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46"/>
  </p:notesMasterIdLst>
  <p:sldIdLst>
    <p:sldId id="266" r:id="rId2"/>
    <p:sldId id="304" r:id="rId3"/>
    <p:sldId id="316" r:id="rId4"/>
    <p:sldId id="311" r:id="rId5"/>
    <p:sldId id="289" r:id="rId6"/>
    <p:sldId id="280" r:id="rId7"/>
    <p:sldId id="270" r:id="rId8"/>
    <p:sldId id="326" r:id="rId9"/>
    <p:sldId id="285" r:id="rId10"/>
    <p:sldId id="257" r:id="rId11"/>
    <p:sldId id="320" r:id="rId12"/>
    <p:sldId id="297" r:id="rId13"/>
    <p:sldId id="290" r:id="rId14"/>
    <p:sldId id="300" r:id="rId15"/>
    <p:sldId id="301" r:id="rId16"/>
    <p:sldId id="291" r:id="rId17"/>
    <p:sldId id="305" r:id="rId18"/>
    <p:sldId id="306" r:id="rId19"/>
    <p:sldId id="271" r:id="rId20"/>
    <p:sldId id="296" r:id="rId21"/>
    <p:sldId id="272" r:id="rId22"/>
    <p:sldId id="273" r:id="rId23"/>
    <p:sldId id="274" r:id="rId24"/>
    <p:sldId id="275" r:id="rId25"/>
    <p:sldId id="276" r:id="rId26"/>
    <p:sldId id="277" r:id="rId27"/>
    <p:sldId id="302" r:id="rId28"/>
    <p:sldId id="324" r:id="rId29"/>
    <p:sldId id="307" r:id="rId30"/>
    <p:sldId id="328" r:id="rId31"/>
    <p:sldId id="287" r:id="rId32"/>
    <p:sldId id="325" r:id="rId33"/>
    <p:sldId id="288" r:id="rId34"/>
    <p:sldId id="310" r:id="rId35"/>
    <p:sldId id="312" r:id="rId36"/>
    <p:sldId id="314" r:id="rId37"/>
    <p:sldId id="315" r:id="rId38"/>
    <p:sldId id="321" r:id="rId39"/>
    <p:sldId id="298" r:id="rId40"/>
    <p:sldId id="317" r:id="rId41"/>
    <p:sldId id="308" r:id="rId42"/>
    <p:sldId id="327" r:id="rId43"/>
    <p:sldId id="279" r:id="rId44"/>
    <p:sldId id="303"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996"/>
    <p:restoredTop sz="97648"/>
  </p:normalViewPr>
  <p:slideViewPr>
    <p:cSldViewPr snapToGrid="0" snapToObjects="1">
      <p:cViewPr>
        <p:scale>
          <a:sx n="170" d="100"/>
          <a:sy n="170" d="100"/>
        </p:scale>
        <p:origin x="1512" y="824"/>
      </p:cViewPr>
      <p:guideLst>
        <p:guide orient="horz" pos="2160"/>
        <p:guide pos="3840"/>
      </p:guideLst>
    </p:cSldViewPr>
  </p:slideViewPr>
  <p:outlineViewPr>
    <p:cViewPr>
      <p:scale>
        <a:sx n="33" d="100"/>
        <a:sy n="33" d="100"/>
      </p:scale>
      <p:origin x="0" y="-5432"/>
    </p:cViewPr>
  </p:outlineViewPr>
  <p:notesTextViewPr>
    <p:cViewPr>
      <p:scale>
        <a:sx n="1" d="1"/>
        <a:sy n="1" d="1"/>
      </p:scale>
      <p:origin x="0" y="0"/>
    </p:cViewPr>
  </p:notesTextViewPr>
  <p:notesViewPr>
    <p:cSldViewPr snapToGrid="0" snapToObjects="1">
      <p:cViewPr varScale="1">
        <p:scale>
          <a:sx n="138" d="100"/>
          <a:sy n="138" d="100"/>
        </p:scale>
        <p:origin x="584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_rels/data2.xml.rels><?xml version="1.0" encoding="UTF-8" standalone="yes"?>
<Relationships xmlns="http://schemas.openxmlformats.org/package/2006/relationships"><Relationship Id="rId8" Type="http://schemas.openxmlformats.org/officeDocument/2006/relationships/hyperlink" Target="https://pxhere.com/en/photo/1584259" TargetMode="External"/><Relationship Id="rId13" Type="http://schemas.openxmlformats.org/officeDocument/2006/relationships/image" Target="../media/image37.jpg"/><Relationship Id="rId3" Type="http://schemas.openxmlformats.org/officeDocument/2006/relationships/hyperlink" Target="https://pixabay.com/vectors/hospital-bless-you-professional-1706646/" TargetMode="External"/><Relationship Id="rId7" Type="http://schemas.openxmlformats.org/officeDocument/2006/relationships/image" Target="../media/image32.jpg"/><Relationship Id="rId12" Type="http://schemas.openxmlformats.org/officeDocument/2006/relationships/image" Target="../media/image36.jpg"/><Relationship Id="rId2" Type="http://schemas.openxmlformats.org/officeDocument/2006/relationships/image" Target="../media/image29.png"/><Relationship Id="rId16" Type="http://schemas.openxmlformats.org/officeDocument/2006/relationships/image" Target="../media/image40.jpeg"/><Relationship Id="rId1" Type="http://schemas.openxmlformats.org/officeDocument/2006/relationships/image" Target="../media/image28.jpg"/><Relationship Id="rId6" Type="http://schemas.openxmlformats.org/officeDocument/2006/relationships/hyperlink" Target="https://medium.com/@PEMFTherapy/stroke-rehabilitation-using-pemf-therapy-fdc41734350a" TargetMode="External"/><Relationship Id="rId11" Type="http://schemas.openxmlformats.org/officeDocument/2006/relationships/image" Target="../media/image35.jpg"/><Relationship Id="rId5" Type="http://schemas.openxmlformats.org/officeDocument/2006/relationships/image" Target="../media/image31.jpeg"/><Relationship Id="rId15" Type="http://schemas.openxmlformats.org/officeDocument/2006/relationships/image" Target="../media/image39.png"/><Relationship Id="rId10" Type="http://schemas.openxmlformats.org/officeDocument/2006/relationships/image" Target="../media/image34.jpg"/><Relationship Id="rId4" Type="http://schemas.openxmlformats.org/officeDocument/2006/relationships/image" Target="../media/image30.jpg"/><Relationship Id="rId9" Type="http://schemas.openxmlformats.org/officeDocument/2006/relationships/image" Target="../media/image33.png"/><Relationship Id="rId14" Type="http://schemas.openxmlformats.org/officeDocument/2006/relationships/image" Target="../media/image38.png"/></Relationships>
</file>

<file path=ppt/diagrams/_rels/data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image" Target="../media/image45.jpg"/><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diagrams/_rels/drawing2.xml.rels><?xml version="1.0" encoding="UTF-8" standalone="yes"?>
<Relationships xmlns="http://schemas.openxmlformats.org/package/2006/relationships"><Relationship Id="rId8" Type="http://schemas.openxmlformats.org/officeDocument/2006/relationships/hyperlink" Target="https://medium.com/@PEMFTherapy/stroke-rehabilitation-using-pemf-therapy-fdc41734350a" TargetMode="External"/><Relationship Id="rId13" Type="http://schemas.openxmlformats.org/officeDocument/2006/relationships/image" Target="../media/image36.jpg"/><Relationship Id="rId3" Type="http://schemas.openxmlformats.org/officeDocument/2006/relationships/image" Target="../media/image40.jpeg"/><Relationship Id="rId7" Type="http://schemas.openxmlformats.org/officeDocument/2006/relationships/image" Target="../media/image31.jpeg"/><Relationship Id="rId12" Type="http://schemas.openxmlformats.org/officeDocument/2006/relationships/image" Target="../media/image34.jpg"/><Relationship Id="rId2" Type="http://schemas.openxmlformats.org/officeDocument/2006/relationships/image" Target="../media/image28.jpg"/><Relationship Id="rId16" Type="http://schemas.openxmlformats.org/officeDocument/2006/relationships/image" Target="../media/image39.png"/><Relationship Id="rId1" Type="http://schemas.openxmlformats.org/officeDocument/2006/relationships/image" Target="../media/image35.jpg"/><Relationship Id="rId6" Type="http://schemas.openxmlformats.org/officeDocument/2006/relationships/image" Target="../media/image30.jpg"/><Relationship Id="rId11" Type="http://schemas.openxmlformats.org/officeDocument/2006/relationships/image" Target="../media/image33.png"/><Relationship Id="rId5" Type="http://schemas.openxmlformats.org/officeDocument/2006/relationships/hyperlink" Target="https://pixabay.com/vectors/hospital-bless-you-professional-1706646/" TargetMode="External"/><Relationship Id="rId15" Type="http://schemas.openxmlformats.org/officeDocument/2006/relationships/image" Target="../media/image38.png"/><Relationship Id="rId10" Type="http://schemas.openxmlformats.org/officeDocument/2006/relationships/hyperlink" Target="https://pxhere.com/en/photo/1584259" TargetMode="External"/><Relationship Id="rId4" Type="http://schemas.openxmlformats.org/officeDocument/2006/relationships/image" Target="../media/image29.png"/><Relationship Id="rId9" Type="http://schemas.openxmlformats.org/officeDocument/2006/relationships/image" Target="../media/image32.jpg"/><Relationship Id="rId14" Type="http://schemas.openxmlformats.org/officeDocument/2006/relationships/image" Target="../media/image37.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image" Target="../media/image45.jpg"/><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B768C2-F5CA-41F0-AFC0-228BBC7B750A}"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GB"/>
        </a:p>
      </dgm:t>
    </dgm:pt>
    <dgm:pt modelId="{DD139E00-DEE3-4E28-A5C8-EB07541CF1BF}">
      <dgm:prSet phldrT="[Text]"/>
      <dgm:spPr>
        <a:solidFill>
          <a:schemeClr val="tx1">
            <a:alpha val="50000"/>
          </a:schemeClr>
        </a:solidFill>
      </dgm:spPr>
      <dgm:t>
        <a:bodyPr/>
        <a:lstStyle/>
        <a:p>
          <a:r>
            <a:rPr lang="en-GB" b="1" dirty="0"/>
            <a:t>Workforce Planning</a:t>
          </a:r>
        </a:p>
      </dgm:t>
    </dgm:pt>
    <dgm:pt modelId="{70CA8EAA-E86A-409B-AE52-52BFBB8B5DC9}" type="parTrans" cxnId="{C992953E-C13B-4AF3-8D77-43E8B7BC7823}">
      <dgm:prSet/>
      <dgm:spPr/>
      <dgm:t>
        <a:bodyPr/>
        <a:lstStyle/>
        <a:p>
          <a:endParaRPr lang="en-GB"/>
        </a:p>
      </dgm:t>
    </dgm:pt>
    <dgm:pt modelId="{C6B45858-6F8D-4950-8FB5-60D328FDE32A}" type="sibTrans" cxnId="{C992953E-C13B-4AF3-8D77-43E8B7BC7823}">
      <dgm:prSet/>
      <dgm:spPr/>
      <dgm:t>
        <a:bodyPr/>
        <a:lstStyle/>
        <a:p>
          <a:endParaRPr lang="en-GB"/>
        </a:p>
      </dgm:t>
    </dgm:pt>
    <dgm:pt modelId="{C9329570-DAC3-4D9E-B3AF-1A2E74719370}">
      <dgm:prSet phldrT="[Text]"/>
      <dgm:spPr>
        <a:solidFill>
          <a:srgbClr val="00B050">
            <a:alpha val="50000"/>
          </a:srgbClr>
        </a:solidFill>
      </dgm:spPr>
      <dgm:t>
        <a:bodyPr/>
        <a:lstStyle/>
        <a:p>
          <a:r>
            <a:rPr lang="en-GB" b="1" dirty="0"/>
            <a:t>Current Workforce </a:t>
          </a:r>
        </a:p>
      </dgm:t>
    </dgm:pt>
    <dgm:pt modelId="{5EBB98A0-52BB-4B2A-B61E-86E371D930CE}" type="parTrans" cxnId="{3CA053A5-2D12-4CAF-B7C5-FDF9C1F84D9E}">
      <dgm:prSet/>
      <dgm:spPr/>
      <dgm:t>
        <a:bodyPr/>
        <a:lstStyle/>
        <a:p>
          <a:endParaRPr lang="en-GB"/>
        </a:p>
      </dgm:t>
    </dgm:pt>
    <dgm:pt modelId="{BF6699DE-31D6-4038-A731-0AB85DC7AC35}" type="sibTrans" cxnId="{3CA053A5-2D12-4CAF-B7C5-FDF9C1F84D9E}">
      <dgm:prSet/>
      <dgm:spPr/>
      <dgm:t>
        <a:bodyPr/>
        <a:lstStyle/>
        <a:p>
          <a:endParaRPr lang="en-GB"/>
        </a:p>
      </dgm:t>
    </dgm:pt>
    <dgm:pt modelId="{CEAC0815-2579-409D-B99A-8B1E88437250}">
      <dgm:prSet phldrT="[Text]"/>
      <dgm:spPr>
        <a:solidFill>
          <a:schemeClr val="accent3">
            <a:lumMod val="75000"/>
            <a:alpha val="50000"/>
          </a:schemeClr>
        </a:solidFill>
      </dgm:spPr>
      <dgm:t>
        <a:bodyPr/>
        <a:lstStyle/>
        <a:p>
          <a:r>
            <a:rPr lang="en-GB" b="1" dirty="0"/>
            <a:t>PCN DES Service Specification  Delivery &amp; the new roles </a:t>
          </a:r>
        </a:p>
      </dgm:t>
    </dgm:pt>
    <dgm:pt modelId="{D23E5740-506D-4CA5-9CD0-94989992B960}" type="parTrans" cxnId="{AAFEA0A7-0496-4F07-BB71-2F67FFE51E65}">
      <dgm:prSet/>
      <dgm:spPr/>
      <dgm:t>
        <a:bodyPr/>
        <a:lstStyle/>
        <a:p>
          <a:endParaRPr lang="en-GB"/>
        </a:p>
      </dgm:t>
    </dgm:pt>
    <dgm:pt modelId="{715E58AC-CA22-4E55-9261-543AB51E2A33}" type="sibTrans" cxnId="{AAFEA0A7-0496-4F07-BB71-2F67FFE51E65}">
      <dgm:prSet/>
      <dgm:spPr/>
      <dgm:t>
        <a:bodyPr/>
        <a:lstStyle/>
        <a:p>
          <a:endParaRPr lang="en-GB"/>
        </a:p>
      </dgm:t>
    </dgm:pt>
    <dgm:pt modelId="{1DD6B9CB-3058-4FF5-88BE-7D61A13FEF0A}">
      <dgm:prSet phldrT="[Text]"/>
      <dgm:spPr>
        <a:solidFill>
          <a:srgbClr val="00B0F0">
            <a:alpha val="50000"/>
          </a:srgbClr>
        </a:solidFill>
      </dgm:spPr>
      <dgm:t>
        <a:bodyPr/>
        <a:lstStyle/>
        <a:p>
          <a:r>
            <a:rPr lang="en-GB" b="1" dirty="0"/>
            <a:t>Patient Need (Population Health Management)</a:t>
          </a:r>
        </a:p>
      </dgm:t>
    </dgm:pt>
    <dgm:pt modelId="{1C7A7D0B-F800-4FE0-B048-4CF81E19EE74}" type="parTrans" cxnId="{3C6C0BE9-13E5-4B28-86D4-A2EA1DBDE7AE}">
      <dgm:prSet/>
      <dgm:spPr/>
      <dgm:t>
        <a:bodyPr/>
        <a:lstStyle/>
        <a:p>
          <a:endParaRPr lang="en-GB"/>
        </a:p>
      </dgm:t>
    </dgm:pt>
    <dgm:pt modelId="{10BF560B-6606-4A6D-A0F7-3106BBB26522}" type="sibTrans" cxnId="{3C6C0BE9-13E5-4B28-86D4-A2EA1DBDE7AE}">
      <dgm:prSet/>
      <dgm:spPr/>
      <dgm:t>
        <a:bodyPr/>
        <a:lstStyle/>
        <a:p>
          <a:endParaRPr lang="en-GB"/>
        </a:p>
      </dgm:t>
    </dgm:pt>
    <dgm:pt modelId="{DCBFE797-B635-45CD-BE15-C96963A72225}">
      <dgm:prSet phldrT="[Text]"/>
      <dgm:spPr/>
      <dgm:t>
        <a:bodyPr/>
        <a:lstStyle/>
        <a:p>
          <a:endParaRPr lang="en-GB"/>
        </a:p>
      </dgm:t>
    </dgm:pt>
    <dgm:pt modelId="{9D889FAA-5000-4B26-9909-A722A43FB770}" type="parTrans" cxnId="{989CDB76-FEF6-4D2E-BE51-44BEA6D78059}">
      <dgm:prSet/>
      <dgm:spPr/>
      <dgm:t>
        <a:bodyPr/>
        <a:lstStyle/>
        <a:p>
          <a:endParaRPr lang="en-GB"/>
        </a:p>
      </dgm:t>
    </dgm:pt>
    <dgm:pt modelId="{6A9C6816-9DE0-4C19-BE3E-AABB3198E4BB}" type="sibTrans" cxnId="{989CDB76-FEF6-4D2E-BE51-44BEA6D78059}">
      <dgm:prSet/>
      <dgm:spPr/>
      <dgm:t>
        <a:bodyPr/>
        <a:lstStyle/>
        <a:p>
          <a:endParaRPr lang="en-GB"/>
        </a:p>
      </dgm:t>
    </dgm:pt>
    <dgm:pt modelId="{0B955612-D431-4E3D-8B09-AB304AD7A60C}" type="pres">
      <dgm:prSet presAssocID="{CDB768C2-F5CA-41F0-AFC0-228BBC7B750A}" presName="composite" presStyleCnt="0">
        <dgm:presLayoutVars>
          <dgm:chMax val="1"/>
          <dgm:dir/>
          <dgm:resizeHandles val="exact"/>
        </dgm:presLayoutVars>
      </dgm:prSet>
      <dgm:spPr/>
    </dgm:pt>
    <dgm:pt modelId="{78F75CE5-4971-4D52-91F6-C469ED3BEEDE}" type="pres">
      <dgm:prSet presAssocID="{CDB768C2-F5CA-41F0-AFC0-228BBC7B750A}" presName="radial" presStyleCnt="0">
        <dgm:presLayoutVars>
          <dgm:animLvl val="ctr"/>
        </dgm:presLayoutVars>
      </dgm:prSet>
      <dgm:spPr/>
    </dgm:pt>
    <dgm:pt modelId="{500E6D14-A5B5-4C8E-B629-E731C94F0E68}" type="pres">
      <dgm:prSet presAssocID="{DD139E00-DEE3-4E28-A5C8-EB07541CF1BF}" presName="centerShape" presStyleLbl="vennNode1" presStyleIdx="0" presStyleCnt="4"/>
      <dgm:spPr/>
    </dgm:pt>
    <dgm:pt modelId="{ECA5B269-F105-4095-AB04-62EA7F90CFC3}" type="pres">
      <dgm:prSet presAssocID="{C9329570-DAC3-4D9E-B3AF-1A2E74719370}" presName="node" presStyleLbl="vennNode1" presStyleIdx="1" presStyleCnt="4" custRadScaleRad="93799">
        <dgm:presLayoutVars>
          <dgm:bulletEnabled val="1"/>
        </dgm:presLayoutVars>
      </dgm:prSet>
      <dgm:spPr/>
    </dgm:pt>
    <dgm:pt modelId="{93F09B41-B007-4C72-95F8-0863FA23D5D2}" type="pres">
      <dgm:prSet presAssocID="{CEAC0815-2579-409D-B99A-8B1E88437250}" presName="node" presStyleLbl="vennNode1" presStyleIdx="2" presStyleCnt="4" custRadScaleRad="105138" custRadScaleInc="-1557">
        <dgm:presLayoutVars>
          <dgm:bulletEnabled val="1"/>
        </dgm:presLayoutVars>
      </dgm:prSet>
      <dgm:spPr/>
    </dgm:pt>
    <dgm:pt modelId="{2DD57D5E-54FA-46FE-B7A1-7496972A4E2D}" type="pres">
      <dgm:prSet presAssocID="{1DD6B9CB-3058-4FF5-88BE-7D61A13FEF0A}" presName="node" presStyleLbl="vennNode1" presStyleIdx="3" presStyleCnt="4" custRadScaleRad="106070" custRadScaleInc="1551">
        <dgm:presLayoutVars>
          <dgm:bulletEnabled val="1"/>
        </dgm:presLayoutVars>
      </dgm:prSet>
      <dgm:spPr/>
    </dgm:pt>
  </dgm:ptLst>
  <dgm:cxnLst>
    <dgm:cxn modelId="{6B3D601C-C838-4236-8509-9453F857377B}" type="presOf" srcId="{C9329570-DAC3-4D9E-B3AF-1A2E74719370}" destId="{ECA5B269-F105-4095-AB04-62EA7F90CFC3}" srcOrd="0" destOrd="0" presId="urn:microsoft.com/office/officeart/2005/8/layout/radial3"/>
    <dgm:cxn modelId="{C992953E-C13B-4AF3-8D77-43E8B7BC7823}" srcId="{CDB768C2-F5CA-41F0-AFC0-228BBC7B750A}" destId="{DD139E00-DEE3-4E28-A5C8-EB07541CF1BF}" srcOrd="0" destOrd="0" parTransId="{70CA8EAA-E86A-409B-AE52-52BFBB8B5DC9}" sibTransId="{C6B45858-6F8D-4950-8FB5-60D328FDE32A}"/>
    <dgm:cxn modelId="{989CDB76-FEF6-4D2E-BE51-44BEA6D78059}" srcId="{CDB768C2-F5CA-41F0-AFC0-228BBC7B750A}" destId="{DCBFE797-B635-45CD-BE15-C96963A72225}" srcOrd="1" destOrd="0" parTransId="{9D889FAA-5000-4B26-9909-A722A43FB770}" sibTransId="{6A9C6816-9DE0-4C19-BE3E-AABB3198E4BB}"/>
    <dgm:cxn modelId="{3CA053A5-2D12-4CAF-B7C5-FDF9C1F84D9E}" srcId="{DD139E00-DEE3-4E28-A5C8-EB07541CF1BF}" destId="{C9329570-DAC3-4D9E-B3AF-1A2E74719370}" srcOrd="0" destOrd="0" parTransId="{5EBB98A0-52BB-4B2A-B61E-86E371D930CE}" sibTransId="{BF6699DE-31D6-4038-A731-0AB85DC7AC35}"/>
    <dgm:cxn modelId="{AAFEA0A7-0496-4F07-BB71-2F67FFE51E65}" srcId="{DD139E00-DEE3-4E28-A5C8-EB07541CF1BF}" destId="{CEAC0815-2579-409D-B99A-8B1E88437250}" srcOrd="1" destOrd="0" parTransId="{D23E5740-506D-4CA5-9CD0-94989992B960}" sibTransId="{715E58AC-CA22-4E55-9261-543AB51E2A33}"/>
    <dgm:cxn modelId="{03381ED7-CD75-4FFC-9C66-B7E671D9B3D1}" type="presOf" srcId="{DD139E00-DEE3-4E28-A5C8-EB07541CF1BF}" destId="{500E6D14-A5B5-4C8E-B629-E731C94F0E68}" srcOrd="0" destOrd="0" presId="urn:microsoft.com/office/officeart/2005/8/layout/radial3"/>
    <dgm:cxn modelId="{38F379DF-F407-4041-A845-31A7EAC6DA56}" type="presOf" srcId="{CEAC0815-2579-409D-B99A-8B1E88437250}" destId="{93F09B41-B007-4C72-95F8-0863FA23D5D2}" srcOrd="0" destOrd="0" presId="urn:microsoft.com/office/officeart/2005/8/layout/radial3"/>
    <dgm:cxn modelId="{2FAD45E1-5D62-48D0-ADDC-2C6DB57EEE08}" type="presOf" srcId="{CDB768C2-F5CA-41F0-AFC0-228BBC7B750A}" destId="{0B955612-D431-4E3D-8B09-AB304AD7A60C}" srcOrd="0" destOrd="0" presId="urn:microsoft.com/office/officeart/2005/8/layout/radial3"/>
    <dgm:cxn modelId="{2547DCE3-9A8D-4FD9-A118-5E4BCF904494}" type="presOf" srcId="{1DD6B9CB-3058-4FF5-88BE-7D61A13FEF0A}" destId="{2DD57D5E-54FA-46FE-B7A1-7496972A4E2D}" srcOrd="0" destOrd="0" presId="urn:microsoft.com/office/officeart/2005/8/layout/radial3"/>
    <dgm:cxn modelId="{3C6C0BE9-13E5-4B28-86D4-A2EA1DBDE7AE}" srcId="{DD139E00-DEE3-4E28-A5C8-EB07541CF1BF}" destId="{1DD6B9CB-3058-4FF5-88BE-7D61A13FEF0A}" srcOrd="2" destOrd="0" parTransId="{1C7A7D0B-F800-4FE0-B048-4CF81E19EE74}" sibTransId="{10BF560B-6606-4A6D-A0F7-3106BBB26522}"/>
    <dgm:cxn modelId="{E1712196-A078-4408-A48D-4FCE6C0F3CA1}" type="presParOf" srcId="{0B955612-D431-4E3D-8B09-AB304AD7A60C}" destId="{78F75CE5-4971-4D52-91F6-C469ED3BEEDE}" srcOrd="0" destOrd="0" presId="urn:microsoft.com/office/officeart/2005/8/layout/radial3"/>
    <dgm:cxn modelId="{60AA7BBC-7E93-42D0-9BE4-16EF2448F6C7}" type="presParOf" srcId="{78F75CE5-4971-4D52-91F6-C469ED3BEEDE}" destId="{500E6D14-A5B5-4C8E-B629-E731C94F0E68}" srcOrd="0" destOrd="0" presId="urn:microsoft.com/office/officeart/2005/8/layout/radial3"/>
    <dgm:cxn modelId="{0E580D45-FE52-497C-BA8E-FA3F4E4300E4}" type="presParOf" srcId="{78F75CE5-4971-4D52-91F6-C469ED3BEEDE}" destId="{ECA5B269-F105-4095-AB04-62EA7F90CFC3}" srcOrd="1" destOrd="0" presId="urn:microsoft.com/office/officeart/2005/8/layout/radial3"/>
    <dgm:cxn modelId="{5A3DC9A6-961F-4F1F-9DD9-9D5834A6B8D3}" type="presParOf" srcId="{78F75CE5-4971-4D52-91F6-C469ED3BEEDE}" destId="{93F09B41-B007-4C72-95F8-0863FA23D5D2}" srcOrd="2" destOrd="0" presId="urn:microsoft.com/office/officeart/2005/8/layout/radial3"/>
    <dgm:cxn modelId="{38DF4661-9D6C-4001-9E79-B14C2D0E0561}" type="presParOf" srcId="{78F75CE5-4971-4D52-91F6-C469ED3BEEDE}" destId="{2DD57D5E-54FA-46FE-B7A1-7496972A4E2D}" srcOrd="3"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B2D1B13-09B8-E447-9342-05760FEB6ACA}"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GB"/>
        </a:p>
      </dgm:t>
    </dgm:pt>
    <dgm:pt modelId="{DACBC4BA-6C46-0E4C-B725-34D0CE467E25}">
      <dgm:prSet custT="1"/>
      <dgm:spPr/>
      <dgm:t>
        <a:bodyPr/>
        <a:lstStyle/>
        <a:p>
          <a:pPr>
            <a:lnSpc>
              <a:spcPct val="150000"/>
            </a:lnSpc>
            <a:spcAft>
              <a:spcPts val="0"/>
            </a:spcAft>
          </a:pPr>
          <a:r>
            <a:rPr lang="en-GB" sz="2000" b="0" i="0" dirty="0">
              <a:latin typeface="Helvetica" pitchFamily="2" charset="0"/>
            </a:rPr>
            <a:t>An agile workforce who can adapt to change will contribute greatly</a:t>
          </a:r>
        </a:p>
        <a:p>
          <a:pPr>
            <a:lnSpc>
              <a:spcPct val="150000"/>
            </a:lnSpc>
            <a:spcAft>
              <a:spcPts val="0"/>
            </a:spcAft>
          </a:pPr>
          <a:r>
            <a:rPr lang="en-GB" sz="2000" b="0" i="0" dirty="0">
              <a:latin typeface="Helvetica" pitchFamily="2" charset="0"/>
            </a:rPr>
            <a:t> to a change-ready organisation which can </a:t>
          </a:r>
        </a:p>
        <a:p>
          <a:pPr>
            <a:lnSpc>
              <a:spcPct val="150000"/>
            </a:lnSpc>
            <a:spcAft>
              <a:spcPts val="0"/>
            </a:spcAft>
          </a:pPr>
          <a:r>
            <a:rPr lang="en-GB" sz="2000" b="0" i="0" dirty="0">
              <a:latin typeface="Helvetica" pitchFamily="2" charset="0"/>
            </a:rPr>
            <a:t>proactively restructure as a result of progress. </a:t>
          </a:r>
          <a:endParaRPr lang="en-GB" sz="2000" dirty="0">
            <a:latin typeface="Helvetica" pitchFamily="2" charset="0"/>
          </a:endParaRPr>
        </a:p>
      </dgm:t>
    </dgm:pt>
    <dgm:pt modelId="{552DB8B2-09EB-C74A-A872-195FA546FDC3}" type="parTrans" cxnId="{F072B248-55A7-4542-91A5-53A62AB79A89}">
      <dgm:prSet/>
      <dgm:spPr/>
      <dgm:t>
        <a:bodyPr/>
        <a:lstStyle/>
        <a:p>
          <a:endParaRPr lang="en-GB"/>
        </a:p>
      </dgm:t>
    </dgm:pt>
    <dgm:pt modelId="{2538F9D6-2191-9B4D-A541-C940186B4C30}" type="sibTrans" cxnId="{F072B248-55A7-4542-91A5-53A62AB79A89}">
      <dgm:prSet/>
      <dgm:spPr/>
      <dgm:t>
        <a:bodyPr/>
        <a:lstStyle/>
        <a:p>
          <a:endParaRPr lang="en-GB"/>
        </a:p>
      </dgm:t>
    </dgm:pt>
    <dgm:pt modelId="{0C8C66F3-DB1C-BD43-952E-76846F50AE22}" type="pres">
      <dgm:prSet presAssocID="{6B2D1B13-09B8-E447-9342-05760FEB6ACA}" presName="Name0" presStyleCnt="0">
        <dgm:presLayoutVars>
          <dgm:chMax val="7"/>
          <dgm:dir/>
          <dgm:animLvl val="lvl"/>
          <dgm:resizeHandles val="exact"/>
        </dgm:presLayoutVars>
      </dgm:prSet>
      <dgm:spPr/>
    </dgm:pt>
    <dgm:pt modelId="{9C29113D-B63A-9C4E-8BFF-C4C852CAC3AB}" type="pres">
      <dgm:prSet presAssocID="{DACBC4BA-6C46-0E4C-B725-34D0CE467E25}" presName="circle1" presStyleLbl="node1" presStyleIdx="0" presStyleCnt="1"/>
      <dgm:spPr/>
    </dgm:pt>
    <dgm:pt modelId="{4D83232A-FF2A-F54C-9B79-2FAA52A1B799}" type="pres">
      <dgm:prSet presAssocID="{DACBC4BA-6C46-0E4C-B725-34D0CE467E25}" presName="space" presStyleCnt="0"/>
      <dgm:spPr/>
    </dgm:pt>
    <dgm:pt modelId="{87804344-8829-4948-8D24-0C6729AA321E}" type="pres">
      <dgm:prSet presAssocID="{DACBC4BA-6C46-0E4C-B725-34D0CE467E25}" presName="rect1" presStyleLbl="alignAcc1" presStyleIdx="0" presStyleCnt="1"/>
      <dgm:spPr/>
    </dgm:pt>
    <dgm:pt modelId="{891EF070-3A7A-DD42-8D86-1A44FCCF7025}" type="pres">
      <dgm:prSet presAssocID="{DACBC4BA-6C46-0E4C-B725-34D0CE467E25}" presName="rect1ParTxNoCh" presStyleLbl="alignAcc1" presStyleIdx="0" presStyleCnt="1">
        <dgm:presLayoutVars>
          <dgm:chMax val="1"/>
          <dgm:bulletEnabled val="1"/>
        </dgm:presLayoutVars>
      </dgm:prSet>
      <dgm:spPr/>
    </dgm:pt>
  </dgm:ptLst>
  <dgm:cxnLst>
    <dgm:cxn modelId="{42B33304-602B-B840-81C7-92CDDB37365D}" type="presOf" srcId="{6B2D1B13-09B8-E447-9342-05760FEB6ACA}" destId="{0C8C66F3-DB1C-BD43-952E-76846F50AE22}" srcOrd="0" destOrd="0" presId="urn:microsoft.com/office/officeart/2005/8/layout/target3"/>
    <dgm:cxn modelId="{F072B248-55A7-4542-91A5-53A62AB79A89}" srcId="{6B2D1B13-09B8-E447-9342-05760FEB6ACA}" destId="{DACBC4BA-6C46-0E4C-B725-34D0CE467E25}" srcOrd="0" destOrd="0" parTransId="{552DB8B2-09EB-C74A-A872-195FA546FDC3}" sibTransId="{2538F9D6-2191-9B4D-A541-C940186B4C30}"/>
    <dgm:cxn modelId="{1048855D-A884-2840-A266-9FF0FE26CFE3}" type="presOf" srcId="{DACBC4BA-6C46-0E4C-B725-34D0CE467E25}" destId="{891EF070-3A7A-DD42-8D86-1A44FCCF7025}" srcOrd="1" destOrd="0" presId="urn:microsoft.com/office/officeart/2005/8/layout/target3"/>
    <dgm:cxn modelId="{7F9BE966-6912-974F-A812-6F9BF4646CCF}" type="presOf" srcId="{DACBC4BA-6C46-0E4C-B725-34D0CE467E25}" destId="{87804344-8829-4948-8D24-0C6729AA321E}" srcOrd="0" destOrd="0" presId="urn:microsoft.com/office/officeart/2005/8/layout/target3"/>
    <dgm:cxn modelId="{676C9A98-BD90-A541-AC57-2E1B2E07242E}" type="presParOf" srcId="{0C8C66F3-DB1C-BD43-952E-76846F50AE22}" destId="{9C29113D-B63A-9C4E-8BFF-C4C852CAC3AB}" srcOrd="0" destOrd="0" presId="urn:microsoft.com/office/officeart/2005/8/layout/target3"/>
    <dgm:cxn modelId="{CC9523C9-4D4F-1849-A918-DC1BB184F832}" type="presParOf" srcId="{0C8C66F3-DB1C-BD43-952E-76846F50AE22}" destId="{4D83232A-FF2A-F54C-9B79-2FAA52A1B799}" srcOrd="1" destOrd="0" presId="urn:microsoft.com/office/officeart/2005/8/layout/target3"/>
    <dgm:cxn modelId="{4F9629BB-75B1-6C4A-907E-6589905E7915}" type="presParOf" srcId="{0C8C66F3-DB1C-BD43-952E-76846F50AE22}" destId="{87804344-8829-4948-8D24-0C6729AA321E}" srcOrd="2" destOrd="0" presId="urn:microsoft.com/office/officeart/2005/8/layout/target3"/>
    <dgm:cxn modelId="{4D3F2F18-C977-334F-A250-333405DC4036}" type="presParOf" srcId="{0C8C66F3-DB1C-BD43-952E-76846F50AE22}" destId="{891EF070-3A7A-DD42-8D86-1A44FCCF7025}" srcOrd="3"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2FD430-8153-E845-BEE3-C36302BCA4F7}"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GB"/>
        </a:p>
      </dgm:t>
    </dgm:pt>
    <dgm:pt modelId="{431CC65B-D6EC-B948-9580-BB1ED27EFB77}">
      <dgm:prSet custT="1"/>
      <dgm:spPr/>
      <dgm:t>
        <a:bodyPr/>
        <a:lstStyle/>
        <a:p>
          <a:pPr>
            <a:lnSpc>
              <a:spcPct val="150000"/>
            </a:lnSpc>
            <a:spcAft>
              <a:spcPts val="0"/>
            </a:spcAft>
          </a:pPr>
          <a:r>
            <a:rPr lang="en-GB" sz="2000" b="0" i="0" dirty="0">
              <a:latin typeface="Helvetica" pitchFamily="2" charset="0"/>
            </a:rPr>
            <a:t>A set of actions should be developed and agreed with </a:t>
          </a:r>
        </a:p>
        <a:p>
          <a:pPr>
            <a:lnSpc>
              <a:spcPct val="150000"/>
            </a:lnSpc>
            <a:spcAft>
              <a:spcPts val="0"/>
            </a:spcAft>
          </a:pPr>
          <a:r>
            <a:rPr lang="en-GB" sz="2000" b="0" i="0" dirty="0">
              <a:latin typeface="Helvetica" pitchFamily="2" charset="0"/>
            </a:rPr>
            <a:t>appropriate support and information with </a:t>
          </a:r>
        </a:p>
        <a:p>
          <a:pPr>
            <a:lnSpc>
              <a:spcPct val="150000"/>
            </a:lnSpc>
            <a:spcAft>
              <a:spcPts val="0"/>
            </a:spcAft>
          </a:pPr>
          <a:r>
            <a:rPr lang="en-GB" sz="2000" b="0" i="0" dirty="0">
              <a:latin typeface="Helvetica" pitchFamily="2" charset="0"/>
            </a:rPr>
            <a:t>regular reviews of the outcomes. </a:t>
          </a:r>
        </a:p>
        <a:p>
          <a:pPr>
            <a:lnSpc>
              <a:spcPct val="150000"/>
            </a:lnSpc>
            <a:spcAft>
              <a:spcPts val="0"/>
            </a:spcAft>
          </a:pPr>
          <a:endParaRPr lang="en-GB" sz="2000" b="0" i="0" dirty="0">
            <a:latin typeface="Helvetica" pitchFamily="2" charset="0"/>
          </a:endParaRPr>
        </a:p>
        <a:p>
          <a:pPr>
            <a:lnSpc>
              <a:spcPct val="150000"/>
            </a:lnSpc>
            <a:spcAft>
              <a:spcPts val="0"/>
            </a:spcAft>
          </a:pPr>
          <a:r>
            <a:rPr lang="en-GB" sz="2000" b="0" i="0" dirty="0">
              <a:latin typeface="Helvetica" pitchFamily="2" charset="0"/>
            </a:rPr>
            <a:t>It’s important that clear evaluation processes should be </a:t>
          </a:r>
        </a:p>
        <a:p>
          <a:pPr>
            <a:lnSpc>
              <a:spcPct val="150000"/>
            </a:lnSpc>
            <a:spcAft>
              <a:spcPts val="0"/>
            </a:spcAft>
          </a:pPr>
          <a:r>
            <a:rPr lang="en-GB" sz="2000" b="0" i="0" dirty="0">
              <a:latin typeface="Helvetica" pitchFamily="2" charset="0"/>
            </a:rPr>
            <a:t>designed and embedded into all stages of the process.</a:t>
          </a:r>
        </a:p>
        <a:p>
          <a:pPr>
            <a:lnSpc>
              <a:spcPct val="150000"/>
            </a:lnSpc>
            <a:spcAft>
              <a:spcPts val="0"/>
            </a:spcAft>
          </a:pPr>
          <a:endParaRPr lang="en-GB" sz="2000" b="0" i="0" dirty="0">
            <a:latin typeface="Helvetica" pitchFamily="2" charset="0"/>
          </a:endParaRPr>
        </a:p>
        <a:p>
          <a:pPr>
            <a:lnSpc>
              <a:spcPct val="150000"/>
            </a:lnSpc>
            <a:spcAft>
              <a:spcPts val="0"/>
            </a:spcAft>
          </a:pPr>
          <a:r>
            <a:rPr lang="en-GB" sz="3600" b="1" i="0" dirty="0">
              <a:solidFill>
                <a:srgbClr val="C00000"/>
              </a:solidFill>
              <a:latin typeface="Helvetica" pitchFamily="2" charset="0"/>
            </a:rPr>
            <a:t>PDSA </a:t>
          </a:r>
          <a:endParaRPr lang="en-GB" sz="3600" b="1" dirty="0">
            <a:solidFill>
              <a:srgbClr val="C00000"/>
            </a:solidFill>
            <a:latin typeface="Helvetica" pitchFamily="2" charset="0"/>
          </a:endParaRPr>
        </a:p>
      </dgm:t>
    </dgm:pt>
    <dgm:pt modelId="{ED1E3AEF-B46C-5345-AE51-998E189AA6BD}" type="parTrans" cxnId="{9ED5FBF0-E011-6447-852B-35F896C17CBD}">
      <dgm:prSet/>
      <dgm:spPr/>
      <dgm:t>
        <a:bodyPr/>
        <a:lstStyle/>
        <a:p>
          <a:endParaRPr lang="en-GB"/>
        </a:p>
      </dgm:t>
    </dgm:pt>
    <dgm:pt modelId="{978AB8D0-E164-774E-A1F9-62E23F89F3C1}" type="sibTrans" cxnId="{9ED5FBF0-E011-6447-852B-35F896C17CBD}">
      <dgm:prSet/>
      <dgm:spPr/>
      <dgm:t>
        <a:bodyPr/>
        <a:lstStyle/>
        <a:p>
          <a:endParaRPr lang="en-GB"/>
        </a:p>
      </dgm:t>
    </dgm:pt>
    <dgm:pt modelId="{D92B7146-9F61-304D-8FE5-831486FC7598}" type="pres">
      <dgm:prSet presAssocID="{C52FD430-8153-E845-BEE3-C36302BCA4F7}" presName="Name0" presStyleCnt="0">
        <dgm:presLayoutVars>
          <dgm:chMax val="7"/>
          <dgm:dir/>
          <dgm:animLvl val="lvl"/>
          <dgm:resizeHandles val="exact"/>
        </dgm:presLayoutVars>
      </dgm:prSet>
      <dgm:spPr/>
    </dgm:pt>
    <dgm:pt modelId="{6604A2C6-B0EF-3842-ABDE-8C6A137A32EC}" type="pres">
      <dgm:prSet presAssocID="{431CC65B-D6EC-B948-9580-BB1ED27EFB77}" presName="circle1" presStyleLbl="node1" presStyleIdx="0" presStyleCnt="1"/>
      <dgm:spPr/>
    </dgm:pt>
    <dgm:pt modelId="{DBBF76F3-98A4-4043-9455-9DF3B4FCD07B}" type="pres">
      <dgm:prSet presAssocID="{431CC65B-D6EC-B948-9580-BB1ED27EFB77}" presName="space" presStyleCnt="0"/>
      <dgm:spPr/>
    </dgm:pt>
    <dgm:pt modelId="{96C86632-F7D6-1747-8CE1-76E3F88918EB}" type="pres">
      <dgm:prSet presAssocID="{431CC65B-D6EC-B948-9580-BB1ED27EFB77}" presName="rect1" presStyleLbl="alignAcc1" presStyleIdx="0" presStyleCnt="1"/>
      <dgm:spPr/>
    </dgm:pt>
    <dgm:pt modelId="{E0969A83-1491-7649-940B-453C3B83DA51}" type="pres">
      <dgm:prSet presAssocID="{431CC65B-D6EC-B948-9580-BB1ED27EFB77}" presName="rect1ParTxNoCh" presStyleLbl="alignAcc1" presStyleIdx="0" presStyleCnt="1">
        <dgm:presLayoutVars>
          <dgm:chMax val="1"/>
          <dgm:bulletEnabled val="1"/>
        </dgm:presLayoutVars>
      </dgm:prSet>
      <dgm:spPr/>
    </dgm:pt>
  </dgm:ptLst>
  <dgm:cxnLst>
    <dgm:cxn modelId="{E0F69112-930D-8440-B8DB-9C3CA81DE53C}" type="presOf" srcId="{C52FD430-8153-E845-BEE3-C36302BCA4F7}" destId="{D92B7146-9F61-304D-8FE5-831486FC7598}" srcOrd="0" destOrd="0" presId="urn:microsoft.com/office/officeart/2005/8/layout/target3"/>
    <dgm:cxn modelId="{6B6551A8-0E21-0741-BBDF-E00EB4DFAC9C}" type="presOf" srcId="{431CC65B-D6EC-B948-9580-BB1ED27EFB77}" destId="{96C86632-F7D6-1747-8CE1-76E3F88918EB}" srcOrd="0" destOrd="0" presId="urn:microsoft.com/office/officeart/2005/8/layout/target3"/>
    <dgm:cxn modelId="{7FD081AA-3780-AA48-8009-F2500591720A}" type="presOf" srcId="{431CC65B-D6EC-B948-9580-BB1ED27EFB77}" destId="{E0969A83-1491-7649-940B-453C3B83DA51}" srcOrd="1" destOrd="0" presId="urn:microsoft.com/office/officeart/2005/8/layout/target3"/>
    <dgm:cxn modelId="{9ED5FBF0-E011-6447-852B-35F896C17CBD}" srcId="{C52FD430-8153-E845-BEE3-C36302BCA4F7}" destId="{431CC65B-D6EC-B948-9580-BB1ED27EFB77}" srcOrd="0" destOrd="0" parTransId="{ED1E3AEF-B46C-5345-AE51-998E189AA6BD}" sibTransId="{978AB8D0-E164-774E-A1F9-62E23F89F3C1}"/>
    <dgm:cxn modelId="{4EAB1C12-2266-6147-B4A8-B9A3FAABDD46}" type="presParOf" srcId="{D92B7146-9F61-304D-8FE5-831486FC7598}" destId="{6604A2C6-B0EF-3842-ABDE-8C6A137A32EC}" srcOrd="0" destOrd="0" presId="urn:microsoft.com/office/officeart/2005/8/layout/target3"/>
    <dgm:cxn modelId="{20028F50-7A42-DA41-B579-ACE4E3988D5D}" type="presParOf" srcId="{D92B7146-9F61-304D-8FE5-831486FC7598}" destId="{DBBF76F3-98A4-4043-9455-9DF3B4FCD07B}" srcOrd="1" destOrd="0" presId="urn:microsoft.com/office/officeart/2005/8/layout/target3"/>
    <dgm:cxn modelId="{DF342F84-6590-6942-B69C-9F20AF3EA0B6}" type="presParOf" srcId="{D92B7146-9F61-304D-8FE5-831486FC7598}" destId="{96C86632-F7D6-1747-8CE1-76E3F88918EB}" srcOrd="2" destOrd="0" presId="urn:microsoft.com/office/officeart/2005/8/layout/target3"/>
    <dgm:cxn modelId="{6268EC31-4550-4B4D-BB0C-AD7662281A9B}" type="presParOf" srcId="{D92B7146-9F61-304D-8FE5-831486FC7598}" destId="{E0969A83-1491-7649-940B-453C3B83DA51}" srcOrd="3"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B087A75B-7318-DA40-A2E2-2A835D7930D3}" type="doc">
      <dgm:prSet loTypeId="urn:microsoft.com/office/officeart/2005/8/layout/process1" loCatId="process" qsTypeId="urn:microsoft.com/office/officeart/2005/8/quickstyle/simple1" qsCatId="simple" csTypeId="urn:microsoft.com/office/officeart/2005/8/colors/colorful2" csCatId="colorful" phldr="1"/>
      <dgm:spPr/>
      <dgm:t>
        <a:bodyPr/>
        <a:lstStyle/>
        <a:p>
          <a:endParaRPr lang="en-GB"/>
        </a:p>
      </dgm:t>
    </dgm:pt>
    <dgm:pt modelId="{2CE302DB-FB09-3E4B-9C87-D8157258B2FA}">
      <dgm:prSet/>
      <dgm:spPr/>
      <dgm:t>
        <a:bodyPr/>
        <a:lstStyle/>
        <a:p>
          <a:r>
            <a:rPr lang="en-US" b="0" i="0" dirty="0"/>
            <a:t>Recruitment </a:t>
          </a:r>
          <a:endParaRPr lang="en-GB" dirty="0"/>
        </a:p>
      </dgm:t>
    </dgm:pt>
    <dgm:pt modelId="{3DDAAE6B-1883-C047-82D3-7E5C27C679C6}" type="parTrans" cxnId="{7501FAF3-C30E-9143-9B07-150851FD8C8E}">
      <dgm:prSet/>
      <dgm:spPr/>
      <dgm:t>
        <a:bodyPr/>
        <a:lstStyle/>
        <a:p>
          <a:endParaRPr lang="en-GB"/>
        </a:p>
      </dgm:t>
    </dgm:pt>
    <dgm:pt modelId="{C25FB756-0EB8-6F4D-BEB0-2730A8B6FC41}" type="sibTrans" cxnId="{7501FAF3-C30E-9143-9B07-150851FD8C8E}">
      <dgm:prSet/>
      <dgm:spPr/>
      <dgm:t>
        <a:bodyPr/>
        <a:lstStyle/>
        <a:p>
          <a:endParaRPr lang="en-GB" dirty="0"/>
        </a:p>
      </dgm:t>
    </dgm:pt>
    <dgm:pt modelId="{87954C9F-C41A-8E42-BEA4-FFB6E5B2353C}">
      <dgm:prSet/>
      <dgm:spPr/>
      <dgm:t>
        <a:bodyPr/>
        <a:lstStyle/>
        <a:p>
          <a:r>
            <a:rPr lang="en-US" b="0" i="0" dirty="0"/>
            <a:t>Retention </a:t>
          </a:r>
          <a:endParaRPr lang="en-GB" dirty="0"/>
        </a:p>
      </dgm:t>
    </dgm:pt>
    <dgm:pt modelId="{918C9369-5F24-6A4A-B7BB-D404DA9940A3}" type="parTrans" cxnId="{8C90D126-B790-0947-BA6A-04F67A36DE7D}">
      <dgm:prSet/>
      <dgm:spPr/>
      <dgm:t>
        <a:bodyPr/>
        <a:lstStyle/>
        <a:p>
          <a:endParaRPr lang="en-GB"/>
        </a:p>
      </dgm:t>
    </dgm:pt>
    <dgm:pt modelId="{460A661D-F30E-454A-A1BD-49910ED9C50E}" type="sibTrans" cxnId="{8C90D126-B790-0947-BA6A-04F67A36DE7D}">
      <dgm:prSet/>
      <dgm:spPr/>
      <dgm:t>
        <a:bodyPr/>
        <a:lstStyle/>
        <a:p>
          <a:endParaRPr lang="en-GB" dirty="0"/>
        </a:p>
      </dgm:t>
    </dgm:pt>
    <dgm:pt modelId="{13075FDB-02DB-E240-BE36-279016EA2454}">
      <dgm:prSet/>
      <dgm:spPr/>
      <dgm:t>
        <a:bodyPr/>
        <a:lstStyle/>
        <a:p>
          <a:r>
            <a:rPr lang="en-US" b="0" i="0" dirty="0"/>
            <a:t>New roles </a:t>
          </a:r>
        </a:p>
        <a:p>
          <a:r>
            <a:rPr lang="en-US" b="0" i="0" dirty="0"/>
            <a:t>(PCN new roles)</a:t>
          </a:r>
          <a:endParaRPr lang="en-GB" dirty="0"/>
        </a:p>
      </dgm:t>
    </dgm:pt>
    <dgm:pt modelId="{04A7E4F4-0106-F948-922F-E0D6C8E150CA}" type="parTrans" cxnId="{DBFDE00C-6088-294F-9521-344B3C85F67C}">
      <dgm:prSet/>
      <dgm:spPr/>
      <dgm:t>
        <a:bodyPr/>
        <a:lstStyle/>
        <a:p>
          <a:endParaRPr lang="en-GB"/>
        </a:p>
      </dgm:t>
    </dgm:pt>
    <dgm:pt modelId="{EFE6A402-6F96-E241-98DF-BF2332102C29}" type="sibTrans" cxnId="{DBFDE00C-6088-294F-9521-344B3C85F67C}">
      <dgm:prSet/>
      <dgm:spPr/>
      <dgm:t>
        <a:bodyPr/>
        <a:lstStyle/>
        <a:p>
          <a:endParaRPr lang="en-GB" dirty="0"/>
        </a:p>
      </dgm:t>
    </dgm:pt>
    <dgm:pt modelId="{B24D696C-4D7A-4D4B-B247-FBB963D2AF29}">
      <dgm:prSet/>
      <dgm:spPr/>
      <dgm:t>
        <a:bodyPr/>
        <a:lstStyle/>
        <a:p>
          <a:r>
            <a:rPr lang="en-US" b="0" i="0" dirty="0"/>
            <a:t>Apprenticeships </a:t>
          </a:r>
          <a:endParaRPr lang="en-GB" dirty="0"/>
        </a:p>
      </dgm:t>
    </dgm:pt>
    <dgm:pt modelId="{02ED3D86-8C55-8845-8CD5-97BB9F48AA4E}" type="parTrans" cxnId="{A72B74BE-6337-1C40-ADD0-E169778CC73C}">
      <dgm:prSet/>
      <dgm:spPr/>
      <dgm:t>
        <a:bodyPr/>
        <a:lstStyle/>
        <a:p>
          <a:endParaRPr lang="en-GB"/>
        </a:p>
      </dgm:t>
    </dgm:pt>
    <dgm:pt modelId="{DA1ACDE3-1904-914F-BC9B-4C591E94B4DE}" type="sibTrans" cxnId="{A72B74BE-6337-1C40-ADD0-E169778CC73C}">
      <dgm:prSet/>
      <dgm:spPr/>
      <dgm:t>
        <a:bodyPr/>
        <a:lstStyle/>
        <a:p>
          <a:endParaRPr lang="en-GB" dirty="0"/>
        </a:p>
      </dgm:t>
    </dgm:pt>
    <dgm:pt modelId="{754DE7DF-2417-7544-ACBD-D9738DF28E4E}">
      <dgm:prSet/>
      <dgm:spPr/>
      <dgm:t>
        <a:bodyPr/>
        <a:lstStyle/>
        <a:p>
          <a:r>
            <a:rPr lang="en-US" b="0" i="0" dirty="0"/>
            <a:t>Change the service delivery model </a:t>
          </a:r>
          <a:endParaRPr lang="en-GB" dirty="0"/>
        </a:p>
      </dgm:t>
    </dgm:pt>
    <dgm:pt modelId="{6C208CFD-E0F5-2F41-B1C5-3355ACED43D3}" type="parTrans" cxnId="{65DF9AB1-3757-B64C-8251-87E808A464CB}">
      <dgm:prSet/>
      <dgm:spPr/>
      <dgm:t>
        <a:bodyPr/>
        <a:lstStyle/>
        <a:p>
          <a:endParaRPr lang="en-GB"/>
        </a:p>
      </dgm:t>
    </dgm:pt>
    <dgm:pt modelId="{92F05679-11BA-2647-B767-73F89239B6D9}" type="sibTrans" cxnId="{65DF9AB1-3757-B64C-8251-87E808A464CB}">
      <dgm:prSet/>
      <dgm:spPr/>
      <dgm:t>
        <a:bodyPr/>
        <a:lstStyle/>
        <a:p>
          <a:endParaRPr lang="en-GB"/>
        </a:p>
      </dgm:t>
    </dgm:pt>
    <dgm:pt modelId="{5F3785E6-6EA9-0143-8676-11A484405802}" type="pres">
      <dgm:prSet presAssocID="{B087A75B-7318-DA40-A2E2-2A835D7930D3}" presName="Name0" presStyleCnt="0">
        <dgm:presLayoutVars>
          <dgm:dir/>
          <dgm:resizeHandles val="exact"/>
        </dgm:presLayoutVars>
      </dgm:prSet>
      <dgm:spPr/>
    </dgm:pt>
    <dgm:pt modelId="{939B275D-D27E-3748-89A5-74785F9AEDA9}" type="pres">
      <dgm:prSet presAssocID="{2CE302DB-FB09-3E4B-9C87-D8157258B2FA}" presName="node" presStyleLbl="node1" presStyleIdx="0" presStyleCnt="5">
        <dgm:presLayoutVars>
          <dgm:bulletEnabled val="1"/>
        </dgm:presLayoutVars>
      </dgm:prSet>
      <dgm:spPr/>
    </dgm:pt>
    <dgm:pt modelId="{34B2B53A-4E79-7A43-A83D-F4260E9FD5F2}" type="pres">
      <dgm:prSet presAssocID="{C25FB756-0EB8-6F4D-BEB0-2730A8B6FC41}" presName="sibTrans" presStyleLbl="sibTrans2D1" presStyleIdx="0" presStyleCnt="4"/>
      <dgm:spPr/>
    </dgm:pt>
    <dgm:pt modelId="{EBCAB827-9637-9948-B437-7F1D15D025AD}" type="pres">
      <dgm:prSet presAssocID="{C25FB756-0EB8-6F4D-BEB0-2730A8B6FC41}" presName="connectorText" presStyleLbl="sibTrans2D1" presStyleIdx="0" presStyleCnt="4"/>
      <dgm:spPr/>
    </dgm:pt>
    <dgm:pt modelId="{6FA4D8FB-F558-6E49-988A-E8E3817F6E4D}" type="pres">
      <dgm:prSet presAssocID="{87954C9F-C41A-8E42-BEA4-FFB6E5B2353C}" presName="node" presStyleLbl="node1" presStyleIdx="1" presStyleCnt="5">
        <dgm:presLayoutVars>
          <dgm:bulletEnabled val="1"/>
        </dgm:presLayoutVars>
      </dgm:prSet>
      <dgm:spPr/>
    </dgm:pt>
    <dgm:pt modelId="{01181F8F-B0B1-6642-A556-1B966269F5C1}" type="pres">
      <dgm:prSet presAssocID="{460A661D-F30E-454A-A1BD-49910ED9C50E}" presName="sibTrans" presStyleLbl="sibTrans2D1" presStyleIdx="1" presStyleCnt="4"/>
      <dgm:spPr/>
    </dgm:pt>
    <dgm:pt modelId="{3BDF4D43-24DC-0F4B-ACD5-533FC0C16F19}" type="pres">
      <dgm:prSet presAssocID="{460A661D-F30E-454A-A1BD-49910ED9C50E}" presName="connectorText" presStyleLbl="sibTrans2D1" presStyleIdx="1" presStyleCnt="4"/>
      <dgm:spPr/>
    </dgm:pt>
    <dgm:pt modelId="{22FD86B1-F8F4-B641-AD38-8B4B28356162}" type="pres">
      <dgm:prSet presAssocID="{13075FDB-02DB-E240-BE36-279016EA2454}" presName="node" presStyleLbl="node1" presStyleIdx="2" presStyleCnt="5">
        <dgm:presLayoutVars>
          <dgm:bulletEnabled val="1"/>
        </dgm:presLayoutVars>
      </dgm:prSet>
      <dgm:spPr/>
    </dgm:pt>
    <dgm:pt modelId="{2BB04AB3-83DF-FA49-9516-B95635E83195}" type="pres">
      <dgm:prSet presAssocID="{EFE6A402-6F96-E241-98DF-BF2332102C29}" presName="sibTrans" presStyleLbl="sibTrans2D1" presStyleIdx="2" presStyleCnt="4"/>
      <dgm:spPr/>
    </dgm:pt>
    <dgm:pt modelId="{0643AC9C-06FF-924E-9F6D-DDB7BFB798C3}" type="pres">
      <dgm:prSet presAssocID="{EFE6A402-6F96-E241-98DF-BF2332102C29}" presName="connectorText" presStyleLbl="sibTrans2D1" presStyleIdx="2" presStyleCnt="4"/>
      <dgm:spPr/>
    </dgm:pt>
    <dgm:pt modelId="{94EB2FFD-3F83-9740-BF1A-C2CE17BC2073}" type="pres">
      <dgm:prSet presAssocID="{B24D696C-4D7A-4D4B-B247-FBB963D2AF29}" presName="node" presStyleLbl="node1" presStyleIdx="3" presStyleCnt="5">
        <dgm:presLayoutVars>
          <dgm:bulletEnabled val="1"/>
        </dgm:presLayoutVars>
      </dgm:prSet>
      <dgm:spPr/>
    </dgm:pt>
    <dgm:pt modelId="{B7BC8326-BFEB-5748-8C1E-E9465FF81FBD}" type="pres">
      <dgm:prSet presAssocID="{DA1ACDE3-1904-914F-BC9B-4C591E94B4DE}" presName="sibTrans" presStyleLbl="sibTrans2D1" presStyleIdx="3" presStyleCnt="4"/>
      <dgm:spPr/>
    </dgm:pt>
    <dgm:pt modelId="{315FC9A2-E5BA-AC4B-B6C2-194690D9546F}" type="pres">
      <dgm:prSet presAssocID="{DA1ACDE3-1904-914F-BC9B-4C591E94B4DE}" presName="connectorText" presStyleLbl="sibTrans2D1" presStyleIdx="3" presStyleCnt="4"/>
      <dgm:spPr/>
    </dgm:pt>
    <dgm:pt modelId="{0D84358C-5B85-7741-AB76-3DB738577DC4}" type="pres">
      <dgm:prSet presAssocID="{754DE7DF-2417-7544-ACBD-D9738DF28E4E}" presName="node" presStyleLbl="node1" presStyleIdx="4" presStyleCnt="5">
        <dgm:presLayoutVars>
          <dgm:bulletEnabled val="1"/>
        </dgm:presLayoutVars>
      </dgm:prSet>
      <dgm:spPr/>
    </dgm:pt>
  </dgm:ptLst>
  <dgm:cxnLst>
    <dgm:cxn modelId="{0DF52304-2717-294D-9E66-D73FBEC20130}" type="presOf" srcId="{754DE7DF-2417-7544-ACBD-D9738DF28E4E}" destId="{0D84358C-5B85-7741-AB76-3DB738577DC4}" srcOrd="0" destOrd="0" presId="urn:microsoft.com/office/officeart/2005/8/layout/process1"/>
    <dgm:cxn modelId="{DBFDE00C-6088-294F-9521-344B3C85F67C}" srcId="{B087A75B-7318-DA40-A2E2-2A835D7930D3}" destId="{13075FDB-02DB-E240-BE36-279016EA2454}" srcOrd="2" destOrd="0" parTransId="{04A7E4F4-0106-F948-922F-E0D6C8E150CA}" sibTransId="{EFE6A402-6F96-E241-98DF-BF2332102C29}"/>
    <dgm:cxn modelId="{26D6DB13-E1CA-7644-836D-CA99A4D5487D}" type="presOf" srcId="{C25FB756-0EB8-6F4D-BEB0-2730A8B6FC41}" destId="{34B2B53A-4E79-7A43-A83D-F4260E9FD5F2}" srcOrd="0" destOrd="0" presId="urn:microsoft.com/office/officeart/2005/8/layout/process1"/>
    <dgm:cxn modelId="{8C90D126-B790-0947-BA6A-04F67A36DE7D}" srcId="{B087A75B-7318-DA40-A2E2-2A835D7930D3}" destId="{87954C9F-C41A-8E42-BEA4-FFB6E5B2353C}" srcOrd="1" destOrd="0" parTransId="{918C9369-5F24-6A4A-B7BB-D404DA9940A3}" sibTransId="{460A661D-F30E-454A-A1BD-49910ED9C50E}"/>
    <dgm:cxn modelId="{2F56A548-F5AE-A14E-A299-946BE6A4515C}" type="presOf" srcId="{B087A75B-7318-DA40-A2E2-2A835D7930D3}" destId="{5F3785E6-6EA9-0143-8676-11A484405802}" srcOrd="0" destOrd="0" presId="urn:microsoft.com/office/officeart/2005/8/layout/process1"/>
    <dgm:cxn modelId="{23EF7C4E-A4CE-1F4C-BFEC-3F316BDD5BA0}" type="presOf" srcId="{2CE302DB-FB09-3E4B-9C87-D8157258B2FA}" destId="{939B275D-D27E-3748-89A5-74785F9AEDA9}" srcOrd="0" destOrd="0" presId="urn:microsoft.com/office/officeart/2005/8/layout/process1"/>
    <dgm:cxn modelId="{0C850853-7D52-8847-AC2E-0619C518A271}" type="presOf" srcId="{EFE6A402-6F96-E241-98DF-BF2332102C29}" destId="{2BB04AB3-83DF-FA49-9516-B95635E83195}" srcOrd="0" destOrd="0" presId="urn:microsoft.com/office/officeart/2005/8/layout/process1"/>
    <dgm:cxn modelId="{EBDF1253-0D32-004A-9C90-D5B8B050DAFD}" type="presOf" srcId="{87954C9F-C41A-8E42-BEA4-FFB6E5B2353C}" destId="{6FA4D8FB-F558-6E49-988A-E8E3817F6E4D}" srcOrd="0" destOrd="0" presId="urn:microsoft.com/office/officeart/2005/8/layout/process1"/>
    <dgm:cxn modelId="{55292055-8D95-064E-AD1E-1F6191A11E2A}" type="presOf" srcId="{C25FB756-0EB8-6F4D-BEB0-2730A8B6FC41}" destId="{EBCAB827-9637-9948-B437-7F1D15D025AD}" srcOrd="1" destOrd="0" presId="urn:microsoft.com/office/officeart/2005/8/layout/process1"/>
    <dgm:cxn modelId="{114A118F-4DBD-DA4C-9D3D-ABAB882381A8}" type="presOf" srcId="{DA1ACDE3-1904-914F-BC9B-4C591E94B4DE}" destId="{315FC9A2-E5BA-AC4B-B6C2-194690D9546F}" srcOrd="1" destOrd="0" presId="urn:microsoft.com/office/officeart/2005/8/layout/process1"/>
    <dgm:cxn modelId="{335D9CA4-F443-6C45-9A67-F42A9126C70D}" type="presOf" srcId="{EFE6A402-6F96-E241-98DF-BF2332102C29}" destId="{0643AC9C-06FF-924E-9F6D-DDB7BFB798C3}" srcOrd="1" destOrd="0" presId="urn:microsoft.com/office/officeart/2005/8/layout/process1"/>
    <dgm:cxn modelId="{65DF9AB1-3757-B64C-8251-87E808A464CB}" srcId="{B087A75B-7318-DA40-A2E2-2A835D7930D3}" destId="{754DE7DF-2417-7544-ACBD-D9738DF28E4E}" srcOrd="4" destOrd="0" parTransId="{6C208CFD-E0F5-2F41-B1C5-3355ACED43D3}" sibTransId="{92F05679-11BA-2647-B767-73F89239B6D9}"/>
    <dgm:cxn modelId="{A72B74BE-6337-1C40-ADD0-E169778CC73C}" srcId="{B087A75B-7318-DA40-A2E2-2A835D7930D3}" destId="{B24D696C-4D7A-4D4B-B247-FBB963D2AF29}" srcOrd="3" destOrd="0" parTransId="{02ED3D86-8C55-8845-8CD5-97BB9F48AA4E}" sibTransId="{DA1ACDE3-1904-914F-BC9B-4C591E94B4DE}"/>
    <dgm:cxn modelId="{1E982AC0-60EA-9441-99E3-702F70725C5E}" type="presOf" srcId="{460A661D-F30E-454A-A1BD-49910ED9C50E}" destId="{3BDF4D43-24DC-0F4B-ACD5-533FC0C16F19}" srcOrd="1" destOrd="0" presId="urn:microsoft.com/office/officeart/2005/8/layout/process1"/>
    <dgm:cxn modelId="{AA0FFCC0-BEBD-0B41-B657-B0CE1B89863D}" type="presOf" srcId="{B24D696C-4D7A-4D4B-B247-FBB963D2AF29}" destId="{94EB2FFD-3F83-9740-BF1A-C2CE17BC2073}" srcOrd="0" destOrd="0" presId="urn:microsoft.com/office/officeart/2005/8/layout/process1"/>
    <dgm:cxn modelId="{F54E52CC-161E-704A-B3BC-47DABEF3B19E}" type="presOf" srcId="{460A661D-F30E-454A-A1BD-49910ED9C50E}" destId="{01181F8F-B0B1-6642-A556-1B966269F5C1}" srcOrd="0" destOrd="0" presId="urn:microsoft.com/office/officeart/2005/8/layout/process1"/>
    <dgm:cxn modelId="{9C9F1FD7-109B-7A44-A71D-9432ED761B6A}" type="presOf" srcId="{DA1ACDE3-1904-914F-BC9B-4C591E94B4DE}" destId="{B7BC8326-BFEB-5748-8C1E-E9465FF81FBD}" srcOrd="0" destOrd="0" presId="urn:microsoft.com/office/officeart/2005/8/layout/process1"/>
    <dgm:cxn modelId="{CAF23FE2-9C94-5646-A083-990021DF019B}" type="presOf" srcId="{13075FDB-02DB-E240-BE36-279016EA2454}" destId="{22FD86B1-F8F4-B641-AD38-8B4B28356162}" srcOrd="0" destOrd="0" presId="urn:microsoft.com/office/officeart/2005/8/layout/process1"/>
    <dgm:cxn modelId="{7501FAF3-C30E-9143-9B07-150851FD8C8E}" srcId="{B087A75B-7318-DA40-A2E2-2A835D7930D3}" destId="{2CE302DB-FB09-3E4B-9C87-D8157258B2FA}" srcOrd="0" destOrd="0" parTransId="{3DDAAE6B-1883-C047-82D3-7E5C27C679C6}" sibTransId="{C25FB756-0EB8-6F4D-BEB0-2730A8B6FC41}"/>
    <dgm:cxn modelId="{2836288E-CF6A-2844-BD08-D3D61216021A}" type="presParOf" srcId="{5F3785E6-6EA9-0143-8676-11A484405802}" destId="{939B275D-D27E-3748-89A5-74785F9AEDA9}" srcOrd="0" destOrd="0" presId="urn:microsoft.com/office/officeart/2005/8/layout/process1"/>
    <dgm:cxn modelId="{6CD024FF-9F67-8341-824B-DEDE88016596}" type="presParOf" srcId="{5F3785E6-6EA9-0143-8676-11A484405802}" destId="{34B2B53A-4E79-7A43-A83D-F4260E9FD5F2}" srcOrd="1" destOrd="0" presId="urn:microsoft.com/office/officeart/2005/8/layout/process1"/>
    <dgm:cxn modelId="{FEA3EE80-67A3-7C4C-AA45-95FD77A42BCD}" type="presParOf" srcId="{34B2B53A-4E79-7A43-A83D-F4260E9FD5F2}" destId="{EBCAB827-9637-9948-B437-7F1D15D025AD}" srcOrd="0" destOrd="0" presId="urn:microsoft.com/office/officeart/2005/8/layout/process1"/>
    <dgm:cxn modelId="{381E27FF-824A-D248-A6D4-C281E3F362C0}" type="presParOf" srcId="{5F3785E6-6EA9-0143-8676-11A484405802}" destId="{6FA4D8FB-F558-6E49-988A-E8E3817F6E4D}" srcOrd="2" destOrd="0" presId="urn:microsoft.com/office/officeart/2005/8/layout/process1"/>
    <dgm:cxn modelId="{26AC0FCF-A0D5-EF4F-8CB4-527966DC8EAA}" type="presParOf" srcId="{5F3785E6-6EA9-0143-8676-11A484405802}" destId="{01181F8F-B0B1-6642-A556-1B966269F5C1}" srcOrd="3" destOrd="0" presId="urn:microsoft.com/office/officeart/2005/8/layout/process1"/>
    <dgm:cxn modelId="{5443EAF0-7B8F-E54E-A4BE-F9AE37576010}" type="presParOf" srcId="{01181F8F-B0B1-6642-A556-1B966269F5C1}" destId="{3BDF4D43-24DC-0F4B-ACD5-533FC0C16F19}" srcOrd="0" destOrd="0" presId="urn:microsoft.com/office/officeart/2005/8/layout/process1"/>
    <dgm:cxn modelId="{A2BFDFE3-D856-D24D-AD4B-650B9C8BE82D}" type="presParOf" srcId="{5F3785E6-6EA9-0143-8676-11A484405802}" destId="{22FD86B1-F8F4-B641-AD38-8B4B28356162}" srcOrd="4" destOrd="0" presId="urn:microsoft.com/office/officeart/2005/8/layout/process1"/>
    <dgm:cxn modelId="{09438D0E-5CB1-5744-81F0-7421A32CA8F3}" type="presParOf" srcId="{5F3785E6-6EA9-0143-8676-11A484405802}" destId="{2BB04AB3-83DF-FA49-9516-B95635E83195}" srcOrd="5" destOrd="0" presId="urn:microsoft.com/office/officeart/2005/8/layout/process1"/>
    <dgm:cxn modelId="{CB8CA0FB-B38D-674C-9E3F-F154AB257F70}" type="presParOf" srcId="{2BB04AB3-83DF-FA49-9516-B95635E83195}" destId="{0643AC9C-06FF-924E-9F6D-DDB7BFB798C3}" srcOrd="0" destOrd="0" presId="urn:microsoft.com/office/officeart/2005/8/layout/process1"/>
    <dgm:cxn modelId="{D4FD6513-6A8B-6245-A2B3-4C2C93B516C0}" type="presParOf" srcId="{5F3785E6-6EA9-0143-8676-11A484405802}" destId="{94EB2FFD-3F83-9740-BF1A-C2CE17BC2073}" srcOrd="6" destOrd="0" presId="urn:microsoft.com/office/officeart/2005/8/layout/process1"/>
    <dgm:cxn modelId="{7674377E-C2DD-FF44-8D51-56FCF20F15A1}" type="presParOf" srcId="{5F3785E6-6EA9-0143-8676-11A484405802}" destId="{B7BC8326-BFEB-5748-8C1E-E9465FF81FBD}" srcOrd="7" destOrd="0" presId="urn:microsoft.com/office/officeart/2005/8/layout/process1"/>
    <dgm:cxn modelId="{B9B12C74-A78C-9F45-A522-497C5692A486}" type="presParOf" srcId="{B7BC8326-BFEB-5748-8C1E-E9465FF81FBD}" destId="{315FC9A2-E5BA-AC4B-B6C2-194690D9546F}" srcOrd="0" destOrd="0" presId="urn:microsoft.com/office/officeart/2005/8/layout/process1"/>
    <dgm:cxn modelId="{15F01F80-C3B1-2345-8BA6-7D06BA3A6263}" type="presParOf" srcId="{5F3785E6-6EA9-0143-8676-11A484405802}" destId="{0D84358C-5B85-7741-AB76-3DB738577DC4}"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6D9F032-90A3-A14D-8F85-6DD27FDB2120}" type="doc">
      <dgm:prSet loTypeId="urn:microsoft.com/office/officeart/2005/8/layout/radial1" loCatId="" qsTypeId="urn:microsoft.com/office/officeart/2005/8/quickstyle/simple1" qsCatId="simple" csTypeId="urn:microsoft.com/office/officeart/2005/8/colors/accent1_2" csCatId="accent1" phldr="1"/>
      <dgm:spPr/>
      <dgm:t>
        <a:bodyPr/>
        <a:lstStyle/>
        <a:p>
          <a:endParaRPr lang="en-GB"/>
        </a:p>
      </dgm:t>
    </dgm:pt>
    <dgm:pt modelId="{083636E4-885F-FF4C-9E42-36A3D0082760}">
      <dgm:prSet phldrT="[Text]"/>
      <dgm:spPr/>
      <dgm:t>
        <a:bodyPr/>
        <a:lstStyle/>
        <a:p>
          <a:r>
            <a:rPr lang="en-GB" b="1" dirty="0"/>
            <a:t>PCN</a:t>
          </a:r>
        </a:p>
        <a:p>
          <a:r>
            <a:rPr lang="en-GB" b="1" dirty="0"/>
            <a:t> New Roles</a:t>
          </a:r>
        </a:p>
      </dgm:t>
    </dgm:pt>
    <dgm:pt modelId="{D4025A6A-A21B-9A48-9CA6-4C72AA76D00E}" type="parTrans" cxnId="{6EA2491B-7482-1542-968B-53D3A8A34ED7}">
      <dgm:prSet/>
      <dgm:spPr/>
      <dgm:t>
        <a:bodyPr/>
        <a:lstStyle/>
        <a:p>
          <a:endParaRPr lang="en-GB"/>
        </a:p>
      </dgm:t>
    </dgm:pt>
    <dgm:pt modelId="{573AEF3F-5736-8E44-B223-042C2B1BED94}" type="sibTrans" cxnId="{6EA2491B-7482-1542-968B-53D3A8A34ED7}">
      <dgm:prSet/>
      <dgm:spPr/>
      <dgm:t>
        <a:bodyPr/>
        <a:lstStyle/>
        <a:p>
          <a:endParaRPr lang="en-GB"/>
        </a:p>
      </dgm:t>
    </dgm:pt>
    <dgm:pt modelId="{D3E2B7F7-74C8-E04E-8FDA-C4AADFE7A0E8}">
      <dgm:prSet phldrT="[Text]"/>
      <dgm:spPr>
        <a:blipFill dpi="0" rotWithShape="0">
          <a:blip xmlns:r="http://schemas.openxmlformats.org/officeDocument/2006/relationships" r:embed="rId1"/>
          <a:srcRect/>
          <a:stretch>
            <a:fillRect l="7136" t="5119" r="7136" b="5119"/>
          </a:stretch>
        </a:blipFill>
      </dgm:spPr>
      <dgm:t>
        <a:bodyPr/>
        <a:lstStyle/>
        <a:p>
          <a:endParaRPr lang="en-GB" dirty="0"/>
        </a:p>
      </dgm:t>
    </dgm:pt>
    <dgm:pt modelId="{8BE147A9-E67C-644A-8609-8F07649BD195}" type="parTrans" cxnId="{F26ACB88-99EF-3A46-AE98-BACE6F258CB0}">
      <dgm:prSet/>
      <dgm:spPr/>
      <dgm:t>
        <a:bodyPr/>
        <a:lstStyle/>
        <a:p>
          <a:endParaRPr lang="en-GB" dirty="0"/>
        </a:p>
      </dgm:t>
    </dgm:pt>
    <dgm:pt modelId="{F3720A4F-D0E2-2E49-B2A3-23C355B63B91}" type="sibTrans" cxnId="{F26ACB88-99EF-3A46-AE98-BACE6F258CB0}">
      <dgm:prSet/>
      <dgm:spPr/>
      <dgm:t>
        <a:bodyPr/>
        <a:lstStyle/>
        <a:p>
          <a:endParaRPr lang="en-GB"/>
        </a:p>
      </dgm:t>
    </dgm:pt>
    <dgm:pt modelId="{85EC3E92-CB75-3A4E-9300-4A5C557ED402}">
      <dgm:prSet/>
      <dgm:spPr>
        <a:blipFill dpi="0" rotWithShape="0">
          <a:blip xmlns:r="http://schemas.openxmlformats.org/officeDocument/2006/relationships" r:embed="rId2">
            <a:extLst>
              <a:ext uri="{837473B0-CC2E-450A-ABE3-18F120FF3D39}">
                <a1611:picAttrSrcUrl xmlns:a1611="http://schemas.microsoft.com/office/drawing/2016/11/main" r:id="rId3"/>
              </a:ext>
            </a:extLst>
          </a:blip>
          <a:srcRect/>
          <a:stretch>
            <a:fillRect l="16494" t="7576" r="16494" b="7576"/>
          </a:stretch>
        </a:blipFill>
      </dgm:spPr>
      <dgm:t>
        <a:bodyPr vert="horz"/>
        <a:lstStyle/>
        <a:p>
          <a:endParaRPr lang="en-GB" dirty="0"/>
        </a:p>
      </dgm:t>
    </dgm:pt>
    <dgm:pt modelId="{5FC7948A-4501-F945-9876-7E448C3498B9}" type="parTrans" cxnId="{444D9FEA-4F0A-A24D-82AB-C64718C560A9}">
      <dgm:prSet/>
      <dgm:spPr/>
      <dgm:t>
        <a:bodyPr/>
        <a:lstStyle/>
        <a:p>
          <a:endParaRPr lang="en-GB" dirty="0"/>
        </a:p>
      </dgm:t>
    </dgm:pt>
    <dgm:pt modelId="{51FA764E-D8A2-2B4F-9E8F-21A5F290E57C}" type="sibTrans" cxnId="{444D9FEA-4F0A-A24D-82AB-C64718C560A9}">
      <dgm:prSet/>
      <dgm:spPr/>
      <dgm:t>
        <a:bodyPr/>
        <a:lstStyle/>
        <a:p>
          <a:endParaRPr lang="en-GB"/>
        </a:p>
      </dgm:t>
    </dgm:pt>
    <dgm:pt modelId="{BE1FA8A3-8493-BE42-8083-39A2A308A411}">
      <dgm:prSet/>
      <dgm:spPr>
        <a:blipFill dpi="0" rotWithShape="0">
          <a:blip xmlns:r="http://schemas.openxmlformats.org/officeDocument/2006/relationships" r:embed="rId4"/>
          <a:srcRect/>
          <a:stretch>
            <a:fillRect l="8517" t="3730" r="21280" b="-21798"/>
          </a:stretch>
        </a:blipFill>
      </dgm:spPr>
      <dgm:t>
        <a:bodyPr vert="vert" lIns="0" anchor="t" anchorCtr="0"/>
        <a:lstStyle/>
        <a:p>
          <a:endParaRPr lang="en-GB" dirty="0"/>
        </a:p>
      </dgm:t>
    </dgm:pt>
    <dgm:pt modelId="{6EFBAA86-765F-8543-BE24-C85B30762F7B}" type="parTrans" cxnId="{643987B7-F4E9-DB4A-9787-E265CD4EA010}">
      <dgm:prSet/>
      <dgm:spPr/>
      <dgm:t>
        <a:bodyPr/>
        <a:lstStyle/>
        <a:p>
          <a:endParaRPr lang="en-GB" dirty="0"/>
        </a:p>
      </dgm:t>
    </dgm:pt>
    <dgm:pt modelId="{BEE29F91-1500-B34B-BEAE-86887F8B5616}" type="sibTrans" cxnId="{643987B7-F4E9-DB4A-9787-E265CD4EA010}">
      <dgm:prSet/>
      <dgm:spPr/>
      <dgm:t>
        <a:bodyPr/>
        <a:lstStyle/>
        <a:p>
          <a:endParaRPr lang="en-GB"/>
        </a:p>
      </dgm:t>
    </dgm:pt>
    <dgm:pt modelId="{B82B17AF-C5A6-F64A-BF77-F7CFE3B22F2C}">
      <dgm:prSet/>
      <dgm:spPr>
        <a:blipFill dpi="0" rotWithShape="0">
          <a:blip xmlns:r="http://schemas.openxmlformats.org/officeDocument/2006/relationships" r:embed="rId5">
            <a:extLst>
              <a:ext uri="{837473B0-CC2E-450A-ABE3-18F120FF3D39}">
                <a1611:picAttrSrcUrl xmlns:a1611="http://schemas.microsoft.com/office/drawing/2016/11/main" r:id="rId6"/>
              </a:ext>
            </a:extLst>
          </a:blip>
          <a:srcRect/>
          <a:stretch>
            <a:fillRect l="-4247" r="-4247"/>
          </a:stretch>
        </a:blipFill>
      </dgm:spPr>
      <dgm:t>
        <a:bodyPr/>
        <a:lstStyle/>
        <a:p>
          <a:endParaRPr lang="en-GB" dirty="0"/>
        </a:p>
      </dgm:t>
    </dgm:pt>
    <dgm:pt modelId="{71345FCF-6995-D240-97EF-FB3767781A91}" type="parTrans" cxnId="{82A45A38-8AE9-5440-9176-C3D475AB9179}">
      <dgm:prSet/>
      <dgm:spPr/>
      <dgm:t>
        <a:bodyPr/>
        <a:lstStyle/>
        <a:p>
          <a:endParaRPr lang="en-GB" dirty="0"/>
        </a:p>
      </dgm:t>
    </dgm:pt>
    <dgm:pt modelId="{B4C8B0DD-E239-E24F-9792-819EA9628752}" type="sibTrans" cxnId="{82A45A38-8AE9-5440-9176-C3D475AB9179}">
      <dgm:prSet/>
      <dgm:spPr/>
      <dgm:t>
        <a:bodyPr/>
        <a:lstStyle/>
        <a:p>
          <a:endParaRPr lang="en-GB"/>
        </a:p>
      </dgm:t>
    </dgm:pt>
    <dgm:pt modelId="{49F9DD5C-F853-1244-97BE-CE61047E7653}">
      <dgm:prSet/>
      <dgm:spPr>
        <a:blipFill dpi="0" rotWithShape="0">
          <a:blip xmlns:r="http://schemas.openxmlformats.org/officeDocument/2006/relationships" r:embed="rId7">
            <a:extLst>
              <a:ext uri="{837473B0-CC2E-450A-ABE3-18F120FF3D39}">
                <a1611:picAttrSrcUrl xmlns:a1611="http://schemas.microsoft.com/office/drawing/2016/11/main" r:id="rId8"/>
              </a:ext>
            </a:extLst>
          </a:blip>
          <a:srcRect/>
          <a:stretch>
            <a:fillRect l="2134" t="11707" r="2134" b="11707"/>
          </a:stretch>
        </a:blipFill>
      </dgm:spPr>
      <dgm:t>
        <a:bodyPr/>
        <a:lstStyle/>
        <a:p>
          <a:endParaRPr lang="en-GB" dirty="0"/>
        </a:p>
      </dgm:t>
    </dgm:pt>
    <dgm:pt modelId="{F3F710DC-E767-5043-BD11-EC5BFBA27D18}" type="parTrans" cxnId="{98FFF3EC-C1E2-7646-89E0-CA9BB90DE813}">
      <dgm:prSet/>
      <dgm:spPr/>
      <dgm:t>
        <a:bodyPr/>
        <a:lstStyle/>
        <a:p>
          <a:endParaRPr lang="en-GB" dirty="0"/>
        </a:p>
      </dgm:t>
    </dgm:pt>
    <dgm:pt modelId="{99C9DE1B-5705-C44B-AC0F-2BF300BC65DE}" type="sibTrans" cxnId="{98FFF3EC-C1E2-7646-89E0-CA9BB90DE813}">
      <dgm:prSet/>
      <dgm:spPr/>
      <dgm:t>
        <a:bodyPr/>
        <a:lstStyle/>
        <a:p>
          <a:endParaRPr lang="en-GB"/>
        </a:p>
      </dgm:t>
    </dgm:pt>
    <dgm:pt modelId="{DA6F04F1-3B99-FB41-822B-973CF11208AF}">
      <dgm:prSet/>
      <dgm:spPr>
        <a:blipFill dpi="0" rotWithShape="0">
          <a:blip xmlns:r="http://schemas.openxmlformats.org/officeDocument/2006/relationships" r:embed="rId9"/>
          <a:srcRect/>
          <a:stretch>
            <a:fillRect l="10275" t="3730" r="10275" b="3730"/>
          </a:stretch>
        </a:blipFill>
      </dgm:spPr>
      <dgm:t>
        <a:bodyPr/>
        <a:lstStyle/>
        <a:p>
          <a:endParaRPr lang="en-GB" dirty="0"/>
        </a:p>
      </dgm:t>
    </dgm:pt>
    <dgm:pt modelId="{0595DCBD-E193-D849-863E-CD08400132D9}" type="parTrans" cxnId="{3406C0AB-5CC9-C647-B302-8B6CBC552986}">
      <dgm:prSet/>
      <dgm:spPr>
        <a:ln>
          <a:tailEnd w="sm" len="sm"/>
        </a:ln>
      </dgm:spPr>
      <dgm:t>
        <a:bodyPr/>
        <a:lstStyle/>
        <a:p>
          <a:endParaRPr lang="en-GB" dirty="0"/>
        </a:p>
      </dgm:t>
    </dgm:pt>
    <dgm:pt modelId="{60A25570-C967-304E-987C-96B0BFD927A4}" type="sibTrans" cxnId="{3406C0AB-5CC9-C647-B302-8B6CBC552986}">
      <dgm:prSet/>
      <dgm:spPr/>
      <dgm:t>
        <a:bodyPr/>
        <a:lstStyle/>
        <a:p>
          <a:endParaRPr lang="en-GB"/>
        </a:p>
      </dgm:t>
    </dgm:pt>
    <dgm:pt modelId="{4B4CDFCC-4669-0E45-868D-EAB6D5CDC0AA}">
      <dgm:prSet/>
      <dgm:spPr>
        <a:blipFill dpi="0" rotWithShape="0">
          <a:blip xmlns:r="http://schemas.openxmlformats.org/officeDocument/2006/relationships" r:embed="rId10"/>
          <a:srcRect/>
          <a:stretch>
            <a:fillRect l="7484" r="7484"/>
          </a:stretch>
        </a:blipFill>
      </dgm:spPr>
      <dgm:t>
        <a:bodyPr/>
        <a:lstStyle/>
        <a:p>
          <a:endParaRPr lang="en-GB" dirty="0"/>
        </a:p>
      </dgm:t>
    </dgm:pt>
    <dgm:pt modelId="{EB43D8A0-2DB7-B84E-9552-C0F3E03573F8}" type="parTrans" cxnId="{D9CB571B-1E0B-F64D-9EB0-7E47C69DD146}">
      <dgm:prSet/>
      <dgm:spPr/>
      <dgm:t>
        <a:bodyPr/>
        <a:lstStyle/>
        <a:p>
          <a:endParaRPr lang="en-GB" dirty="0"/>
        </a:p>
      </dgm:t>
    </dgm:pt>
    <dgm:pt modelId="{C2565439-07B3-F846-A3E7-FBD8ED665D7C}" type="sibTrans" cxnId="{D9CB571B-1E0B-F64D-9EB0-7E47C69DD146}">
      <dgm:prSet/>
      <dgm:spPr/>
      <dgm:t>
        <a:bodyPr/>
        <a:lstStyle/>
        <a:p>
          <a:endParaRPr lang="en-GB"/>
        </a:p>
      </dgm:t>
    </dgm:pt>
    <dgm:pt modelId="{76CE8EBE-3F3E-EC4C-968F-9F7755A65FC9}">
      <dgm:prSet phldrT="[Text]" phldr="1"/>
      <dgm:spPr>
        <a:blipFill rotWithShape="0">
          <a:blip xmlns:r="http://schemas.openxmlformats.org/officeDocument/2006/relationships" r:embed="rId11"/>
          <a:stretch>
            <a:fillRect/>
          </a:stretch>
        </a:blipFill>
      </dgm:spPr>
      <dgm:t>
        <a:bodyPr/>
        <a:lstStyle/>
        <a:p>
          <a:endParaRPr lang="en-GB" dirty="0">
            <a:noFill/>
          </a:endParaRPr>
        </a:p>
      </dgm:t>
    </dgm:pt>
    <dgm:pt modelId="{B42892E3-AE29-FB49-AF76-EE55D5E75780}" type="sibTrans" cxnId="{738894AB-59AC-5747-83F3-CD6FD24B7705}">
      <dgm:prSet/>
      <dgm:spPr/>
      <dgm:t>
        <a:bodyPr/>
        <a:lstStyle/>
        <a:p>
          <a:endParaRPr lang="en-GB"/>
        </a:p>
      </dgm:t>
    </dgm:pt>
    <dgm:pt modelId="{8592F9F9-E807-4C41-A9AB-76A772D0D3C7}" type="parTrans" cxnId="{738894AB-59AC-5747-83F3-CD6FD24B7705}">
      <dgm:prSet/>
      <dgm:spPr/>
      <dgm:t>
        <a:bodyPr/>
        <a:lstStyle/>
        <a:p>
          <a:endParaRPr lang="en-GB" dirty="0"/>
        </a:p>
      </dgm:t>
    </dgm:pt>
    <dgm:pt modelId="{5EA175D6-7CB5-274E-B2E7-CF642B81D356}">
      <dgm:prSet/>
      <dgm:spPr>
        <a:blipFill dpi="0" rotWithShape="0">
          <a:blip xmlns:r="http://schemas.openxmlformats.org/officeDocument/2006/relationships" r:embed="rId12"/>
          <a:srcRect/>
          <a:stretch>
            <a:fillRect l="-5843" t="-4247" r="-5843" b="-4247"/>
          </a:stretch>
        </a:blipFill>
      </dgm:spPr>
      <dgm:t>
        <a:bodyPr/>
        <a:lstStyle/>
        <a:p>
          <a:endParaRPr lang="en-GB" dirty="0"/>
        </a:p>
      </dgm:t>
    </dgm:pt>
    <dgm:pt modelId="{FCB5004F-EDBD-5348-A5C8-26054B584CC5}" type="parTrans" cxnId="{ABE17B48-5ADB-7C44-9E9C-6853F7B6708E}">
      <dgm:prSet/>
      <dgm:spPr/>
      <dgm:t>
        <a:bodyPr/>
        <a:lstStyle/>
        <a:p>
          <a:endParaRPr lang="en-GB" dirty="0"/>
        </a:p>
      </dgm:t>
    </dgm:pt>
    <dgm:pt modelId="{D751CDF7-564B-8740-8D11-572CA8A07E5B}" type="sibTrans" cxnId="{ABE17B48-5ADB-7C44-9E9C-6853F7B6708E}">
      <dgm:prSet/>
      <dgm:spPr/>
      <dgm:t>
        <a:bodyPr/>
        <a:lstStyle/>
        <a:p>
          <a:endParaRPr lang="en-GB"/>
        </a:p>
      </dgm:t>
    </dgm:pt>
    <dgm:pt modelId="{D00E1E92-D800-E04A-8AD4-FE2A88FA25E2}">
      <dgm:prSet/>
      <dgm:spPr>
        <a:blipFill dpi="0" rotWithShape="0">
          <a:blip xmlns:r="http://schemas.openxmlformats.org/officeDocument/2006/relationships" r:embed="rId13"/>
          <a:srcRect/>
          <a:stretch>
            <a:fillRect l="-3127" r="-3127"/>
          </a:stretch>
        </a:blipFill>
      </dgm:spPr>
      <dgm:t>
        <a:bodyPr/>
        <a:lstStyle/>
        <a:p>
          <a:endParaRPr lang="en-GB" dirty="0"/>
        </a:p>
      </dgm:t>
    </dgm:pt>
    <dgm:pt modelId="{45EA8C56-9230-4248-821D-CBE78FE84236}" type="parTrans" cxnId="{734B274F-81E7-9B46-86C0-02663A283442}">
      <dgm:prSet/>
      <dgm:spPr/>
      <dgm:t>
        <a:bodyPr/>
        <a:lstStyle/>
        <a:p>
          <a:endParaRPr lang="en-GB" dirty="0"/>
        </a:p>
      </dgm:t>
    </dgm:pt>
    <dgm:pt modelId="{069AE84E-BB70-1F43-83AF-91DFD5AB77AD}" type="sibTrans" cxnId="{734B274F-81E7-9B46-86C0-02663A283442}">
      <dgm:prSet/>
      <dgm:spPr/>
      <dgm:t>
        <a:bodyPr/>
        <a:lstStyle/>
        <a:p>
          <a:endParaRPr lang="en-GB"/>
        </a:p>
      </dgm:t>
    </dgm:pt>
    <dgm:pt modelId="{51701A0B-248C-9547-81C5-8FE214CF20C4}">
      <dgm:prSet/>
      <dgm:spPr>
        <a:blipFill rotWithShape="0">
          <a:blip xmlns:r="http://schemas.openxmlformats.org/officeDocument/2006/relationships" r:embed="rId14"/>
          <a:stretch>
            <a:fillRect/>
          </a:stretch>
        </a:blipFill>
      </dgm:spPr>
      <dgm:t>
        <a:bodyPr/>
        <a:lstStyle/>
        <a:p>
          <a:endParaRPr lang="en-GB" dirty="0"/>
        </a:p>
      </dgm:t>
    </dgm:pt>
    <dgm:pt modelId="{AE6E7DDF-77CD-0C4A-AB25-A7CAC2D32CEA}" type="parTrans" cxnId="{34437F43-9FBC-D249-9714-55D3AC07F757}">
      <dgm:prSet/>
      <dgm:spPr/>
      <dgm:t>
        <a:bodyPr/>
        <a:lstStyle/>
        <a:p>
          <a:endParaRPr lang="en-GB" dirty="0"/>
        </a:p>
      </dgm:t>
    </dgm:pt>
    <dgm:pt modelId="{C0D620C3-011F-2545-9681-8B458E003EA6}" type="sibTrans" cxnId="{34437F43-9FBC-D249-9714-55D3AC07F757}">
      <dgm:prSet/>
      <dgm:spPr/>
      <dgm:t>
        <a:bodyPr/>
        <a:lstStyle/>
        <a:p>
          <a:endParaRPr lang="en-GB"/>
        </a:p>
      </dgm:t>
    </dgm:pt>
    <dgm:pt modelId="{558FF884-3635-874A-8FA6-5766B84C9164}">
      <dgm:prSet/>
      <dgm:spPr>
        <a:blipFill dpi="0" rotWithShape="0">
          <a:blip xmlns:r="http://schemas.openxmlformats.org/officeDocument/2006/relationships" r:embed="rId15"/>
          <a:srcRect/>
          <a:stretch>
            <a:fillRect l="-56899" t="-7439" r="-56899" b="-7439"/>
          </a:stretch>
        </a:blipFill>
      </dgm:spPr>
      <dgm:t>
        <a:bodyPr/>
        <a:lstStyle/>
        <a:p>
          <a:endParaRPr lang="en-GB" dirty="0"/>
        </a:p>
      </dgm:t>
    </dgm:pt>
    <dgm:pt modelId="{E62A94CD-B9B2-0D4A-BAFB-06A14998E61A}" type="parTrans" cxnId="{949F7DC0-2CD0-E047-9E0B-8DC91C4FB917}">
      <dgm:prSet/>
      <dgm:spPr/>
      <dgm:t>
        <a:bodyPr/>
        <a:lstStyle/>
        <a:p>
          <a:endParaRPr lang="en-GB" dirty="0"/>
        </a:p>
      </dgm:t>
    </dgm:pt>
    <dgm:pt modelId="{57DBA9EC-63B9-F147-BB7C-A9B6ED57294F}" type="sibTrans" cxnId="{949F7DC0-2CD0-E047-9E0B-8DC91C4FB917}">
      <dgm:prSet/>
      <dgm:spPr/>
      <dgm:t>
        <a:bodyPr/>
        <a:lstStyle/>
        <a:p>
          <a:endParaRPr lang="en-GB"/>
        </a:p>
      </dgm:t>
    </dgm:pt>
    <dgm:pt modelId="{3A5D9133-8766-894A-9FB3-C64C8B19A82B}">
      <dgm:prSet/>
      <dgm:spPr>
        <a:blipFill dpi="0" rotWithShape="0">
          <a:blip xmlns:r="http://schemas.openxmlformats.org/officeDocument/2006/relationships" r:embed="rId16"/>
          <a:srcRect/>
          <a:stretch>
            <a:fillRect l="-21359" t="-9321" r="-21359" b="-9321"/>
          </a:stretch>
        </a:blipFill>
      </dgm:spPr>
      <dgm:t>
        <a:bodyPr/>
        <a:lstStyle/>
        <a:p>
          <a:endParaRPr lang="en-GB" dirty="0"/>
        </a:p>
      </dgm:t>
    </dgm:pt>
    <dgm:pt modelId="{81D89C34-20BB-2C4C-840D-74775B033496}" type="parTrans" cxnId="{34C97A1B-69DF-3540-B1B4-683BEF94AAF2}">
      <dgm:prSet/>
      <dgm:spPr/>
      <dgm:t>
        <a:bodyPr/>
        <a:lstStyle/>
        <a:p>
          <a:endParaRPr lang="en-GB" dirty="0"/>
        </a:p>
      </dgm:t>
    </dgm:pt>
    <dgm:pt modelId="{22C2F362-4ECD-D541-970B-EF136B67D2AA}" type="sibTrans" cxnId="{34C97A1B-69DF-3540-B1B4-683BEF94AAF2}">
      <dgm:prSet/>
      <dgm:spPr/>
      <dgm:t>
        <a:bodyPr/>
        <a:lstStyle/>
        <a:p>
          <a:endParaRPr lang="en-GB"/>
        </a:p>
      </dgm:t>
    </dgm:pt>
    <dgm:pt modelId="{3CDB5376-9AEE-5A47-950C-88305CAFF675}" type="pres">
      <dgm:prSet presAssocID="{C6D9F032-90A3-A14D-8F85-6DD27FDB2120}" presName="cycle" presStyleCnt="0">
        <dgm:presLayoutVars>
          <dgm:chMax val="1"/>
          <dgm:dir/>
          <dgm:animLvl val="ctr"/>
          <dgm:resizeHandles val="exact"/>
        </dgm:presLayoutVars>
      </dgm:prSet>
      <dgm:spPr/>
    </dgm:pt>
    <dgm:pt modelId="{A5DC0A5F-5967-6E49-8471-573C038CA8AC}" type="pres">
      <dgm:prSet presAssocID="{083636E4-885F-FF4C-9E42-36A3D0082760}" presName="centerShape" presStyleLbl="node0" presStyleIdx="0" presStyleCnt="1" custScaleX="157405" custScaleY="139198"/>
      <dgm:spPr/>
    </dgm:pt>
    <dgm:pt modelId="{1A1C7AA0-6800-E64C-845A-7CCDD3DE043C}" type="pres">
      <dgm:prSet presAssocID="{8592F9F9-E807-4C41-A9AB-76A772D0D3C7}" presName="Name9" presStyleLbl="parChTrans1D2" presStyleIdx="0" presStyleCnt="13"/>
      <dgm:spPr/>
    </dgm:pt>
    <dgm:pt modelId="{5C7FCF31-3F4E-8141-A50E-802332F1785F}" type="pres">
      <dgm:prSet presAssocID="{8592F9F9-E807-4C41-A9AB-76A772D0D3C7}" presName="connTx" presStyleLbl="parChTrans1D2" presStyleIdx="0" presStyleCnt="13"/>
      <dgm:spPr/>
    </dgm:pt>
    <dgm:pt modelId="{CCC2AE19-2BCA-1D46-9E84-D7EA0A7460BA}" type="pres">
      <dgm:prSet presAssocID="{76CE8EBE-3F3E-EC4C-968F-9F7755A65FC9}" presName="node" presStyleLbl="node1" presStyleIdx="0" presStyleCnt="13" custRadScaleRad="58659">
        <dgm:presLayoutVars>
          <dgm:bulletEnabled val="1"/>
        </dgm:presLayoutVars>
      </dgm:prSet>
      <dgm:spPr/>
    </dgm:pt>
    <dgm:pt modelId="{9AD0C944-0B64-B54B-BBB1-000951CF958C}" type="pres">
      <dgm:prSet presAssocID="{8BE147A9-E67C-644A-8609-8F07649BD195}" presName="Name9" presStyleLbl="parChTrans1D2" presStyleIdx="1" presStyleCnt="13"/>
      <dgm:spPr/>
    </dgm:pt>
    <dgm:pt modelId="{D7C71091-5008-8443-B514-2F2FCB19C577}" type="pres">
      <dgm:prSet presAssocID="{8BE147A9-E67C-644A-8609-8F07649BD195}" presName="connTx" presStyleLbl="parChTrans1D2" presStyleIdx="1" presStyleCnt="13"/>
      <dgm:spPr/>
    </dgm:pt>
    <dgm:pt modelId="{90FE2605-3BF0-0545-A2BA-F529F0D2A3ED}" type="pres">
      <dgm:prSet presAssocID="{D3E2B7F7-74C8-E04E-8FDA-C4AADFE7A0E8}" presName="node" presStyleLbl="node1" presStyleIdx="1" presStyleCnt="13" custScaleX="88675" custScaleY="101527" custRadScaleRad="82620" custRadScaleInc="21587">
        <dgm:presLayoutVars>
          <dgm:bulletEnabled val="1"/>
        </dgm:presLayoutVars>
      </dgm:prSet>
      <dgm:spPr/>
    </dgm:pt>
    <dgm:pt modelId="{6481293C-8104-3745-ACEB-80656A0498C4}" type="pres">
      <dgm:prSet presAssocID="{81D89C34-20BB-2C4C-840D-74775B033496}" presName="Name9" presStyleLbl="parChTrans1D2" presStyleIdx="2" presStyleCnt="13"/>
      <dgm:spPr/>
    </dgm:pt>
    <dgm:pt modelId="{48FDF276-0F11-D744-871B-1E2272EFF2DB}" type="pres">
      <dgm:prSet presAssocID="{81D89C34-20BB-2C4C-840D-74775B033496}" presName="connTx" presStyleLbl="parChTrans1D2" presStyleIdx="2" presStyleCnt="13"/>
      <dgm:spPr/>
    </dgm:pt>
    <dgm:pt modelId="{2F0144E5-A057-3348-BA71-6B19D6381B06}" type="pres">
      <dgm:prSet presAssocID="{3A5D9133-8766-894A-9FB3-C64C8B19A82B}" presName="node" presStyleLbl="node1" presStyleIdx="2" presStyleCnt="13" custScaleX="77253" custScaleY="76034" custRadScaleRad="79937" custRadScaleInc="6035">
        <dgm:presLayoutVars>
          <dgm:bulletEnabled val="1"/>
        </dgm:presLayoutVars>
      </dgm:prSet>
      <dgm:spPr/>
    </dgm:pt>
    <dgm:pt modelId="{F003FF79-73D2-B047-A30C-52E56FD336CC}" type="pres">
      <dgm:prSet presAssocID="{5FC7948A-4501-F945-9876-7E448C3498B9}" presName="Name9" presStyleLbl="parChTrans1D2" presStyleIdx="3" presStyleCnt="13"/>
      <dgm:spPr/>
    </dgm:pt>
    <dgm:pt modelId="{919068A0-B09B-0D48-9281-CE2C1777AE2E}" type="pres">
      <dgm:prSet presAssocID="{5FC7948A-4501-F945-9876-7E448C3498B9}" presName="connTx" presStyleLbl="parChTrans1D2" presStyleIdx="3" presStyleCnt="13"/>
      <dgm:spPr/>
    </dgm:pt>
    <dgm:pt modelId="{1BC44C46-DD98-CC45-A255-152FED0D6B84}" type="pres">
      <dgm:prSet presAssocID="{85EC3E92-CB75-3A4E-9300-4A5C557ED402}" presName="node" presStyleLbl="node1" presStyleIdx="3" presStyleCnt="13" custScaleX="79064" custScaleY="90497" custRadScaleRad="79799" custRadScaleInc="14298">
        <dgm:presLayoutVars>
          <dgm:bulletEnabled val="1"/>
        </dgm:presLayoutVars>
      </dgm:prSet>
      <dgm:spPr/>
    </dgm:pt>
    <dgm:pt modelId="{7E3C3A5A-85ED-334A-BDFD-A106D142502E}" type="pres">
      <dgm:prSet presAssocID="{6EFBAA86-765F-8543-BE24-C85B30762F7B}" presName="Name9" presStyleLbl="parChTrans1D2" presStyleIdx="4" presStyleCnt="13"/>
      <dgm:spPr/>
    </dgm:pt>
    <dgm:pt modelId="{43865F2E-0DF0-9D47-BB9E-8C44663D4CCE}" type="pres">
      <dgm:prSet presAssocID="{6EFBAA86-765F-8543-BE24-C85B30762F7B}" presName="connTx" presStyleLbl="parChTrans1D2" presStyleIdx="4" presStyleCnt="13"/>
      <dgm:spPr/>
    </dgm:pt>
    <dgm:pt modelId="{5831D509-1529-084A-BD06-A710D81D3585}" type="pres">
      <dgm:prSet presAssocID="{BE1FA8A3-8493-BE42-8083-39A2A308A411}" presName="node" presStyleLbl="node1" presStyleIdx="4" presStyleCnt="13" custScaleX="82852" custScaleY="90342" custRadScaleRad="75526" custRadScaleInc="0">
        <dgm:presLayoutVars>
          <dgm:bulletEnabled val="1"/>
        </dgm:presLayoutVars>
      </dgm:prSet>
      <dgm:spPr/>
    </dgm:pt>
    <dgm:pt modelId="{119C105A-A5CA-8A4A-B42C-A248CA360065}" type="pres">
      <dgm:prSet presAssocID="{71345FCF-6995-D240-97EF-FB3767781A91}" presName="Name9" presStyleLbl="parChTrans1D2" presStyleIdx="5" presStyleCnt="13"/>
      <dgm:spPr/>
    </dgm:pt>
    <dgm:pt modelId="{37CD0C45-8A5E-6240-80FD-4E25A2B893DC}" type="pres">
      <dgm:prSet presAssocID="{71345FCF-6995-D240-97EF-FB3767781A91}" presName="connTx" presStyleLbl="parChTrans1D2" presStyleIdx="5" presStyleCnt="13"/>
      <dgm:spPr/>
    </dgm:pt>
    <dgm:pt modelId="{53BA0106-AA04-BF4B-824D-A522E4CCDE3A}" type="pres">
      <dgm:prSet presAssocID="{B82B17AF-C5A6-F64A-BF77-F7CFE3B22F2C}" presName="node" presStyleLbl="node1" presStyleIdx="5" presStyleCnt="13" custRadScaleRad="96461" custRadScaleInc="-25797">
        <dgm:presLayoutVars>
          <dgm:bulletEnabled val="1"/>
        </dgm:presLayoutVars>
      </dgm:prSet>
      <dgm:spPr/>
    </dgm:pt>
    <dgm:pt modelId="{1AE180E0-8C46-0645-A886-5130CD16B1E9}" type="pres">
      <dgm:prSet presAssocID="{F3F710DC-E767-5043-BD11-EC5BFBA27D18}" presName="Name9" presStyleLbl="parChTrans1D2" presStyleIdx="6" presStyleCnt="13"/>
      <dgm:spPr/>
    </dgm:pt>
    <dgm:pt modelId="{A506CD8A-1592-7E4F-999B-E65962F1B759}" type="pres">
      <dgm:prSet presAssocID="{F3F710DC-E767-5043-BD11-EC5BFBA27D18}" presName="connTx" presStyleLbl="parChTrans1D2" presStyleIdx="6" presStyleCnt="13"/>
      <dgm:spPr/>
    </dgm:pt>
    <dgm:pt modelId="{117A2D34-24AF-5A40-BBCB-1532F8E9ED29}" type="pres">
      <dgm:prSet presAssocID="{49F9DD5C-F853-1244-97BE-CE61047E7653}" presName="node" presStyleLbl="node1" presStyleIdx="6" presStyleCnt="13" custRadScaleRad="71372" custRadScaleInc="-15814">
        <dgm:presLayoutVars>
          <dgm:bulletEnabled val="1"/>
        </dgm:presLayoutVars>
      </dgm:prSet>
      <dgm:spPr/>
    </dgm:pt>
    <dgm:pt modelId="{8D660B40-856E-3F4A-8239-FFDC5A71A90B}" type="pres">
      <dgm:prSet presAssocID="{0595DCBD-E193-D849-863E-CD08400132D9}" presName="Name9" presStyleLbl="parChTrans1D2" presStyleIdx="7" presStyleCnt="13"/>
      <dgm:spPr/>
    </dgm:pt>
    <dgm:pt modelId="{84501545-F5CE-1A4A-8F79-5E5E49963C36}" type="pres">
      <dgm:prSet presAssocID="{0595DCBD-E193-D849-863E-CD08400132D9}" presName="connTx" presStyleLbl="parChTrans1D2" presStyleIdx="7" presStyleCnt="13"/>
      <dgm:spPr/>
    </dgm:pt>
    <dgm:pt modelId="{4A2E0564-4D2F-6D42-9D84-ED475E57F9F1}" type="pres">
      <dgm:prSet presAssocID="{DA6F04F1-3B99-FB41-822B-973CF11208AF}" presName="node" presStyleLbl="node1" presStyleIdx="7" presStyleCnt="13" custScaleX="84105" custScaleY="79493" custRadScaleRad="72125">
        <dgm:presLayoutVars>
          <dgm:bulletEnabled val="1"/>
        </dgm:presLayoutVars>
      </dgm:prSet>
      <dgm:spPr/>
    </dgm:pt>
    <dgm:pt modelId="{856DABD0-3BD1-B546-9CC8-FF5AF9B21B17}" type="pres">
      <dgm:prSet presAssocID="{EB43D8A0-2DB7-B84E-9552-C0F3E03573F8}" presName="Name9" presStyleLbl="parChTrans1D2" presStyleIdx="8" presStyleCnt="13"/>
      <dgm:spPr/>
    </dgm:pt>
    <dgm:pt modelId="{0DE9A4B8-0683-8042-B785-08ACA78517B8}" type="pres">
      <dgm:prSet presAssocID="{EB43D8A0-2DB7-B84E-9552-C0F3E03573F8}" presName="connTx" presStyleLbl="parChTrans1D2" presStyleIdx="8" presStyleCnt="13"/>
      <dgm:spPr/>
    </dgm:pt>
    <dgm:pt modelId="{D01B6E9E-7396-1544-822D-C84E568ADB25}" type="pres">
      <dgm:prSet presAssocID="{4B4CDFCC-4669-0E45-868D-EAB6D5CDC0AA}" presName="node" presStyleLbl="node1" presStyleIdx="8" presStyleCnt="13" custScaleX="135970" custScaleY="115059" custRadScaleRad="78279" custRadScaleInc="25347">
        <dgm:presLayoutVars>
          <dgm:bulletEnabled val="1"/>
        </dgm:presLayoutVars>
      </dgm:prSet>
      <dgm:spPr/>
    </dgm:pt>
    <dgm:pt modelId="{9B0259C4-E061-D64E-820D-D6058BEE5A94}" type="pres">
      <dgm:prSet presAssocID="{FCB5004F-EDBD-5348-A5C8-26054B584CC5}" presName="Name9" presStyleLbl="parChTrans1D2" presStyleIdx="9" presStyleCnt="13"/>
      <dgm:spPr/>
    </dgm:pt>
    <dgm:pt modelId="{844E24DD-EC19-D943-B621-5A362D3FC011}" type="pres">
      <dgm:prSet presAssocID="{FCB5004F-EDBD-5348-A5C8-26054B584CC5}" presName="connTx" presStyleLbl="parChTrans1D2" presStyleIdx="9" presStyleCnt="13"/>
      <dgm:spPr/>
    </dgm:pt>
    <dgm:pt modelId="{70838BB2-FC04-C64C-8276-5F2F886FE8BE}" type="pres">
      <dgm:prSet presAssocID="{5EA175D6-7CB5-274E-B2E7-CF642B81D356}" presName="node" presStyleLbl="node1" presStyleIdx="9" presStyleCnt="13" custRadScaleRad="89859" custRadScaleInc="15859">
        <dgm:presLayoutVars>
          <dgm:bulletEnabled val="1"/>
        </dgm:presLayoutVars>
      </dgm:prSet>
      <dgm:spPr/>
    </dgm:pt>
    <dgm:pt modelId="{977C308E-B4F0-8141-8924-4FFC6CAF4F26}" type="pres">
      <dgm:prSet presAssocID="{45EA8C56-9230-4248-821D-CBE78FE84236}" presName="Name9" presStyleLbl="parChTrans1D2" presStyleIdx="10" presStyleCnt="13"/>
      <dgm:spPr/>
    </dgm:pt>
    <dgm:pt modelId="{82027210-A1F7-BC46-9FD5-6A1C9D459B99}" type="pres">
      <dgm:prSet presAssocID="{45EA8C56-9230-4248-821D-CBE78FE84236}" presName="connTx" presStyleLbl="parChTrans1D2" presStyleIdx="10" presStyleCnt="13"/>
      <dgm:spPr/>
    </dgm:pt>
    <dgm:pt modelId="{7EEC3448-C55E-1646-B1A2-1805B14ABD60}" type="pres">
      <dgm:prSet presAssocID="{D00E1E92-D800-E04A-8AD4-FE2A88FA25E2}" presName="node" presStyleLbl="node1" presStyleIdx="10" presStyleCnt="13" custScaleX="81753" custScaleY="83208">
        <dgm:presLayoutVars>
          <dgm:bulletEnabled val="1"/>
        </dgm:presLayoutVars>
      </dgm:prSet>
      <dgm:spPr/>
    </dgm:pt>
    <dgm:pt modelId="{D0018132-07F9-E044-B9C7-829ECEE41849}" type="pres">
      <dgm:prSet presAssocID="{AE6E7DDF-77CD-0C4A-AB25-A7CAC2D32CEA}" presName="Name9" presStyleLbl="parChTrans1D2" presStyleIdx="11" presStyleCnt="13"/>
      <dgm:spPr/>
    </dgm:pt>
    <dgm:pt modelId="{CBD8AA8A-E71E-8047-BFEA-26D5D97EBAC8}" type="pres">
      <dgm:prSet presAssocID="{AE6E7DDF-77CD-0C4A-AB25-A7CAC2D32CEA}" presName="connTx" presStyleLbl="parChTrans1D2" presStyleIdx="11" presStyleCnt="13"/>
      <dgm:spPr/>
    </dgm:pt>
    <dgm:pt modelId="{2CE256B5-F070-BF4F-AEF4-C7FCC911D711}" type="pres">
      <dgm:prSet presAssocID="{51701A0B-248C-9547-81C5-8FE214CF20C4}" presName="node" presStyleLbl="node1" presStyleIdx="11" presStyleCnt="13" custScaleX="68335" custScaleY="82519" custRadScaleRad="90350" custRadScaleInc="6362">
        <dgm:presLayoutVars>
          <dgm:bulletEnabled val="1"/>
        </dgm:presLayoutVars>
      </dgm:prSet>
      <dgm:spPr/>
    </dgm:pt>
    <dgm:pt modelId="{B418D614-B7F0-6345-83AE-730642B402CF}" type="pres">
      <dgm:prSet presAssocID="{E62A94CD-B9B2-0D4A-BAFB-06A14998E61A}" presName="Name9" presStyleLbl="parChTrans1D2" presStyleIdx="12" presStyleCnt="13"/>
      <dgm:spPr/>
    </dgm:pt>
    <dgm:pt modelId="{46B72F8E-BFEA-534B-8792-F0D16B05283C}" type="pres">
      <dgm:prSet presAssocID="{E62A94CD-B9B2-0D4A-BAFB-06A14998E61A}" presName="connTx" presStyleLbl="parChTrans1D2" presStyleIdx="12" presStyleCnt="13"/>
      <dgm:spPr/>
    </dgm:pt>
    <dgm:pt modelId="{9C63B29F-1E2B-A94A-ABE7-4804C70FB81A}" type="pres">
      <dgm:prSet presAssocID="{558FF884-3635-874A-8FA6-5766B84C9164}" presName="node" presStyleLbl="node1" presStyleIdx="12" presStyleCnt="13" custRadScaleRad="87972" custRadScaleInc="5539">
        <dgm:presLayoutVars>
          <dgm:bulletEnabled val="1"/>
        </dgm:presLayoutVars>
      </dgm:prSet>
      <dgm:spPr/>
    </dgm:pt>
  </dgm:ptLst>
  <dgm:cxnLst>
    <dgm:cxn modelId="{F2BDC005-D4BC-0241-BE87-763F7685B438}" type="presOf" srcId="{8BE147A9-E67C-644A-8609-8F07649BD195}" destId="{D7C71091-5008-8443-B514-2F2FCB19C577}" srcOrd="1" destOrd="0" presId="urn:microsoft.com/office/officeart/2005/8/layout/radial1"/>
    <dgm:cxn modelId="{C9BA3707-5FF2-B94E-8290-002E9822ACCA}" type="presOf" srcId="{D00E1E92-D800-E04A-8AD4-FE2A88FA25E2}" destId="{7EEC3448-C55E-1646-B1A2-1805B14ABD60}" srcOrd="0" destOrd="0" presId="urn:microsoft.com/office/officeart/2005/8/layout/radial1"/>
    <dgm:cxn modelId="{5714BC0B-7ED0-3A4C-9964-69A2A12F726C}" type="presOf" srcId="{FCB5004F-EDBD-5348-A5C8-26054B584CC5}" destId="{9B0259C4-E061-D64E-820D-D6058BEE5A94}" srcOrd="0" destOrd="0" presId="urn:microsoft.com/office/officeart/2005/8/layout/radial1"/>
    <dgm:cxn modelId="{42CA6515-093C-434C-BA39-14B4C8ED3DFB}" type="presOf" srcId="{E62A94CD-B9B2-0D4A-BAFB-06A14998E61A}" destId="{46B72F8E-BFEA-534B-8792-F0D16B05283C}" srcOrd="1" destOrd="0" presId="urn:microsoft.com/office/officeart/2005/8/layout/radial1"/>
    <dgm:cxn modelId="{F5FECD17-3CEB-8E43-9BD9-1D7A2638A3B5}" type="presOf" srcId="{81D89C34-20BB-2C4C-840D-74775B033496}" destId="{48FDF276-0F11-D744-871B-1E2272EFF2DB}" srcOrd="1" destOrd="0" presId="urn:microsoft.com/office/officeart/2005/8/layout/radial1"/>
    <dgm:cxn modelId="{A763F017-9AFB-1E48-9A53-DE8EA5326106}" type="presOf" srcId="{AE6E7DDF-77CD-0C4A-AB25-A7CAC2D32CEA}" destId="{D0018132-07F9-E044-B9C7-829ECEE41849}" srcOrd="0" destOrd="0" presId="urn:microsoft.com/office/officeart/2005/8/layout/radial1"/>
    <dgm:cxn modelId="{6EA2491B-7482-1542-968B-53D3A8A34ED7}" srcId="{C6D9F032-90A3-A14D-8F85-6DD27FDB2120}" destId="{083636E4-885F-FF4C-9E42-36A3D0082760}" srcOrd="0" destOrd="0" parTransId="{D4025A6A-A21B-9A48-9CA6-4C72AA76D00E}" sibTransId="{573AEF3F-5736-8E44-B223-042C2B1BED94}"/>
    <dgm:cxn modelId="{D9CB571B-1E0B-F64D-9EB0-7E47C69DD146}" srcId="{083636E4-885F-FF4C-9E42-36A3D0082760}" destId="{4B4CDFCC-4669-0E45-868D-EAB6D5CDC0AA}" srcOrd="8" destOrd="0" parTransId="{EB43D8A0-2DB7-B84E-9552-C0F3E03573F8}" sibTransId="{C2565439-07B3-F846-A3E7-FBD8ED665D7C}"/>
    <dgm:cxn modelId="{34C97A1B-69DF-3540-B1B4-683BEF94AAF2}" srcId="{083636E4-885F-FF4C-9E42-36A3D0082760}" destId="{3A5D9133-8766-894A-9FB3-C64C8B19A82B}" srcOrd="2" destOrd="0" parTransId="{81D89C34-20BB-2C4C-840D-74775B033496}" sibTransId="{22C2F362-4ECD-D541-970B-EF136B67D2AA}"/>
    <dgm:cxn modelId="{9522F51E-A0C5-1A4E-808B-252B05E2D506}" type="presOf" srcId="{8592F9F9-E807-4C41-A9AB-76A772D0D3C7}" destId="{1A1C7AA0-6800-E64C-845A-7CCDD3DE043C}" srcOrd="0" destOrd="0" presId="urn:microsoft.com/office/officeart/2005/8/layout/radial1"/>
    <dgm:cxn modelId="{8756C323-2CEC-BE49-99C0-4CD67E8B3029}" type="presOf" srcId="{0595DCBD-E193-D849-863E-CD08400132D9}" destId="{84501545-F5CE-1A4A-8F79-5E5E49963C36}" srcOrd="1" destOrd="0" presId="urn:microsoft.com/office/officeart/2005/8/layout/radial1"/>
    <dgm:cxn modelId="{59CB8E29-1EAB-BE48-A4E9-BFBD6B4E2895}" type="presOf" srcId="{DA6F04F1-3B99-FB41-822B-973CF11208AF}" destId="{4A2E0564-4D2F-6D42-9D84-ED475E57F9F1}" srcOrd="0" destOrd="0" presId="urn:microsoft.com/office/officeart/2005/8/layout/radial1"/>
    <dgm:cxn modelId="{76CDC72D-F290-4640-BCA8-01405F1F8D36}" type="presOf" srcId="{49F9DD5C-F853-1244-97BE-CE61047E7653}" destId="{117A2D34-24AF-5A40-BBCB-1532F8E9ED29}" srcOrd="0" destOrd="0" presId="urn:microsoft.com/office/officeart/2005/8/layout/radial1"/>
    <dgm:cxn modelId="{009B0933-2D9C-EC4F-983A-0CA8C63D9D1B}" type="presOf" srcId="{6EFBAA86-765F-8543-BE24-C85B30762F7B}" destId="{7E3C3A5A-85ED-334A-BDFD-A106D142502E}" srcOrd="0" destOrd="0" presId="urn:microsoft.com/office/officeart/2005/8/layout/radial1"/>
    <dgm:cxn modelId="{82A45A38-8AE9-5440-9176-C3D475AB9179}" srcId="{083636E4-885F-FF4C-9E42-36A3D0082760}" destId="{B82B17AF-C5A6-F64A-BF77-F7CFE3B22F2C}" srcOrd="5" destOrd="0" parTransId="{71345FCF-6995-D240-97EF-FB3767781A91}" sibTransId="{B4C8B0DD-E239-E24F-9792-819EA9628752}"/>
    <dgm:cxn modelId="{70E94D40-E00D-C341-BD83-158A8AF8E05D}" type="presOf" srcId="{083636E4-885F-FF4C-9E42-36A3D0082760}" destId="{A5DC0A5F-5967-6E49-8471-573C038CA8AC}" srcOrd="0" destOrd="0" presId="urn:microsoft.com/office/officeart/2005/8/layout/radial1"/>
    <dgm:cxn modelId="{34437F43-9FBC-D249-9714-55D3AC07F757}" srcId="{083636E4-885F-FF4C-9E42-36A3D0082760}" destId="{51701A0B-248C-9547-81C5-8FE214CF20C4}" srcOrd="11" destOrd="0" parTransId="{AE6E7DDF-77CD-0C4A-AB25-A7CAC2D32CEA}" sibTransId="{C0D620C3-011F-2545-9681-8B458E003EA6}"/>
    <dgm:cxn modelId="{ABE17B48-5ADB-7C44-9E9C-6853F7B6708E}" srcId="{083636E4-885F-FF4C-9E42-36A3D0082760}" destId="{5EA175D6-7CB5-274E-B2E7-CF642B81D356}" srcOrd="9" destOrd="0" parTransId="{FCB5004F-EDBD-5348-A5C8-26054B584CC5}" sibTransId="{D751CDF7-564B-8740-8D11-572CA8A07E5B}"/>
    <dgm:cxn modelId="{079DA34B-1660-DF42-92F4-1A5373B8D0C8}" type="presOf" srcId="{76CE8EBE-3F3E-EC4C-968F-9F7755A65FC9}" destId="{CCC2AE19-2BCA-1D46-9E84-D7EA0A7460BA}" srcOrd="0" destOrd="0" presId="urn:microsoft.com/office/officeart/2005/8/layout/radial1"/>
    <dgm:cxn modelId="{FF4DE04B-C6AB-6140-9115-B1D7F0996BFF}" type="presOf" srcId="{8BE147A9-E67C-644A-8609-8F07649BD195}" destId="{9AD0C944-0B64-B54B-BBB1-000951CF958C}" srcOrd="0" destOrd="0" presId="urn:microsoft.com/office/officeart/2005/8/layout/radial1"/>
    <dgm:cxn modelId="{734B274F-81E7-9B46-86C0-02663A283442}" srcId="{083636E4-885F-FF4C-9E42-36A3D0082760}" destId="{D00E1E92-D800-E04A-8AD4-FE2A88FA25E2}" srcOrd="10" destOrd="0" parTransId="{45EA8C56-9230-4248-821D-CBE78FE84236}" sibTransId="{069AE84E-BB70-1F43-83AF-91DFD5AB77AD}"/>
    <dgm:cxn modelId="{6D5B3951-80D4-8B42-8B22-CF4A04B58630}" type="presOf" srcId="{558FF884-3635-874A-8FA6-5766B84C9164}" destId="{9C63B29F-1E2B-A94A-ABE7-4804C70FB81A}" srcOrd="0" destOrd="0" presId="urn:microsoft.com/office/officeart/2005/8/layout/radial1"/>
    <dgm:cxn modelId="{BFFBC252-56E6-6F45-8C7C-EB6C117662EB}" type="presOf" srcId="{51701A0B-248C-9547-81C5-8FE214CF20C4}" destId="{2CE256B5-F070-BF4F-AEF4-C7FCC911D711}" srcOrd="0" destOrd="0" presId="urn:microsoft.com/office/officeart/2005/8/layout/radial1"/>
    <dgm:cxn modelId="{97DA5A57-0EB2-1447-B180-801427D3739F}" type="presOf" srcId="{3A5D9133-8766-894A-9FB3-C64C8B19A82B}" destId="{2F0144E5-A057-3348-BA71-6B19D6381B06}" srcOrd="0" destOrd="0" presId="urn:microsoft.com/office/officeart/2005/8/layout/radial1"/>
    <dgm:cxn modelId="{88A0A565-9197-DA43-B444-19AC5ACB8EE9}" type="presOf" srcId="{71345FCF-6995-D240-97EF-FB3767781A91}" destId="{119C105A-A5CA-8A4A-B42C-A248CA360065}" srcOrd="0" destOrd="0" presId="urn:microsoft.com/office/officeart/2005/8/layout/radial1"/>
    <dgm:cxn modelId="{30F48071-606A-7848-9D5A-F6B1D316E45C}" type="presOf" srcId="{45EA8C56-9230-4248-821D-CBE78FE84236}" destId="{977C308E-B4F0-8141-8924-4FFC6CAF4F26}" srcOrd="0" destOrd="0" presId="urn:microsoft.com/office/officeart/2005/8/layout/radial1"/>
    <dgm:cxn modelId="{2BEEC972-0461-E645-89BE-96BB67BB9EA5}" type="presOf" srcId="{F3F710DC-E767-5043-BD11-EC5BFBA27D18}" destId="{A506CD8A-1592-7E4F-999B-E65962F1B759}" srcOrd="1" destOrd="0" presId="urn:microsoft.com/office/officeart/2005/8/layout/radial1"/>
    <dgm:cxn modelId="{0639DB76-5684-D541-976D-BF8CA9B887DB}" type="presOf" srcId="{81D89C34-20BB-2C4C-840D-74775B033496}" destId="{6481293C-8104-3745-ACEB-80656A0498C4}" srcOrd="0" destOrd="0" presId="urn:microsoft.com/office/officeart/2005/8/layout/radial1"/>
    <dgm:cxn modelId="{9AFDB579-2798-1E41-9CD8-046470F44996}" type="presOf" srcId="{5FC7948A-4501-F945-9876-7E448C3498B9}" destId="{F003FF79-73D2-B047-A30C-52E56FD336CC}" srcOrd="0" destOrd="0" presId="urn:microsoft.com/office/officeart/2005/8/layout/radial1"/>
    <dgm:cxn modelId="{06CE757A-F744-5346-9117-46CE28FBFD84}" type="presOf" srcId="{85EC3E92-CB75-3A4E-9300-4A5C557ED402}" destId="{1BC44C46-DD98-CC45-A255-152FED0D6B84}" srcOrd="0" destOrd="0" presId="urn:microsoft.com/office/officeart/2005/8/layout/radial1"/>
    <dgm:cxn modelId="{85245481-98D3-A940-AAA5-8F1C5A67B2B5}" type="presOf" srcId="{8592F9F9-E807-4C41-A9AB-76A772D0D3C7}" destId="{5C7FCF31-3F4E-8141-A50E-802332F1785F}" srcOrd="1" destOrd="0" presId="urn:microsoft.com/office/officeart/2005/8/layout/radial1"/>
    <dgm:cxn modelId="{9482BA82-14F1-FB4A-BC5A-FBE964640C4B}" type="presOf" srcId="{BE1FA8A3-8493-BE42-8083-39A2A308A411}" destId="{5831D509-1529-084A-BD06-A710D81D3585}" srcOrd="0" destOrd="0" presId="urn:microsoft.com/office/officeart/2005/8/layout/radial1"/>
    <dgm:cxn modelId="{E7B31087-2738-5140-9038-3BA2F4E7512A}" type="presOf" srcId="{45EA8C56-9230-4248-821D-CBE78FE84236}" destId="{82027210-A1F7-BC46-9FD5-6A1C9D459B99}" srcOrd="1" destOrd="0" presId="urn:microsoft.com/office/officeart/2005/8/layout/radial1"/>
    <dgm:cxn modelId="{F26ACB88-99EF-3A46-AE98-BACE6F258CB0}" srcId="{083636E4-885F-FF4C-9E42-36A3D0082760}" destId="{D3E2B7F7-74C8-E04E-8FDA-C4AADFE7A0E8}" srcOrd="1" destOrd="0" parTransId="{8BE147A9-E67C-644A-8609-8F07649BD195}" sibTransId="{F3720A4F-D0E2-2E49-B2A3-23C355B63B91}"/>
    <dgm:cxn modelId="{E7B83B89-6A8C-264B-898C-AF21EC61C28C}" type="presOf" srcId="{FCB5004F-EDBD-5348-A5C8-26054B584CC5}" destId="{844E24DD-EC19-D943-B621-5A362D3FC011}" srcOrd="1" destOrd="0" presId="urn:microsoft.com/office/officeart/2005/8/layout/radial1"/>
    <dgm:cxn modelId="{DF41609E-AF4B-824F-8650-FC4388D3676E}" type="presOf" srcId="{F3F710DC-E767-5043-BD11-EC5BFBA27D18}" destId="{1AE180E0-8C46-0645-A886-5130CD16B1E9}" srcOrd="0" destOrd="0" presId="urn:microsoft.com/office/officeart/2005/8/layout/radial1"/>
    <dgm:cxn modelId="{738894AB-59AC-5747-83F3-CD6FD24B7705}" srcId="{083636E4-885F-FF4C-9E42-36A3D0082760}" destId="{76CE8EBE-3F3E-EC4C-968F-9F7755A65FC9}" srcOrd="0" destOrd="0" parTransId="{8592F9F9-E807-4C41-A9AB-76A772D0D3C7}" sibTransId="{B42892E3-AE29-FB49-AF76-EE55D5E75780}"/>
    <dgm:cxn modelId="{3406C0AB-5CC9-C647-B302-8B6CBC552986}" srcId="{083636E4-885F-FF4C-9E42-36A3D0082760}" destId="{DA6F04F1-3B99-FB41-822B-973CF11208AF}" srcOrd="7" destOrd="0" parTransId="{0595DCBD-E193-D849-863E-CD08400132D9}" sibTransId="{60A25570-C967-304E-987C-96B0BFD927A4}"/>
    <dgm:cxn modelId="{21DFF3AE-3787-D04E-8187-35535AD32F4D}" type="presOf" srcId="{AE6E7DDF-77CD-0C4A-AB25-A7CAC2D32CEA}" destId="{CBD8AA8A-E71E-8047-BFEA-26D5D97EBAC8}" srcOrd="1" destOrd="0" presId="urn:microsoft.com/office/officeart/2005/8/layout/radial1"/>
    <dgm:cxn modelId="{42F749B0-A94A-8249-98F9-CF845C24FE3B}" type="presOf" srcId="{6EFBAA86-765F-8543-BE24-C85B30762F7B}" destId="{43865F2E-0DF0-9D47-BB9E-8C44663D4CCE}" srcOrd="1" destOrd="0" presId="urn:microsoft.com/office/officeart/2005/8/layout/radial1"/>
    <dgm:cxn modelId="{73705EB1-9AFA-CE4A-AC48-CDB1EE20AE8A}" type="presOf" srcId="{EB43D8A0-2DB7-B84E-9552-C0F3E03573F8}" destId="{0DE9A4B8-0683-8042-B785-08ACA78517B8}" srcOrd="1" destOrd="0" presId="urn:microsoft.com/office/officeart/2005/8/layout/radial1"/>
    <dgm:cxn modelId="{8BF93EB5-1B37-6644-96BA-71AA61944113}" type="presOf" srcId="{4B4CDFCC-4669-0E45-868D-EAB6D5CDC0AA}" destId="{D01B6E9E-7396-1544-822D-C84E568ADB25}" srcOrd="0" destOrd="0" presId="urn:microsoft.com/office/officeart/2005/8/layout/radial1"/>
    <dgm:cxn modelId="{643987B7-F4E9-DB4A-9787-E265CD4EA010}" srcId="{083636E4-885F-FF4C-9E42-36A3D0082760}" destId="{BE1FA8A3-8493-BE42-8083-39A2A308A411}" srcOrd="4" destOrd="0" parTransId="{6EFBAA86-765F-8543-BE24-C85B30762F7B}" sibTransId="{BEE29F91-1500-B34B-BEAE-86887F8B5616}"/>
    <dgm:cxn modelId="{949F7DC0-2CD0-E047-9E0B-8DC91C4FB917}" srcId="{083636E4-885F-FF4C-9E42-36A3D0082760}" destId="{558FF884-3635-874A-8FA6-5766B84C9164}" srcOrd="12" destOrd="0" parTransId="{E62A94CD-B9B2-0D4A-BAFB-06A14998E61A}" sibTransId="{57DBA9EC-63B9-F147-BB7C-A9B6ED57294F}"/>
    <dgm:cxn modelId="{DC93FFC2-9121-F34B-91AD-9E117AF8CBA7}" type="presOf" srcId="{5FC7948A-4501-F945-9876-7E448C3498B9}" destId="{919068A0-B09B-0D48-9281-CE2C1777AE2E}" srcOrd="1" destOrd="0" presId="urn:microsoft.com/office/officeart/2005/8/layout/radial1"/>
    <dgm:cxn modelId="{14C6EAD3-020E-1D4E-8BBC-0672460889A0}" type="presOf" srcId="{5EA175D6-7CB5-274E-B2E7-CF642B81D356}" destId="{70838BB2-FC04-C64C-8276-5F2F886FE8BE}" srcOrd="0" destOrd="0" presId="urn:microsoft.com/office/officeart/2005/8/layout/radial1"/>
    <dgm:cxn modelId="{59A1E5D4-A0C2-744A-9D5B-9A124A55C430}" type="presOf" srcId="{EB43D8A0-2DB7-B84E-9552-C0F3E03573F8}" destId="{856DABD0-3BD1-B546-9CC8-FF5AF9B21B17}" srcOrd="0" destOrd="0" presId="urn:microsoft.com/office/officeart/2005/8/layout/radial1"/>
    <dgm:cxn modelId="{500B94DA-0731-A84B-9835-2C504B24E940}" type="presOf" srcId="{C6D9F032-90A3-A14D-8F85-6DD27FDB2120}" destId="{3CDB5376-9AEE-5A47-950C-88305CAFF675}" srcOrd="0" destOrd="0" presId="urn:microsoft.com/office/officeart/2005/8/layout/radial1"/>
    <dgm:cxn modelId="{BEB811E1-6BC1-C34A-B64A-2B2B1BEAEE32}" type="presOf" srcId="{B82B17AF-C5A6-F64A-BF77-F7CFE3B22F2C}" destId="{53BA0106-AA04-BF4B-824D-A522E4CCDE3A}" srcOrd="0" destOrd="0" presId="urn:microsoft.com/office/officeart/2005/8/layout/radial1"/>
    <dgm:cxn modelId="{420D1DE3-D81C-DB45-A2BA-CE20C24C0F23}" type="presOf" srcId="{E62A94CD-B9B2-0D4A-BAFB-06A14998E61A}" destId="{B418D614-B7F0-6345-83AE-730642B402CF}" srcOrd="0" destOrd="0" presId="urn:microsoft.com/office/officeart/2005/8/layout/radial1"/>
    <dgm:cxn modelId="{444D9FEA-4F0A-A24D-82AB-C64718C560A9}" srcId="{083636E4-885F-FF4C-9E42-36A3D0082760}" destId="{85EC3E92-CB75-3A4E-9300-4A5C557ED402}" srcOrd="3" destOrd="0" parTransId="{5FC7948A-4501-F945-9876-7E448C3498B9}" sibTransId="{51FA764E-D8A2-2B4F-9E8F-21A5F290E57C}"/>
    <dgm:cxn modelId="{5C8B7EEC-9216-9642-A869-9A9AF2088E53}" type="presOf" srcId="{71345FCF-6995-D240-97EF-FB3767781A91}" destId="{37CD0C45-8A5E-6240-80FD-4E25A2B893DC}" srcOrd="1" destOrd="0" presId="urn:microsoft.com/office/officeart/2005/8/layout/radial1"/>
    <dgm:cxn modelId="{98FFF3EC-C1E2-7646-89E0-CA9BB90DE813}" srcId="{083636E4-885F-FF4C-9E42-36A3D0082760}" destId="{49F9DD5C-F853-1244-97BE-CE61047E7653}" srcOrd="6" destOrd="0" parTransId="{F3F710DC-E767-5043-BD11-EC5BFBA27D18}" sibTransId="{99C9DE1B-5705-C44B-AC0F-2BF300BC65DE}"/>
    <dgm:cxn modelId="{2C1E58F2-1CC2-DC47-ACB1-BE9D66F71904}" type="presOf" srcId="{D3E2B7F7-74C8-E04E-8FDA-C4AADFE7A0E8}" destId="{90FE2605-3BF0-0545-A2BA-F529F0D2A3ED}" srcOrd="0" destOrd="0" presId="urn:microsoft.com/office/officeart/2005/8/layout/radial1"/>
    <dgm:cxn modelId="{B51A5AFE-9418-1047-91C2-721825C2CF9A}" type="presOf" srcId="{0595DCBD-E193-D849-863E-CD08400132D9}" destId="{8D660B40-856E-3F4A-8239-FFDC5A71A90B}" srcOrd="0" destOrd="0" presId="urn:microsoft.com/office/officeart/2005/8/layout/radial1"/>
    <dgm:cxn modelId="{92EFCF9B-4357-CD40-9BE9-7483220ADCF1}" type="presParOf" srcId="{3CDB5376-9AEE-5A47-950C-88305CAFF675}" destId="{A5DC0A5F-5967-6E49-8471-573C038CA8AC}" srcOrd="0" destOrd="0" presId="urn:microsoft.com/office/officeart/2005/8/layout/radial1"/>
    <dgm:cxn modelId="{09C74671-FF62-354A-A057-23D36C38EDF7}" type="presParOf" srcId="{3CDB5376-9AEE-5A47-950C-88305CAFF675}" destId="{1A1C7AA0-6800-E64C-845A-7CCDD3DE043C}" srcOrd="1" destOrd="0" presId="urn:microsoft.com/office/officeart/2005/8/layout/radial1"/>
    <dgm:cxn modelId="{BDE1AF17-0AAD-254E-B795-A5019A1022FE}" type="presParOf" srcId="{1A1C7AA0-6800-E64C-845A-7CCDD3DE043C}" destId="{5C7FCF31-3F4E-8141-A50E-802332F1785F}" srcOrd="0" destOrd="0" presId="urn:microsoft.com/office/officeart/2005/8/layout/radial1"/>
    <dgm:cxn modelId="{3CB7AC2C-347F-104B-9902-E6C478E2A1CD}" type="presParOf" srcId="{3CDB5376-9AEE-5A47-950C-88305CAFF675}" destId="{CCC2AE19-2BCA-1D46-9E84-D7EA0A7460BA}" srcOrd="2" destOrd="0" presId="urn:microsoft.com/office/officeart/2005/8/layout/radial1"/>
    <dgm:cxn modelId="{CA9059E9-0F90-574C-98DA-F96367416D1B}" type="presParOf" srcId="{3CDB5376-9AEE-5A47-950C-88305CAFF675}" destId="{9AD0C944-0B64-B54B-BBB1-000951CF958C}" srcOrd="3" destOrd="0" presId="urn:microsoft.com/office/officeart/2005/8/layout/radial1"/>
    <dgm:cxn modelId="{3E1DA8CA-26FA-C94D-98FC-324EE28DD32F}" type="presParOf" srcId="{9AD0C944-0B64-B54B-BBB1-000951CF958C}" destId="{D7C71091-5008-8443-B514-2F2FCB19C577}" srcOrd="0" destOrd="0" presId="urn:microsoft.com/office/officeart/2005/8/layout/radial1"/>
    <dgm:cxn modelId="{CD442BA0-AB72-3C43-8A64-D4B641EDD41B}" type="presParOf" srcId="{3CDB5376-9AEE-5A47-950C-88305CAFF675}" destId="{90FE2605-3BF0-0545-A2BA-F529F0D2A3ED}" srcOrd="4" destOrd="0" presId="urn:microsoft.com/office/officeart/2005/8/layout/radial1"/>
    <dgm:cxn modelId="{C301E7D9-A37C-9641-BCED-9D35601FB629}" type="presParOf" srcId="{3CDB5376-9AEE-5A47-950C-88305CAFF675}" destId="{6481293C-8104-3745-ACEB-80656A0498C4}" srcOrd="5" destOrd="0" presId="urn:microsoft.com/office/officeart/2005/8/layout/radial1"/>
    <dgm:cxn modelId="{B1102DB3-5CBD-AE4E-9D3C-E10CCDAC4B41}" type="presParOf" srcId="{6481293C-8104-3745-ACEB-80656A0498C4}" destId="{48FDF276-0F11-D744-871B-1E2272EFF2DB}" srcOrd="0" destOrd="0" presId="urn:microsoft.com/office/officeart/2005/8/layout/radial1"/>
    <dgm:cxn modelId="{F5901358-A443-D54A-9D12-8FFFCB1BD32A}" type="presParOf" srcId="{3CDB5376-9AEE-5A47-950C-88305CAFF675}" destId="{2F0144E5-A057-3348-BA71-6B19D6381B06}" srcOrd="6" destOrd="0" presId="urn:microsoft.com/office/officeart/2005/8/layout/radial1"/>
    <dgm:cxn modelId="{77761842-7612-4346-9745-00B1B9D69095}" type="presParOf" srcId="{3CDB5376-9AEE-5A47-950C-88305CAFF675}" destId="{F003FF79-73D2-B047-A30C-52E56FD336CC}" srcOrd="7" destOrd="0" presId="urn:microsoft.com/office/officeart/2005/8/layout/radial1"/>
    <dgm:cxn modelId="{55A926D7-D160-2741-A3DD-2958C56F1134}" type="presParOf" srcId="{F003FF79-73D2-B047-A30C-52E56FD336CC}" destId="{919068A0-B09B-0D48-9281-CE2C1777AE2E}" srcOrd="0" destOrd="0" presId="urn:microsoft.com/office/officeart/2005/8/layout/radial1"/>
    <dgm:cxn modelId="{8CE4CAE4-4DCB-7A4F-BC76-68B8953C7EC0}" type="presParOf" srcId="{3CDB5376-9AEE-5A47-950C-88305CAFF675}" destId="{1BC44C46-DD98-CC45-A255-152FED0D6B84}" srcOrd="8" destOrd="0" presId="urn:microsoft.com/office/officeart/2005/8/layout/radial1"/>
    <dgm:cxn modelId="{B6573CAC-3F75-3744-82F8-FBAF9F0D8E30}" type="presParOf" srcId="{3CDB5376-9AEE-5A47-950C-88305CAFF675}" destId="{7E3C3A5A-85ED-334A-BDFD-A106D142502E}" srcOrd="9" destOrd="0" presId="urn:microsoft.com/office/officeart/2005/8/layout/radial1"/>
    <dgm:cxn modelId="{082B49A7-6900-114B-B6C6-CC42CF39826E}" type="presParOf" srcId="{7E3C3A5A-85ED-334A-BDFD-A106D142502E}" destId="{43865F2E-0DF0-9D47-BB9E-8C44663D4CCE}" srcOrd="0" destOrd="0" presId="urn:microsoft.com/office/officeart/2005/8/layout/radial1"/>
    <dgm:cxn modelId="{D652DE45-3A70-D948-A5F3-25676E4093E3}" type="presParOf" srcId="{3CDB5376-9AEE-5A47-950C-88305CAFF675}" destId="{5831D509-1529-084A-BD06-A710D81D3585}" srcOrd="10" destOrd="0" presId="urn:microsoft.com/office/officeart/2005/8/layout/radial1"/>
    <dgm:cxn modelId="{5A8F3ACB-05FA-2349-84D3-4763FF065872}" type="presParOf" srcId="{3CDB5376-9AEE-5A47-950C-88305CAFF675}" destId="{119C105A-A5CA-8A4A-B42C-A248CA360065}" srcOrd="11" destOrd="0" presId="urn:microsoft.com/office/officeart/2005/8/layout/radial1"/>
    <dgm:cxn modelId="{DAF9EC7C-17F6-C340-AE98-2F96AC93D269}" type="presParOf" srcId="{119C105A-A5CA-8A4A-B42C-A248CA360065}" destId="{37CD0C45-8A5E-6240-80FD-4E25A2B893DC}" srcOrd="0" destOrd="0" presId="urn:microsoft.com/office/officeart/2005/8/layout/radial1"/>
    <dgm:cxn modelId="{CA00D1F1-683C-0144-BCF4-549D702FE32D}" type="presParOf" srcId="{3CDB5376-9AEE-5A47-950C-88305CAFF675}" destId="{53BA0106-AA04-BF4B-824D-A522E4CCDE3A}" srcOrd="12" destOrd="0" presId="urn:microsoft.com/office/officeart/2005/8/layout/radial1"/>
    <dgm:cxn modelId="{67AB5F97-F008-4344-8036-750D9A0CDA4A}" type="presParOf" srcId="{3CDB5376-9AEE-5A47-950C-88305CAFF675}" destId="{1AE180E0-8C46-0645-A886-5130CD16B1E9}" srcOrd="13" destOrd="0" presId="urn:microsoft.com/office/officeart/2005/8/layout/radial1"/>
    <dgm:cxn modelId="{B2B2DE3E-3030-884C-AF66-47188BB53BC5}" type="presParOf" srcId="{1AE180E0-8C46-0645-A886-5130CD16B1E9}" destId="{A506CD8A-1592-7E4F-999B-E65962F1B759}" srcOrd="0" destOrd="0" presId="urn:microsoft.com/office/officeart/2005/8/layout/radial1"/>
    <dgm:cxn modelId="{DC24E321-E62B-AF4B-B31B-1CF497216224}" type="presParOf" srcId="{3CDB5376-9AEE-5A47-950C-88305CAFF675}" destId="{117A2D34-24AF-5A40-BBCB-1532F8E9ED29}" srcOrd="14" destOrd="0" presId="urn:microsoft.com/office/officeart/2005/8/layout/radial1"/>
    <dgm:cxn modelId="{F5FE759F-BE14-A94D-8090-C1D37184E939}" type="presParOf" srcId="{3CDB5376-9AEE-5A47-950C-88305CAFF675}" destId="{8D660B40-856E-3F4A-8239-FFDC5A71A90B}" srcOrd="15" destOrd="0" presId="urn:microsoft.com/office/officeart/2005/8/layout/radial1"/>
    <dgm:cxn modelId="{AB419254-B489-5441-B4D0-3A1FEF38F74E}" type="presParOf" srcId="{8D660B40-856E-3F4A-8239-FFDC5A71A90B}" destId="{84501545-F5CE-1A4A-8F79-5E5E49963C36}" srcOrd="0" destOrd="0" presId="urn:microsoft.com/office/officeart/2005/8/layout/radial1"/>
    <dgm:cxn modelId="{910FF803-14C0-D944-83D4-C44625655363}" type="presParOf" srcId="{3CDB5376-9AEE-5A47-950C-88305CAFF675}" destId="{4A2E0564-4D2F-6D42-9D84-ED475E57F9F1}" srcOrd="16" destOrd="0" presId="urn:microsoft.com/office/officeart/2005/8/layout/radial1"/>
    <dgm:cxn modelId="{E66859DE-AB44-464A-8879-8EC080900C97}" type="presParOf" srcId="{3CDB5376-9AEE-5A47-950C-88305CAFF675}" destId="{856DABD0-3BD1-B546-9CC8-FF5AF9B21B17}" srcOrd="17" destOrd="0" presId="urn:microsoft.com/office/officeart/2005/8/layout/radial1"/>
    <dgm:cxn modelId="{800CCFB6-746D-D44C-BA62-9BE53CFBC731}" type="presParOf" srcId="{856DABD0-3BD1-B546-9CC8-FF5AF9B21B17}" destId="{0DE9A4B8-0683-8042-B785-08ACA78517B8}" srcOrd="0" destOrd="0" presId="urn:microsoft.com/office/officeart/2005/8/layout/radial1"/>
    <dgm:cxn modelId="{F7AEFE71-89A2-2B4A-9232-7E10E72CDBF4}" type="presParOf" srcId="{3CDB5376-9AEE-5A47-950C-88305CAFF675}" destId="{D01B6E9E-7396-1544-822D-C84E568ADB25}" srcOrd="18" destOrd="0" presId="urn:microsoft.com/office/officeart/2005/8/layout/radial1"/>
    <dgm:cxn modelId="{C8374BBB-DE5B-0647-84A5-A26137A6A1E8}" type="presParOf" srcId="{3CDB5376-9AEE-5A47-950C-88305CAFF675}" destId="{9B0259C4-E061-D64E-820D-D6058BEE5A94}" srcOrd="19" destOrd="0" presId="urn:microsoft.com/office/officeart/2005/8/layout/radial1"/>
    <dgm:cxn modelId="{D8AC8DCC-F90A-E248-AED7-CE4773327E8B}" type="presParOf" srcId="{9B0259C4-E061-D64E-820D-D6058BEE5A94}" destId="{844E24DD-EC19-D943-B621-5A362D3FC011}" srcOrd="0" destOrd="0" presId="urn:microsoft.com/office/officeart/2005/8/layout/radial1"/>
    <dgm:cxn modelId="{23B22DB7-0E19-0942-AD18-49F15D3FDA03}" type="presParOf" srcId="{3CDB5376-9AEE-5A47-950C-88305CAFF675}" destId="{70838BB2-FC04-C64C-8276-5F2F886FE8BE}" srcOrd="20" destOrd="0" presId="urn:microsoft.com/office/officeart/2005/8/layout/radial1"/>
    <dgm:cxn modelId="{C7ADDF3D-D7B7-024B-B2AA-86B4D1873F04}" type="presParOf" srcId="{3CDB5376-9AEE-5A47-950C-88305CAFF675}" destId="{977C308E-B4F0-8141-8924-4FFC6CAF4F26}" srcOrd="21" destOrd="0" presId="urn:microsoft.com/office/officeart/2005/8/layout/radial1"/>
    <dgm:cxn modelId="{EC5EA921-4D63-DA4A-A29D-8C94B6DACBEE}" type="presParOf" srcId="{977C308E-B4F0-8141-8924-4FFC6CAF4F26}" destId="{82027210-A1F7-BC46-9FD5-6A1C9D459B99}" srcOrd="0" destOrd="0" presId="urn:microsoft.com/office/officeart/2005/8/layout/radial1"/>
    <dgm:cxn modelId="{FC22F6A0-D3FF-8344-9BDD-F8F30BC940CE}" type="presParOf" srcId="{3CDB5376-9AEE-5A47-950C-88305CAFF675}" destId="{7EEC3448-C55E-1646-B1A2-1805B14ABD60}" srcOrd="22" destOrd="0" presId="urn:microsoft.com/office/officeart/2005/8/layout/radial1"/>
    <dgm:cxn modelId="{E2F4FF34-4DB4-5944-9151-DD351AC5E79B}" type="presParOf" srcId="{3CDB5376-9AEE-5A47-950C-88305CAFF675}" destId="{D0018132-07F9-E044-B9C7-829ECEE41849}" srcOrd="23" destOrd="0" presId="urn:microsoft.com/office/officeart/2005/8/layout/radial1"/>
    <dgm:cxn modelId="{1227BA1C-27FA-7B46-B2BB-F9F59B13DF27}" type="presParOf" srcId="{D0018132-07F9-E044-B9C7-829ECEE41849}" destId="{CBD8AA8A-E71E-8047-BFEA-26D5D97EBAC8}" srcOrd="0" destOrd="0" presId="urn:microsoft.com/office/officeart/2005/8/layout/radial1"/>
    <dgm:cxn modelId="{3A817D18-6BFB-F141-B68A-6A45AAD036A9}" type="presParOf" srcId="{3CDB5376-9AEE-5A47-950C-88305CAFF675}" destId="{2CE256B5-F070-BF4F-AEF4-C7FCC911D711}" srcOrd="24" destOrd="0" presId="urn:microsoft.com/office/officeart/2005/8/layout/radial1"/>
    <dgm:cxn modelId="{D5A68F61-9CB0-8B4E-A65B-90E7052E80D0}" type="presParOf" srcId="{3CDB5376-9AEE-5A47-950C-88305CAFF675}" destId="{B418D614-B7F0-6345-83AE-730642B402CF}" srcOrd="25" destOrd="0" presId="urn:microsoft.com/office/officeart/2005/8/layout/radial1"/>
    <dgm:cxn modelId="{9994B3CF-08AD-A745-87B7-B8083D16EA4C}" type="presParOf" srcId="{B418D614-B7F0-6345-83AE-730642B402CF}" destId="{46B72F8E-BFEA-534B-8792-F0D16B05283C}" srcOrd="0" destOrd="0" presId="urn:microsoft.com/office/officeart/2005/8/layout/radial1"/>
    <dgm:cxn modelId="{3858B7F9-C2FB-374D-BAF4-6A053886F1BA}" type="presParOf" srcId="{3CDB5376-9AEE-5A47-950C-88305CAFF675}" destId="{9C63B29F-1E2B-A94A-ABE7-4804C70FB81A}" srcOrd="2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6D8708B-E5FF-114D-957D-8EFD67C32990}"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B348B111-41B1-7148-83D5-44DA74FF4E0D}">
      <dgm:prSet phldrT="[Text]"/>
      <dgm:spPr>
        <a:solidFill>
          <a:srgbClr val="00B050"/>
        </a:solidFill>
      </dgm:spPr>
      <dgm:t>
        <a:bodyPr/>
        <a:lstStyle/>
        <a:p>
          <a:r>
            <a:rPr lang="en-GB" dirty="0"/>
            <a:t>Evidence based approach </a:t>
          </a:r>
        </a:p>
      </dgm:t>
    </dgm:pt>
    <dgm:pt modelId="{200CB580-F539-D445-A3A4-9D1BE98556DC}" type="parTrans" cxnId="{28904470-0809-D047-8015-8796FE579499}">
      <dgm:prSet/>
      <dgm:spPr/>
      <dgm:t>
        <a:bodyPr/>
        <a:lstStyle/>
        <a:p>
          <a:endParaRPr lang="en-GB"/>
        </a:p>
      </dgm:t>
    </dgm:pt>
    <dgm:pt modelId="{7E9C9DA3-3847-064A-B267-D7B43C311F57}" type="sibTrans" cxnId="{28904470-0809-D047-8015-8796FE579499}">
      <dgm:prSet/>
      <dgm:spPr/>
      <dgm:t>
        <a:bodyPr/>
        <a:lstStyle/>
        <a:p>
          <a:endParaRPr lang="en-GB"/>
        </a:p>
      </dgm:t>
    </dgm:pt>
    <dgm:pt modelId="{CCD2B7E9-744E-974C-B475-19E95A3663A8}">
      <dgm:prSet phldrT="[Text]"/>
      <dgm:spPr/>
      <dgm:t>
        <a:bodyPr/>
        <a:lstStyle/>
        <a:p>
          <a:r>
            <a:rPr lang="en-GB" dirty="0"/>
            <a:t>People with the right capabilities</a:t>
          </a:r>
        </a:p>
      </dgm:t>
    </dgm:pt>
    <dgm:pt modelId="{6B5C82A7-C614-CD4F-958E-064741F76232}" type="parTrans" cxnId="{38F4CBB3-3289-8F45-AF43-F8D5212533A1}">
      <dgm:prSet/>
      <dgm:spPr/>
      <dgm:t>
        <a:bodyPr/>
        <a:lstStyle/>
        <a:p>
          <a:endParaRPr lang="en-GB"/>
        </a:p>
      </dgm:t>
    </dgm:pt>
    <dgm:pt modelId="{43EF0424-4402-D749-82A7-63B43A12390A}" type="sibTrans" cxnId="{38F4CBB3-3289-8F45-AF43-F8D5212533A1}">
      <dgm:prSet/>
      <dgm:spPr/>
      <dgm:t>
        <a:bodyPr/>
        <a:lstStyle/>
        <a:p>
          <a:endParaRPr lang="en-GB"/>
        </a:p>
      </dgm:t>
    </dgm:pt>
    <dgm:pt modelId="{2B905E61-2C30-FD4E-B8C9-04FFBB3DF6F4}">
      <dgm:prSet phldrT="[Text]"/>
      <dgm:spPr/>
      <dgm:t>
        <a:bodyPr/>
        <a:lstStyle/>
        <a:p>
          <a:r>
            <a:rPr lang="en-GB" dirty="0"/>
            <a:t>Scenario planning is critical</a:t>
          </a:r>
        </a:p>
      </dgm:t>
    </dgm:pt>
    <dgm:pt modelId="{7219594D-546A-F84E-98AE-308717DCEFFB}" type="parTrans" cxnId="{E6BC52E7-7EEE-C043-9EC6-590DB3C345E6}">
      <dgm:prSet/>
      <dgm:spPr/>
      <dgm:t>
        <a:bodyPr/>
        <a:lstStyle/>
        <a:p>
          <a:endParaRPr lang="en-GB"/>
        </a:p>
      </dgm:t>
    </dgm:pt>
    <dgm:pt modelId="{909BE473-B269-314C-901F-7A053DD69082}" type="sibTrans" cxnId="{E6BC52E7-7EEE-C043-9EC6-590DB3C345E6}">
      <dgm:prSet/>
      <dgm:spPr/>
      <dgm:t>
        <a:bodyPr/>
        <a:lstStyle/>
        <a:p>
          <a:endParaRPr lang="en-GB"/>
        </a:p>
      </dgm:t>
    </dgm:pt>
    <dgm:pt modelId="{0282141E-3AC7-0C4E-A9E9-2DC5D0478114}">
      <dgm:prSet/>
      <dgm:spPr>
        <a:solidFill>
          <a:schemeClr val="accent3">
            <a:lumMod val="75000"/>
          </a:schemeClr>
        </a:solidFill>
      </dgm:spPr>
      <dgm:t>
        <a:bodyPr/>
        <a:lstStyle/>
        <a:p>
          <a:r>
            <a:rPr lang="en-GB" dirty="0"/>
            <a:t>Business alignment to your strategy</a:t>
          </a:r>
        </a:p>
      </dgm:t>
    </dgm:pt>
    <dgm:pt modelId="{01400194-EFE8-6747-AF91-51D26E962525}" type="parTrans" cxnId="{0C561B1A-0347-B841-AF24-5324CEA7BC91}">
      <dgm:prSet/>
      <dgm:spPr/>
      <dgm:t>
        <a:bodyPr/>
        <a:lstStyle/>
        <a:p>
          <a:endParaRPr lang="en-GB"/>
        </a:p>
      </dgm:t>
    </dgm:pt>
    <dgm:pt modelId="{CE5FE455-DB96-A046-90D7-8AAC9C5F309D}" type="sibTrans" cxnId="{0C561B1A-0347-B841-AF24-5324CEA7BC91}">
      <dgm:prSet/>
      <dgm:spPr/>
      <dgm:t>
        <a:bodyPr/>
        <a:lstStyle/>
        <a:p>
          <a:endParaRPr lang="en-GB"/>
        </a:p>
      </dgm:t>
    </dgm:pt>
    <dgm:pt modelId="{6B621A79-5238-5A4F-9249-5F7396EDAB06}">
      <dgm:prSet/>
      <dgm:spPr>
        <a:solidFill>
          <a:srgbClr val="00B0F0"/>
        </a:solidFill>
      </dgm:spPr>
      <dgm:t>
        <a:bodyPr/>
        <a:lstStyle/>
        <a:p>
          <a:r>
            <a:rPr lang="en-GB" dirty="0"/>
            <a:t>Understand and challenge demand assumptions</a:t>
          </a:r>
        </a:p>
      </dgm:t>
    </dgm:pt>
    <dgm:pt modelId="{09A9F322-68A7-D342-9768-4318DEEDCCAA}" type="parTrans" cxnId="{9A182836-64E7-D84B-889A-7E0B3B00C5A7}">
      <dgm:prSet/>
      <dgm:spPr/>
      <dgm:t>
        <a:bodyPr/>
        <a:lstStyle/>
        <a:p>
          <a:endParaRPr lang="en-GB"/>
        </a:p>
      </dgm:t>
    </dgm:pt>
    <dgm:pt modelId="{F05A76A4-F716-9343-9E66-533A75D3B794}" type="sibTrans" cxnId="{9A182836-64E7-D84B-889A-7E0B3B00C5A7}">
      <dgm:prSet/>
      <dgm:spPr/>
      <dgm:t>
        <a:bodyPr/>
        <a:lstStyle/>
        <a:p>
          <a:endParaRPr lang="en-GB"/>
        </a:p>
      </dgm:t>
    </dgm:pt>
    <dgm:pt modelId="{CFDDB534-9FAD-7F4F-9D02-7C90583DCE17}">
      <dgm:prSet/>
      <dgm:spPr/>
      <dgm:t>
        <a:bodyPr/>
        <a:lstStyle/>
        <a:p>
          <a:r>
            <a:rPr lang="en-GB" dirty="0"/>
            <a:t>Risk mitigation focused</a:t>
          </a:r>
        </a:p>
      </dgm:t>
    </dgm:pt>
    <dgm:pt modelId="{D51DB6D9-8A62-FB43-B0FF-107C8A4E2BED}" type="parTrans" cxnId="{D7F0E453-F511-0E42-B343-CADB729F8EE2}">
      <dgm:prSet/>
      <dgm:spPr/>
      <dgm:t>
        <a:bodyPr/>
        <a:lstStyle/>
        <a:p>
          <a:endParaRPr lang="en-GB"/>
        </a:p>
      </dgm:t>
    </dgm:pt>
    <dgm:pt modelId="{2702BE2C-F8D8-3843-81B8-380487EBB8DA}" type="sibTrans" cxnId="{D7F0E453-F511-0E42-B343-CADB729F8EE2}">
      <dgm:prSet/>
      <dgm:spPr/>
      <dgm:t>
        <a:bodyPr/>
        <a:lstStyle/>
        <a:p>
          <a:endParaRPr lang="en-GB"/>
        </a:p>
      </dgm:t>
    </dgm:pt>
    <dgm:pt modelId="{22BC2582-8F6E-BB41-B6C9-2616860BA7BC}">
      <dgm:prSet/>
      <dgm:spPr>
        <a:solidFill>
          <a:srgbClr val="00B050"/>
        </a:solidFill>
      </dgm:spPr>
      <dgm:t>
        <a:bodyPr/>
        <a:lstStyle/>
        <a:p>
          <a:r>
            <a:rPr lang="en-GB" dirty="0"/>
            <a:t>Future focused – in particular on population health management</a:t>
          </a:r>
        </a:p>
      </dgm:t>
    </dgm:pt>
    <dgm:pt modelId="{C146EE35-AB73-AA42-8576-234422754533}" type="parTrans" cxnId="{8339E0A6-FE13-F34D-9D4C-35A0FCCCEACC}">
      <dgm:prSet/>
      <dgm:spPr/>
      <dgm:t>
        <a:bodyPr/>
        <a:lstStyle/>
        <a:p>
          <a:endParaRPr lang="en-GB"/>
        </a:p>
      </dgm:t>
    </dgm:pt>
    <dgm:pt modelId="{A1D1D59A-0258-4845-BB8A-0D7966D3DE8E}" type="sibTrans" cxnId="{8339E0A6-FE13-F34D-9D4C-35A0FCCCEACC}">
      <dgm:prSet/>
      <dgm:spPr/>
      <dgm:t>
        <a:bodyPr/>
        <a:lstStyle/>
        <a:p>
          <a:endParaRPr lang="en-GB"/>
        </a:p>
      </dgm:t>
    </dgm:pt>
    <dgm:pt modelId="{DA522E42-B2BF-7E45-AB6D-E34D2EE13CA8}" type="pres">
      <dgm:prSet presAssocID="{A6D8708B-E5FF-114D-957D-8EFD67C32990}" presName="Name0" presStyleCnt="0">
        <dgm:presLayoutVars>
          <dgm:chMax val="7"/>
          <dgm:chPref val="7"/>
          <dgm:dir/>
        </dgm:presLayoutVars>
      </dgm:prSet>
      <dgm:spPr/>
    </dgm:pt>
    <dgm:pt modelId="{098D6EFF-D300-4E41-9A10-17312606E86B}" type="pres">
      <dgm:prSet presAssocID="{A6D8708B-E5FF-114D-957D-8EFD67C32990}" presName="Name1" presStyleCnt="0"/>
      <dgm:spPr/>
    </dgm:pt>
    <dgm:pt modelId="{F8B65138-9603-4F40-B879-54B710718A84}" type="pres">
      <dgm:prSet presAssocID="{A6D8708B-E5FF-114D-957D-8EFD67C32990}" presName="cycle" presStyleCnt="0"/>
      <dgm:spPr/>
    </dgm:pt>
    <dgm:pt modelId="{683083CB-3338-0D4B-AEB5-3A22B30901B1}" type="pres">
      <dgm:prSet presAssocID="{A6D8708B-E5FF-114D-957D-8EFD67C32990}" presName="srcNode" presStyleLbl="node1" presStyleIdx="0" presStyleCnt="7"/>
      <dgm:spPr/>
    </dgm:pt>
    <dgm:pt modelId="{BE4CD4B8-5740-0742-84BA-09F3DA3E219F}" type="pres">
      <dgm:prSet presAssocID="{A6D8708B-E5FF-114D-957D-8EFD67C32990}" presName="conn" presStyleLbl="parChTrans1D2" presStyleIdx="0" presStyleCnt="1"/>
      <dgm:spPr/>
    </dgm:pt>
    <dgm:pt modelId="{FDBD153F-9A20-8541-9126-FAB605205863}" type="pres">
      <dgm:prSet presAssocID="{A6D8708B-E5FF-114D-957D-8EFD67C32990}" presName="extraNode" presStyleLbl="node1" presStyleIdx="0" presStyleCnt="7"/>
      <dgm:spPr/>
    </dgm:pt>
    <dgm:pt modelId="{64882EA8-76AB-9E46-B54B-7FB027CD9AFF}" type="pres">
      <dgm:prSet presAssocID="{A6D8708B-E5FF-114D-957D-8EFD67C32990}" presName="dstNode" presStyleLbl="node1" presStyleIdx="0" presStyleCnt="7"/>
      <dgm:spPr/>
    </dgm:pt>
    <dgm:pt modelId="{761DD529-8B9C-C94A-9CE7-FBA5E80F369D}" type="pres">
      <dgm:prSet presAssocID="{B348B111-41B1-7148-83D5-44DA74FF4E0D}" presName="text_1" presStyleLbl="node1" presStyleIdx="0" presStyleCnt="7">
        <dgm:presLayoutVars>
          <dgm:bulletEnabled val="1"/>
        </dgm:presLayoutVars>
      </dgm:prSet>
      <dgm:spPr/>
    </dgm:pt>
    <dgm:pt modelId="{5FC070DC-EADF-5A4C-B9C0-BAC8C37D5A37}" type="pres">
      <dgm:prSet presAssocID="{B348B111-41B1-7148-83D5-44DA74FF4E0D}" presName="accent_1" presStyleCnt="0"/>
      <dgm:spPr/>
    </dgm:pt>
    <dgm:pt modelId="{2B6AAA4C-6903-1E4C-9CE3-1A967C585ED6}" type="pres">
      <dgm:prSet presAssocID="{B348B111-41B1-7148-83D5-44DA74FF4E0D}" presName="accentRepeatNode" presStyleLbl="solidFgAcc1" presStyleIdx="0" presStyleCnt="7"/>
      <dgm:spPr/>
    </dgm:pt>
    <dgm:pt modelId="{D96B3866-DF8E-9345-84C5-11476A82ECDD}" type="pres">
      <dgm:prSet presAssocID="{CCD2B7E9-744E-974C-B475-19E95A3663A8}" presName="text_2" presStyleLbl="node1" presStyleIdx="1" presStyleCnt="7">
        <dgm:presLayoutVars>
          <dgm:bulletEnabled val="1"/>
        </dgm:presLayoutVars>
      </dgm:prSet>
      <dgm:spPr/>
    </dgm:pt>
    <dgm:pt modelId="{41016057-FD14-124E-B8AE-78DB9CE47C56}" type="pres">
      <dgm:prSet presAssocID="{CCD2B7E9-744E-974C-B475-19E95A3663A8}" presName="accent_2" presStyleCnt="0"/>
      <dgm:spPr/>
    </dgm:pt>
    <dgm:pt modelId="{DE913736-87FB-2F46-8D3B-FF5F103229B2}" type="pres">
      <dgm:prSet presAssocID="{CCD2B7E9-744E-974C-B475-19E95A3663A8}" presName="accentRepeatNode" presStyleLbl="solidFgAcc1" presStyleIdx="1" presStyleCnt="7"/>
      <dgm:spPr/>
    </dgm:pt>
    <dgm:pt modelId="{8B0D54C8-CBB2-BE4D-85DC-3B8AC7282D9C}" type="pres">
      <dgm:prSet presAssocID="{0282141E-3AC7-0C4E-A9E9-2DC5D0478114}" presName="text_3" presStyleLbl="node1" presStyleIdx="2" presStyleCnt="7">
        <dgm:presLayoutVars>
          <dgm:bulletEnabled val="1"/>
        </dgm:presLayoutVars>
      </dgm:prSet>
      <dgm:spPr/>
    </dgm:pt>
    <dgm:pt modelId="{341FCEAA-7FF1-C64A-970F-CD98B4AECD23}" type="pres">
      <dgm:prSet presAssocID="{0282141E-3AC7-0C4E-A9E9-2DC5D0478114}" presName="accent_3" presStyleCnt="0"/>
      <dgm:spPr/>
    </dgm:pt>
    <dgm:pt modelId="{1365DBC4-20D8-B04E-B896-F2627D2C41B2}" type="pres">
      <dgm:prSet presAssocID="{0282141E-3AC7-0C4E-A9E9-2DC5D0478114}" presName="accentRepeatNode" presStyleLbl="solidFgAcc1" presStyleIdx="2" presStyleCnt="7"/>
      <dgm:spPr/>
    </dgm:pt>
    <dgm:pt modelId="{D717D0D6-4F05-EF40-8435-097F7CCDA7C8}" type="pres">
      <dgm:prSet presAssocID="{2B905E61-2C30-FD4E-B8C9-04FFBB3DF6F4}" presName="text_4" presStyleLbl="node1" presStyleIdx="3" presStyleCnt="7">
        <dgm:presLayoutVars>
          <dgm:bulletEnabled val="1"/>
        </dgm:presLayoutVars>
      </dgm:prSet>
      <dgm:spPr/>
    </dgm:pt>
    <dgm:pt modelId="{0170E5DD-6AF6-5B4D-9B3A-BFBD8D118CA4}" type="pres">
      <dgm:prSet presAssocID="{2B905E61-2C30-FD4E-B8C9-04FFBB3DF6F4}" presName="accent_4" presStyleCnt="0"/>
      <dgm:spPr/>
    </dgm:pt>
    <dgm:pt modelId="{28DA12C2-A8F6-A842-9124-A1DFD32BA308}" type="pres">
      <dgm:prSet presAssocID="{2B905E61-2C30-FD4E-B8C9-04FFBB3DF6F4}" presName="accentRepeatNode" presStyleLbl="solidFgAcc1" presStyleIdx="3" presStyleCnt="7"/>
      <dgm:spPr/>
    </dgm:pt>
    <dgm:pt modelId="{86C98566-4D62-CD4E-BB1A-8AAFAC153CE8}" type="pres">
      <dgm:prSet presAssocID="{6B621A79-5238-5A4F-9249-5F7396EDAB06}" presName="text_5" presStyleLbl="node1" presStyleIdx="4" presStyleCnt="7">
        <dgm:presLayoutVars>
          <dgm:bulletEnabled val="1"/>
        </dgm:presLayoutVars>
      </dgm:prSet>
      <dgm:spPr/>
    </dgm:pt>
    <dgm:pt modelId="{24F48ED7-B763-0B4C-9B1C-27528DDD376F}" type="pres">
      <dgm:prSet presAssocID="{6B621A79-5238-5A4F-9249-5F7396EDAB06}" presName="accent_5" presStyleCnt="0"/>
      <dgm:spPr/>
    </dgm:pt>
    <dgm:pt modelId="{B2BBCE55-C623-5F4E-BC5B-1613B6DE2855}" type="pres">
      <dgm:prSet presAssocID="{6B621A79-5238-5A4F-9249-5F7396EDAB06}" presName="accentRepeatNode" presStyleLbl="solidFgAcc1" presStyleIdx="4" presStyleCnt="7"/>
      <dgm:spPr/>
    </dgm:pt>
    <dgm:pt modelId="{DB768502-9CFE-464A-B9E9-A36D247AC835}" type="pres">
      <dgm:prSet presAssocID="{CFDDB534-9FAD-7F4F-9D02-7C90583DCE17}" presName="text_6" presStyleLbl="node1" presStyleIdx="5" presStyleCnt="7">
        <dgm:presLayoutVars>
          <dgm:bulletEnabled val="1"/>
        </dgm:presLayoutVars>
      </dgm:prSet>
      <dgm:spPr/>
    </dgm:pt>
    <dgm:pt modelId="{3E972CE5-4F4C-4541-AAF2-6F2FAED26ED7}" type="pres">
      <dgm:prSet presAssocID="{CFDDB534-9FAD-7F4F-9D02-7C90583DCE17}" presName="accent_6" presStyleCnt="0"/>
      <dgm:spPr/>
    </dgm:pt>
    <dgm:pt modelId="{C59DE10F-4D59-1740-ACE1-1BDC4EEB4DA2}" type="pres">
      <dgm:prSet presAssocID="{CFDDB534-9FAD-7F4F-9D02-7C90583DCE17}" presName="accentRepeatNode" presStyleLbl="solidFgAcc1" presStyleIdx="5" presStyleCnt="7"/>
      <dgm:spPr/>
    </dgm:pt>
    <dgm:pt modelId="{435024B5-7EAA-7543-B8B6-2A6A50A9C188}" type="pres">
      <dgm:prSet presAssocID="{22BC2582-8F6E-BB41-B6C9-2616860BA7BC}" presName="text_7" presStyleLbl="node1" presStyleIdx="6" presStyleCnt="7">
        <dgm:presLayoutVars>
          <dgm:bulletEnabled val="1"/>
        </dgm:presLayoutVars>
      </dgm:prSet>
      <dgm:spPr/>
    </dgm:pt>
    <dgm:pt modelId="{5D8CC320-49A8-BF4B-8726-DD60F2E90BCE}" type="pres">
      <dgm:prSet presAssocID="{22BC2582-8F6E-BB41-B6C9-2616860BA7BC}" presName="accent_7" presStyleCnt="0"/>
      <dgm:spPr/>
    </dgm:pt>
    <dgm:pt modelId="{E6D210CB-A253-6C4D-8CD6-A178503D677B}" type="pres">
      <dgm:prSet presAssocID="{22BC2582-8F6E-BB41-B6C9-2616860BA7BC}" presName="accentRepeatNode" presStyleLbl="solidFgAcc1" presStyleIdx="6" presStyleCnt="7"/>
      <dgm:spPr/>
    </dgm:pt>
  </dgm:ptLst>
  <dgm:cxnLst>
    <dgm:cxn modelId="{0F79B90B-35AC-3E4C-B0AB-100B06DB8A19}" type="presOf" srcId="{6B621A79-5238-5A4F-9249-5F7396EDAB06}" destId="{86C98566-4D62-CD4E-BB1A-8AAFAC153CE8}" srcOrd="0" destOrd="0" presId="urn:microsoft.com/office/officeart/2008/layout/VerticalCurvedList"/>
    <dgm:cxn modelId="{0C561B1A-0347-B841-AF24-5324CEA7BC91}" srcId="{A6D8708B-E5FF-114D-957D-8EFD67C32990}" destId="{0282141E-3AC7-0C4E-A9E9-2DC5D0478114}" srcOrd="2" destOrd="0" parTransId="{01400194-EFE8-6747-AF91-51D26E962525}" sibTransId="{CE5FE455-DB96-A046-90D7-8AAC9C5F309D}"/>
    <dgm:cxn modelId="{9A182836-64E7-D84B-889A-7E0B3B00C5A7}" srcId="{A6D8708B-E5FF-114D-957D-8EFD67C32990}" destId="{6B621A79-5238-5A4F-9249-5F7396EDAB06}" srcOrd="4" destOrd="0" parTransId="{09A9F322-68A7-D342-9768-4318DEEDCCAA}" sibTransId="{F05A76A4-F716-9343-9E66-533A75D3B794}"/>
    <dgm:cxn modelId="{B4B6CC49-7AF3-1143-AF42-9D813E7A2A24}" type="presOf" srcId="{A6D8708B-E5FF-114D-957D-8EFD67C32990}" destId="{DA522E42-B2BF-7E45-AB6D-E34D2EE13CA8}" srcOrd="0" destOrd="0" presId="urn:microsoft.com/office/officeart/2008/layout/VerticalCurvedList"/>
    <dgm:cxn modelId="{D7F0E453-F511-0E42-B343-CADB729F8EE2}" srcId="{A6D8708B-E5FF-114D-957D-8EFD67C32990}" destId="{CFDDB534-9FAD-7F4F-9D02-7C90583DCE17}" srcOrd="5" destOrd="0" parTransId="{D51DB6D9-8A62-FB43-B0FF-107C8A4E2BED}" sibTransId="{2702BE2C-F8D8-3843-81B8-380487EBB8DA}"/>
    <dgm:cxn modelId="{28904470-0809-D047-8015-8796FE579499}" srcId="{A6D8708B-E5FF-114D-957D-8EFD67C32990}" destId="{B348B111-41B1-7148-83D5-44DA74FF4E0D}" srcOrd="0" destOrd="0" parTransId="{200CB580-F539-D445-A3A4-9D1BE98556DC}" sibTransId="{7E9C9DA3-3847-064A-B267-D7B43C311F57}"/>
    <dgm:cxn modelId="{5A7E587B-3015-D941-B047-AC1264591143}" type="presOf" srcId="{22BC2582-8F6E-BB41-B6C9-2616860BA7BC}" destId="{435024B5-7EAA-7543-B8B6-2A6A50A9C188}" srcOrd="0" destOrd="0" presId="urn:microsoft.com/office/officeart/2008/layout/VerticalCurvedList"/>
    <dgm:cxn modelId="{A503C78E-4238-4340-AEE3-C923EB9B01D5}" type="presOf" srcId="{7E9C9DA3-3847-064A-B267-D7B43C311F57}" destId="{BE4CD4B8-5740-0742-84BA-09F3DA3E219F}" srcOrd="0" destOrd="0" presId="urn:microsoft.com/office/officeart/2008/layout/VerticalCurvedList"/>
    <dgm:cxn modelId="{8339E0A6-FE13-F34D-9D4C-35A0FCCCEACC}" srcId="{A6D8708B-E5FF-114D-957D-8EFD67C32990}" destId="{22BC2582-8F6E-BB41-B6C9-2616860BA7BC}" srcOrd="6" destOrd="0" parTransId="{C146EE35-AB73-AA42-8576-234422754533}" sibTransId="{A1D1D59A-0258-4845-BB8A-0D7966D3DE8E}"/>
    <dgm:cxn modelId="{99E2C5A8-516C-2C44-AFE0-FCC975014ED6}" type="presOf" srcId="{2B905E61-2C30-FD4E-B8C9-04FFBB3DF6F4}" destId="{D717D0D6-4F05-EF40-8435-097F7CCDA7C8}" srcOrd="0" destOrd="0" presId="urn:microsoft.com/office/officeart/2008/layout/VerticalCurvedList"/>
    <dgm:cxn modelId="{D7162BA9-1DD5-0641-A2A7-C8667A68B9B8}" type="presOf" srcId="{B348B111-41B1-7148-83D5-44DA74FF4E0D}" destId="{761DD529-8B9C-C94A-9CE7-FBA5E80F369D}" srcOrd="0" destOrd="0" presId="urn:microsoft.com/office/officeart/2008/layout/VerticalCurvedList"/>
    <dgm:cxn modelId="{38F4CBB3-3289-8F45-AF43-F8D5212533A1}" srcId="{A6D8708B-E5FF-114D-957D-8EFD67C32990}" destId="{CCD2B7E9-744E-974C-B475-19E95A3663A8}" srcOrd="1" destOrd="0" parTransId="{6B5C82A7-C614-CD4F-958E-064741F76232}" sibTransId="{43EF0424-4402-D749-82A7-63B43A12390A}"/>
    <dgm:cxn modelId="{80AE87BC-BC4E-374B-A9E4-15A1D56602ED}" type="presOf" srcId="{CCD2B7E9-744E-974C-B475-19E95A3663A8}" destId="{D96B3866-DF8E-9345-84C5-11476A82ECDD}" srcOrd="0" destOrd="0" presId="urn:microsoft.com/office/officeart/2008/layout/VerticalCurvedList"/>
    <dgm:cxn modelId="{DCAB06DE-20F2-3346-A8AB-61094D2E4B4E}" type="presOf" srcId="{0282141E-3AC7-0C4E-A9E9-2DC5D0478114}" destId="{8B0D54C8-CBB2-BE4D-85DC-3B8AC7282D9C}" srcOrd="0" destOrd="0" presId="urn:microsoft.com/office/officeart/2008/layout/VerticalCurvedList"/>
    <dgm:cxn modelId="{E6BC52E7-7EEE-C043-9EC6-590DB3C345E6}" srcId="{A6D8708B-E5FF-114D-957D-8EFD67C32990}" destId="{2B905E61-2C30-FD4E-B8C9-04FFBB3DF6F4}" srcOrd="3" destOrd="0" parTransId="{7219594D-546A-F84E-98AE-308717DCEFFB}" sibTransId="{909BE473-B269-314C-901F-7A053DD69082}"/>
    <dgm:cxn modelId="{AFABF6F0-C8AA-094B-859D-7E15513462F0}" type="presOf" srcId="{CFDDB534-9FAD-7F4F-9D02-7C90583DCE17}" destId="{DB768502-9CFE-464A-B9E9-A36D247AC835}" srcOrd="0" destOrd="0" presId="urn:microsoft.com/office/officeart/2008/layout/VerticalCurvedList"/>
    <dgm:cxn modelId="{4388D1D9-B4B7-1946-AEAE-79E9AC8D5148}" type="presParOf" srcId="{DA522E42-B2BF-7E45-AB6D-E34D2EE13CA8}" destId="{098D6EFF-D300-4E41-9A10-17312606E86B}" srcOrd="0" destOrd="0" presId="urn:microsoft.com/office/officeart/2008/layout/VerticalCurvedList"/>
    <dgm:cxn modelId="{12FCBA39-0732-C14D-9B5F-DD0402E1D45B}" type="presParOf" srcId="{098D6EFF-D300-4E41-9A10-17312606E86B}" destId="{F8B65138-9603-4F40-B879-54B710718A84}" srcOrd="0" destOrd="0" presId="urn:microsoft.com/office/officeart/2008/layout/VerticalCurvedList"/>
    <dgm:cxn modelId="{2B764154-5463-9845-A361-E9F1AB529254}" type="presParOf" srcId="{F8B65138-9603-4F40-B879-54B710718A84}" destId="{683083CB-3338-0D4B-AEB5-3A22B30901B1}" srcOrd="0" destOrd="0" presId="urn:microsoft.com/office/officeart/2008/layout/VerticalCurvedList"/>
    <dgm:cxn modelId="{37D283B6-9AF1-7E4B-87D9-594DE8E6504E}" type="presParOf" srcId="{F8B65138-9603-4F40-B879-54B710718A84}" destId="{BE4CD4B8-5740-0742-84BA-09F3DA3E219F}" srcOrd="1" destOrd="0" presId="urn:microsoft.com/office/officeart/2008/layout/VerticalCurvedList"/>
    <dgm:cxn modelId="{58AAFFA4-6D8A-E94C-BB7B-8CF13B34A4E9}" type="presParOf" srcId="{F8B65138-9603-4F40-B879-54B710718A84}" destId="{FDBD153F-9A20-8541-9126-FAB605205863}" srcOrd="2" destOrd="0" presId="urn:microsoft.com/office/officeart/2008/layout/VerticalCurvedList"/>
    <dgm:cxn modelId="{4E813E0A-E06E-5040-9814-0569E2FD5A09}" type="presParOf" srcId="{F8B65138-9603-4F40-B879-54B710718A84}" destId="{64882EA8-76AB-9E46-B54B-7FB027CD9AFF}" srcOrd="3" destOrd="0" presId="urn:microsoft.com/office/officeart/2008/layout/VerticalCurvedList"/>
    <dgm:cxn modelId="{D85DE928-8E7C-5C4A-B2E8-FB27567D656B}" type="presParOf" srcId="{098D6EFF-D300-4E41-9A10-17312606E86B}" destId="{761DD529-8B9C-C94A-9CE7-FBA5E80F369D}" srcOrd="1" destOrd="0" presId="urn:microsoft.com/office/officeart/2008/layout/VerticalCurvedList"/>
    <dgm:cxn modelId="{DCDA0519-B86B-8E41-81B0-D1398DAFD56B}" type="presParOf" srcId="{098D6EFF-D300-4E41-9A10-17312606E86B}" destId="{5FC070DC-EADF-5A4C-B9C0-BAC8C37D5A37}" srcOrd="2" destOrd="0" presId="urn:microsoft.com/office/officeart/2008/layout/VerticalCurvedList"/>
    <dgm:cxn modelId="{94C066C2-6033-3F43-B90D-C9EC410E50FA}" type="presParOf" srcId="{5FC070DC-EADF-5A4C-B9C0-BAC8C37D5A37}" destId="{2B6AAA4C-6903-1E4C-9CE3-1A967C585ED6}" srcOrd="0" destOrd="0" presId="urn:microsoft.com/office/officeart/2008/layout/VerticalCurvedList"/>
    <dgm:cxn modelId="{09FD3E6A-7552-BC4E-8798-3B869819DE9F}" type="presParOf" srcId="{098D6EFF-D300-4E41-9A10-17312606E86B}" destId="{D96B3866-DF8E-9345-84C5-11476A82ECDD}" srcOrd="3" destOrd="0" presId="urn:microsoft.com/office/officeart/2008/layout/VerticalCurvedList"/>
    <dgm:cxn modelId="{AC41BBA3-DADD-2948-97B3-183CB2C9B360}" type="presParOf" srcId="{098D6EFF-D300-4E41-9A10-17312606E86B}" destId="{41016057-FD14-124E-B8AE-78DB9CE47C56}" srcOrd="4" destOrd="0" presId="urn:microsoft.com/office/officeart/2008/layout/VerticalCurvedList"/>
    <dgm:cxn modelId="{F1EF8E47-9AFD-E346-BB96-FAA594036233}" type="presParOf" srcId="{41016057-FD14-124E-B8AE-78DB9CE47C56}" destId="{DE913736-87FB-2F46-8D3B-FF5F103229B2}" srcOrd="0" destOrd="0" presId="urn:microsoft.com/office/officeart/2008/layout/VerticalCurvedList"/>
    <dgm:cxn modelId="{50557209-C386-4B44-B279-C084D57A24C9}" type="presParOf" srcId="{098D6EFF-D300-4E41-9A10-17312606E86B}" destId="{8B0D54C8-CBB2-BE4D-85DC-3B8AC7282D9C}" srcOrd="5" destOrd="0" presId="urn:microsoft.com/office/officeart/2008/layout/VerticalCurvedList"/>
    <dgm:cxn modelId="{06E6820C-69DA-0743-A2F4-AB002BA666A7}" type="presParOf" srcId="{098D6EFF-D300-4E41-9A10-17312606E86B}" destId="{341FCEAA-7FF1-C64A-970F-CD98B4AECD23}" srcOrd="6" destOrd="0" presId="urn:microsoft.com/office/officeart/2008/layout/VerticalCurvedList"/>
    <dgm:cxn modelId="{E650EEA0-C27B-1B4E-821B-9B9563B88914}" type="presParOf" srcId="{341FCEAA-7FF1-C64A-970F-CD98B4AECD23}" destId="{1365DBC4-20D8-B04E-B896-F2627D2C41B2}" srcOrd="0" destOrd="0" presId="urn:microsoft.com/office/officeart/2008/layout/VerticalCurvedList"/>
    <dgm:cxn modelId="{526718E8-E286-6040-9232-AA9F1320F094}" type="presParOf" srcId="{098D6EFF-D300-4E41-9A10-17312606E86B}" destId="{D717D0D6-4F05-EF40-8435-097F7CCDA7C8}" srcOrd="7" destOrd="0" presId="urn:microsoft.com/office/officeart/2008/layout/VerticalCurvedList"/>
    <dgm:cxn modelId="{54033045-AE14-5F40-9C47-3646310D3071}" type="presParOf" srcId="{098D6EFF-D300-4E41-9A10-17312606E86B}" destId="{0170E5DD-6AF6-5B4D-9B3A-BFBD8D118CA4}" srcOrd="8" destOrd="0" presId="urn:microsoft.com/office/officeart/2008/layout/VerticalCurvedList"/>
    <dgm:cxn modelId="{8801665A-4514-5042-8E0D-BD1A498FA1CB}" type="presParOf" srcId="{0170E5DD-6AF6-5B4D-9B3A-BFBD8D118CA4}" destId="{28DA12C2-A8F6-A842-9124-A1DFD32BA308}" srcOrd="0" destOrd="0" presId="urn:microsoft.com/office/officeart/2008/layout/VerticalCurvedList"/>
    <dgm:cxn modelId="{CDB4E6AA-17E4-6C41-9574-F9773E30501E}" type="presParOf" srcId="{098D6EFF-D300-4E41-9A10-17312606E86B}" destId="{86C98566-4D62-CD4E-BB1A-8AAFAC153CE8}" srcOrd="9" destOrd="0" presId="urn:microsoft.com/office/officeart/2008/layout/VerticalCurvedList"/>
    <dgm:cxn modelId="{99C25DB7-F540-984C-8584-9769E3B2C80F}" type="presParOf" srcId="{098D6EFF-D300-4E41-9A10-17312606E86B}" destId="{24F48ED7-B763-0B4C-9B1C-27528DDD376F}" srcOrd="10" destOrd="0" presId="urn:microsoft.com/office/officeart/2008/layout/VerticalCurvedList"/>
    <dgm:cxn modelId="{E8A3BC0B-5A1D-A540-9082-4ACDFAF110B6}" type="presParOf" srcId="{24F48ED7-B763-0B4C-9B1C-27528DDD376F}" destId="{B2BBCE55-C623-5F4E-BC5B-1613B6DE2855}" srcOrd="0" destOrd="0" presId="urn:microsoft.com/office/officeart/2008/layout/VerticalCurvedList"/>
    <dgm:cxn modelId="{693F3357-6907-394C-B92B-1F9EAA696718}" type="presParOf" srcId="{098D6EFF-D300-4E41-9A10-17312606E86B}" destId="{DB768502-9CFE-464A-B9E9-A36D247AC835}" srcOrd="11" destOrd="0" presId="urn:microsoft.com/office/officeart/2008/layout/VerticalCurvedList"/>
    <dgm:cxn modelId="{02DA9152-85F2-ED49-8195-8B88736D61A6}" type="presParOf" srcId="{098D6EFF-D300-4E41-9A10-17312606E86B}" destId="{3E972CE5-4F4C-4541-AAF2-6F2FAED26ED7}" srcOrd="12" destOrd="0" presId="urn:microsoft.com/office/officeart/2008/layout/VerticalCurvedList"/>
    <dgm:cxn modelId="{24F9B68D-F0E4-DE46-ACFA-15D867570514}" type="presParOf" srcId="{3E972CE5-4F4C-4541-AAF2-6F2FAED26ED7}" destId="{C59DE10F-4D59-1740-ACE1-1BDC4EEB4DA2}" srcOrd="0" destOrd="0" presId="urn:microsoft.com/office/officeart/2008/layout/VerticalCurvedList"/>
    <dgm:cxn modelId="{DE89D0D1-1306-0D45-AE7E-417F248AEEB8}" type="presParOf" srcId="{098D6EFF-D300-4E41-9A10-17312606E86B}" destId="{435024B5-7EAA-7543-B8B6-2A6A50A9C188}" srcOrd="13" destOrd="0" presId="urn:microsoft.com/office/officeart/2008/layout/VerticalCurvedList"/>
    <dgm:cxn modelId="{84CF9256-7117-5F45-831A-8AC87874229E}" type="presParOf" srcId="{098D6EFF-D300-4E41-9A10-17312606E86B}" destId="{5D8CC320-49A8-BF4B-8726-DD60F2E90BCE}" srcOrd="14" destOrd="0" presId="urn:microsoft.com/office/officeart/2008/layout/VerticalCurvedList"/>
    <dgm:cxn modelId="{62120E2F-E7A7-884B-BFE0-C73774858315}" type="presParOf" srcId="{5D8CC320-49A8-BF4B-8726-DD60F2E90BCE}" destId="{E6D210CB-A253-6C4D-8CD6-A178503D677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2945C7E-CD10-A44D-8A6F-17EACB2C1F7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BA517B58-7D57-7D48-9E56-64E26475CE57}">
      <dgm:prSet custT="1"/>
      <dgm:spPr>
        <a:solidFill>
          <a:srgbClr val="00B050"/>
        </a:solidFill>
      </dgm:spPr>
      <dgm:t>
        <a:bodyPr/>
        <a:lstStyle/>
        <a:p>
          <a:r>
            <a:rPr lang="en-US" sz="1800" b="1" i="0" dirty="0"/>
            <a:t>Demographic</a:t>
          </a:r>
          <a:endParaRPr lang="en-GB" sz="1800" dirty="0"/>
        </a:p>
      </dgm:t>
    </dgm:pt>
    <dgm:pt modelId="{1AFE1B9A-A514-2D49-AF33-FD1754C7A462}" type="parTrans" cxnId="{6E249F09-9DE6-5747-8382-287ABB4CD149}">
      <dgm:prSet/>
      <dgm:spPr/>
      <dgm:t>
        <a:bodyPr/>
        <a:lstStyle/>
        <a:p>
          <a:endParaRPr lang="en-GB" sz="1200"/>
        </a:p>
      </dgm:t>
    </dgm:pt>
    <dgm:pt modelId="{FD53B453-41B7-4441-A7FF-CF2DD654093A}" type="sibTrans" cxnId="{6E249F09-9DE6-5747-8382-287ABB4CD149}">
      <dgm:prSet/>
      <dgm:spPr/>
      <dgm:t>
        <a:bodyPr/>
        <a:lstStyle/>
        <a:p>
          <a:endParaRPr lang="en-GB" sz="1200"/>
        </a:p>
      </dgm:t>
    </dgm:pt>
    <dgm:pt modelId="{CCC04E90-0EEE-9147-BE0D-F881E490E660}">
      <dgm:prSet custT="1"/>
      <dgm:spPr/>
      <dgm:t>
        <a:bodyPr/>
        <a:lstStyle/>
        <a:p>
          <a:r>
            <a:rPr lang="en-US" sz="1800" b="1" i="0" dirty="0"/>
            <a:t>Cost reduction</a:t>
          </a:r>
          <a:endParaRPr lang="en-GB" sz="1800" dirty="0"/>
        </a:p>
      </dgm:t>
    </dgm:pt>
    <dgm:pt modelId="{2333ECE3-3F2F-4B48-B564-7C0D3430C48B}" type="parTrans" cxnId="{D63971CB-87A7-5D41-A32A-66988A64081B}">
      <dgm:prSet/>
      <dgm:spPr/>
      <dgm:t>
        <a:bodyPr/>
        <a:lstStyle/>
        <a:p>
          <a:endParaRPr lang="en-GB" sz="1200"/>
        </a:p>
      </dgm:t>
    </dgm:pt>
    <dgm:pt modelId="{C290C53D-CFDA-A348-879B-2953D7AB116F}" type="sibTrans" cxnId="{D63971CB-87A7-5D41-A32A-66988A64081B}">
      <dgm:prSet/>
      <dgm:spPr/>
      <dgm:t>
        <a:bodyPr/>
        <a:lstStyle/>
        <a:p>
          <a:endParaRPr lang="en-GB" sz="1200"/>
        </a:p>
      </dgm:t>
    </dgm:pt>
    <dgm:pt modelId="{F47B5B50-E9DD-5044-AB17-F9B4A49496DC}">
      <dgm:prSet custT="1"/>
      <dgm:spPr>
        <a:solidFill>
          <a:schemeClr val="accent3">
            <a:lumMod val="75000"/>
          </a:schemeClr>
        </a:solidFill>
      </dgm:spPr>
      <dgm:t>
        <a:bodyPr/>
        <a:lstStyle/>
        <a:p>
          <a:r>
            <a:rPr lang="en-US" sz="1800" b="1" i="0" dirty="0"/>
            <a:t>Talent management</a:t>
          </a:r>
          <a:endParaRPr lang="en-GB" sz="1800" dirty="0"/>
        </a:p>
      </dgm:t>
    </dgm:pt>
    <dgm:pt modelId="{A33F188B-E7A5-5F47-94BC-F62DB34ACCA7}" type="parTrans" cxnId="{A27CD5D8-838A-E141-A7D4-4B4DFB85323D}">
      <dgm:prSet/>
      <dgm:spPr/>
      <dgm:t>
        <a:bodyPr/>
        <a:lstStyle/>
        <a:p>
          <a:endParaRPr lang="en-GB" sz="1200"/>
        </a:p>
      </dgm:t>
    </dgm:pt>
    <dgm:pt modelId="{501E396B-8E75-E940-B783-0594BFC20098}" type="sibTrans" cxnId="{A27CD5D8-838A-E141-A7D4-4B4DFB85323D}">
      <dgm:prSet/>
      <dgm:spPr/>
      <dgm:t>
        <a:bodyPr/>
        <a:lstStyle/>
        <a:p>
          <a:endParaRPr lang="en-GB" sz="1200"/>
        </a:p>
      </dgm:t>
    </dgm:pt>
    <dgm:pt modelId="{B4F1ABC5-46B8-064B-A104-00382AD4D6D0}">
      <dgm:prSet custT="1"/>
      <dgm:spPr/>
      <dgm:t>
        <a:bodyPr/>
        <a:lstStyle/>
        <a:p>
          <a:r>
            <a:rPr lang="en-US" sz="1800" b="1" i="0" dirty="0"/>
            <a:t>Flexibility</a:t>
          </a:r>
          <a:endParaRPr lang="en-GB" sz="1800" dirty="0"/>
        </a:p>
      </dgm:t>
    </dgm:pt>
    <dgm:pt modelId="{FCC0F4D9-9059-8749-8713-27C49B79A826}" type="parTrans" cxnId="{A30E08DE-449C-7E4A-AEB7-D02CC3FB79FD}">
      <dgm:prSet/>
      <dgm:spPr/>
      <dgm:t>
        <a:bodyPr/>
        <a:lstStyle/>
        <a:p>
          <a:endParaRPr lang="en-GB" sz="1200"/>
        </a:p>
      </dgm:t>
    </dgm:pt>
    <dgm:pt modelId="{415DAC9D-F47E-E94B-8E06-2842A58B2BD2}" type="sibTrans" cxnId="{A30E08DE-449C-7E4A-AEB7-D02CC3FB79FD}">
      <dgm:prSet/>
      <dgm:spPr/>
      <dgm:t>
        <a:bodyPr/>
        <a:lstStyle/>
        <a:p>
          <a:endParaRPr lang="en-GB" sz="1200"/>
        </a:p>
      </dgm:t>
    </dgm:pt>
    <dgm:pt modelId="{15FB4D0A-6A34-374A-8BEB-B0724BEA83C6}">
      <dgm:prSet custT="1"/>
      <dgm:spPr>
        <a:solidFill>
          <a:srgbClr val="00B0F0"/>
        </a:solidFill>
      </dgm:spPr>
      <dgm:t>
        <a:bodyPr/>
        <a:lstStyle/>
        <a:p>
          <a:r>
            <a:rPr lang="en-US" sz="1800" b="1" i="0" dirty="0"/>
            <a:t>COVID-19/Future virus</a:t>
          </a:r>
          <a:endParaRPr lang="en-GB" sz="1800" dirty="0"/>
        </a:p>
      </dgm:t>
    </dgm:pt>
    <dgm:pt modelId="{5EE7FDEC-9387-F046-BD4E-4AD9ED21337E}" type="parTrans" cxnId="{C227C6A0-FEE9-C843-8A14-6CFFD3F7BAB2}">
      <dgm:prSet/>
      <dgm:spPr/>
      <dgm:t>
        <a:bodyPr/>
        <a:lstStyle/>
        <a:p>
          <a:endParaRPr lang="en-GB" sz="1200"/>
        </a:p>
      </dgm:t>
    </dgm:pt>
    <dgm:pt modelId="{C59D5A60-F6B1-C74C-9A05-342F11EAD048}" type="sibTrans" cxnId="{C227C6A0-FEE9-C843-8A14-6CFFD3F7BAB2}">
      <dgm:prSet/>
      <dgm:spPr/>
      <dgm:t>
        <a:bodyPr/>
        <a:lstStyle/>
        <a:p>
          <a:endParaRPr lang="en-GB" sz="1200"/>
        </a:p>
      </dgm:t>
    </dgm:pt>
    <dgm:pt modelId="{DA28130B-0631-344D-97D6-B2C3307A05F1}">
      <dgm:prSet custT="1"/>
      <dgm:spPr/>
      <dgm:t>
        <a:bodyPr/>
        <a:lstStyle/>
        <a:p>
          <a:r>
            <a:rPr lang="en-US" sz="1400" b="1" i="0" dirty="0"/>
            <a:t>NHS People Plan, 2020/21: 1. </a:t>
          </a:r>
          <a:r>
            <a:rPr lang="en-US" sz="1400" b="0" i="0" dirty="0"/>
            <a:t>Looking after our people. 2. Belonging in the NHS.</a:t>
          </a:r>
        </a:p>
        <a:p>
          <a:r>
            <a:rPr lang="en-US" sz="1400" b="0" i="0" dirty="0"/>
            <a:t>3. New ways of working and delivering care 4. Growing for the future.</a:t>
          </a:r>
          <a:endParaRPr lang="en-GB" sz="1400" dirty="0"/>
        </a:p>
      </dgm:t>
    </dgm:pt>
    <dgm:pt modelId="{BF5F7393-9A16-E548-96C1-BDE722F2D140}" type="parTrans" cxnId="{7066FCC8-DDDE-7448-BC78-5509906F93D3}">
      <dgm:prSet/>
      <dgm:spPr/>
      <dgm:t>
        <a:bodyPr/>
        <a:lstStyle/>
        <a:p>
          <a:endParaRPr lang="en-GB" sz="1200"/>
        </a:p>
      </dgm:t>
    </dgm:pt>
    <dgm:pt modelId="{654154D4-3984-F642-AC71-5816A0CCDC83}" type="sibTrans" cxnId="{7066FCC8-DDDE-7448-BC78-5509906F93D3}">
      <dgm:prSet/>
      <dgm:spPr/>
      <dgm:t>
        <a:bodyPr/>
        <a:lstStyle/>
        <a:p>
          <a:endParaRPr lang="en-GB" sz="1200"/>
        </a:p>
      </dgm:t>
    </dgm:pt>
    <dgm:pt modelId="{B9FB6236-B0CB-C841-A898-E0672D59C447}" type="pres">
      <dgm:prSet presAssocID="{42945C7E-CD10-A44D-8A6F-17EACB2C1F79}" presName="linearFlow" presStyleCnt="0">
        <dgm:presLayoutVars>
          <dgm:dir/>
          <dgm:resizeHandles val="exact"/>
        </dgm:presLayoutVars>
      </dgm:prSet>
      <dgm:spPr/>
    </dgm:pt>
    <dgm:pt modelId="{5A392AF4-5E55-094C-B39A-3BD627CBCFAA}" type="pres">
      <dgm:prSet presAssocID="{BA517B58-7D57-7D48-9E56-64E26475CE57}" presName="composite" presStyleCnt="0"/>
      <dgm:spPr/>
    </dgm:pt>
    <dgm:pt modelId="{D503A321-C0CC-9042-B1C2-983CCA33D1D3}" type="pres">
      <dgm:prSet presAssocID="{BA517B58-7D57-7D48-9E56-64E26475CE57}" presName="imgShp" presStyleLbl="fgImgPlace1" presStyleIdx="0" presStyleCnt="6"/>
      <dgm:spPr>
        <a:blipFill>
          <a:blip xmlns:r="http://schemas.openxmlformats.org/officeDocument/2006/relationships" r:embed="rId1"/>
          <a:srcRect/>
          <a:stretch>
            <a:fillRect l="-34000" r="-34000"/>
          </a:stretch>
        </a:blipFill>
      </dgm:spPr>
    </dgm:pt>
    <dgm:pt modelId="{0B028FC9-8024-E745-8257-589FA506FA98}" type="pres">
      <dgm:prSet presAssocID="{BA517B58-7D57-7D48-9E56-64E26475CE57}" presName="txShp" presStyleLbl="node1" presStyleIdx="0" presStyleCnt="6">
        <dgm:presLayoutVars>
          <dgm:bulletEnabled val="1"/>
        </dgm:presLayoutVars>
      </dgm:prSet>
      <dgm:spPr/>
    </dgm:pt>
    <dgm:pt modelId="{9D264895-FDB8-754E-9063-90B762DA1A43}" type="pres">
      <dgm:prSet presAssocID="{FD53B453-41B7-4441-A7FF-CF2DD654093A}" presName="spacing" presStyleCnt="0"/>
      <dgm:spPr/>
    </dgm:pt>
    <dgm:pt modelId="{628E2A91-F19C-9A4B-BE7C-A3FDFF367137}" type="pres">
      <dgm:prSet presAssocID="{CCC04E90-0EEE-9147-BE0D-F881E490E660}" presName="composite" presStyleCnt="0"/>
      <dgm:spPr/>
    </dgm:pt>
    <dgm:pt modelId="{E4659346-C3D7-974F-AEF8-33160B33C128}" type="pres">
      <dgm:prSet presAssocID="{CCC04E90-0EEE-9147-BE0D-F881E490E660}" presName="imgShp" presStyleLbl="fgImgPlace1" presStyleIdx="1" presStyleCnt="6"/>
      <dgm:spPr>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2235" t="4682" r="12235" b="4682"/>
          </a:stretch>
        </a:blipFill>
      </dgm:spPr>
    </dgm:pt>
    <dgm:pt modelId="{6C428C72-071A-6F41-93E7-FECE8883C852}" type="pres">
      <dgm:prSet presAssocID="{CCC04E90-0EEE-9147-BE0D-F881E490E660}" presName="txShp" presStyleLbl="node1" presStyleIdx="1" presStyleCnt="6">
        <dgm:presLayoutVars>
          <dgm:bulletEnabled val="1"/>
        </dgm:presLayoutVars>
      </dgm:prSet>
      <dgm:spPr/>
    </dgm:pt>
    <dgm:pt modelId="{F7161528-4F86-BA4B-A833-E72A308B7A4B}" type="pres">
      <dgm:prSet presAssocID="{C290C53D-CFDA-A348-879B-2953D7AB116F}" presName="spacing" presStyleCnt="0"/>
      <dgm:spPr/>
    </dgm:pt>
    <dgm:pt modelId="{E6BD2671-788C-E747-9415-08C818F5D186}" type="pres">
      <dgm:prSet presAssocID="{F47B5B50-E9DD-5044-AB17-F9B4A49496DC}" presName="composite" presStyleCnt="0"/>
      <dgm:spPr/>
    </dgm:pt>
    <dgm:pt modelId="{A16AF415-4788-324D-B3D3-64F2265D9181}" type="pres">
      <dgm:prSet presAssocID="{F47B5B50-E9DD-5044-AB17-F9B4A49496DC}" presName="imgShp" presStyleLbl="fgImgPlace1" presStyleIdx="2" presStyleCnt="6"/>
      <dgm:spPr>
        <a:blipFill dpi="0" rotWithShape="1">
          <a:blip xmlns:r="http://schemas.openxmlformats.org/officeDocument/2006/relationships" r:embed="rId3"/>
          <a:srcRect/>
          <a:stretch>
            <a:fillRect l="7199" t="-2872" r="7199" b="-2872"/>
          </a:stretch>
        </a:blipFill>
      </dgm:spPr>
    </dgm:pt>
    <dgm:pt modelId="{887F5363-28DF-B348-840D-8FB5D32C6AF3}" type="pres">
      <dgm:prSet presAssocID="{F47B5B50-E9DD-5044-AB17-F9B4A49496DC}" presName="txShp" presStyleLbl="node1" presStyleIdx="2" presStyleCnt="6">
        <dgm:presLayoutVars>
          <dgm:bulletEnabled val="1"/>
        </dgm:presLayoutVars>
      </dgm:prSet>
      <dgm:spPr/>
    </dgm:pt>
    <dgm:pt modelId="{12C6E76D-1DE7-634C-8B1B-CB8017F56BBD}" type="pres">
      <dgm:prSet presAssocID="{501E396B-8E75-E940-B783-0594BFC20098}" presName="spacing" presStyleCnt="0"/>
      <dgm:spPr/>
    </dgm:pt>
    <dgm:pt modelId="{1BCC9640-7C91-F845-9104-4C792D6AC23F}" type="pres">
      <dgm:prSet presAssocID="{B4F1ABC5-46B8-064B-A104-00382AD4D6D0}" presName="composite" presStyleCnt="0"/>
      <dgm:spPr/>
    </dgm:pt>
    <dgm:pt modelId="{D3F231D3-29FB-7B4A-914A-52D37116C5F6}" type="pres">
      <dgm:prSet presAssocID="{B4F1ABC5-46B8-064B-A104-00382AD4D6D0}" presName="imgShp" presStyleLbl="fgImgPlace1" presStyleIdx="3" presStyleCnt="6"/>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354" t="12235" r="-354" b="12235"/>
          </a:stretch>
        </a:blipFill>
      </dgm:spPr>
    </dgm:pt>
    <dgm:pt modelId="{3705FEB9-5329-C74A-944F-DC2D067A9081}" type="pres">
      <dgm:prSet presAssocID="{B4F1ABC5-46B8-064B-A104-00382AD4D6D0}" presName="txShp" presStyleLbl="node1" presStyleIdx="3" presStyleCnt="6">
        <dgm:presLayoutVars>
          <dgm:bulletEnabled val="1"/>
        </dgm:presLayoutVars>
      </dgm:prSet>
      <dgm:spPr/>
    </dgm:pt>
    <dgm:pt modelId="{CFE51639-1CE5-1A4B-AFF2-4487B4968EDE}" type="pres">
      <dgm:prSet presAssocID="{415DAC9D-F47E-E94B-8E06-2842A58B2BD2}" presName="spacing" presStyleCnt="0"/>
      <dgm:spPr/>
    </dgm:pt>
    <dgm:pt modelId="{8BF1CF35-A78B-884D-8124-3B9AE4E224B1}" type="pres">
      <dgm:prSet presAssocID="{15FB4D0A-6A34-374A-8BEB-B0724BEA83C6}" presName="composite" presStyleCnt="0"/>
      <dgm:spPr/>
    </dgm:pt>
    <dgm:pt modelId="{7A26B21D-8F4F-CF4A-8E44-B44843B0325F}" type="pres">
      <dgm:prSet presAssocID="{15FB4D0A-6A34-374A-8BEB-B0724BEA83C6}" presName="imgShp" presStyleLbl="fgImgPlace1" presStyleIdx="4" presStyleCnt="6"/>
      <dgm:spPr>
        <a:blipFill>
          <a:blip xmlns:r="http://schemas.openxmlformats.org/officeDocument/2006/relationships" r:embed="rId5"/>
          <a:srcRect/>
          <a:stretch>
            <a:fillRect/>
          </a:stretch>
        </a:blipFill>
      </dgm:spPr>
    </dgm:pt>
    <dgm:pt modelId="{D1382049-5118-8A48-B1A5-9592998DCB14}" type="pres">
      <dgm:prSet presAssocID="{15FB4D0A-6A34-374A-8BEB-B0724BEA83C6}" presName="txShp" presStyleLbl="node1" presStyleIdx="4" presStyleCnt="6">
        <dgm:presLayoutVars>
          <dgm:bulletEnabled val="1"/>
        </dgm:presLayoutVars>
      </dgm:prSet>
      <dgm:spPr/>
    </dgm:pt>
    <dgm:pt modelId="{2F420E6F-BECE-BF45-9560-6B3A7EA2EB75}" type="pres">
      <dgm:prSet presAssocID="{C59D5A60-F6B1-C74C-9A05-342F11EAD048}" presName="spacing" presStyleCnt="0"/>
      <dgm:spPr/>
    </dgm:pt>
    <dgm:pt modelId="{753971D4-43D1-8C4A-AF45-6206CCF304AB}" type="pres">
      <dgm:prSet presAssocID="{DA28130B-0631-344D-97D6-B2C3307A05F1}" presName="composite" presStyleCnt="0"/>
      <dgm:spPr/>
    </dgm:pt>
    <dgm:pt modelId="{5AF22D52-31ED-1244-AA6A-6A5C960CC001}" type="pres">
      <dgm:prSet presAssocID="{DA28130B-0631-344D-97D6-B2C3307A05F1}" presName="imgShp" presStyleLbl="fgImgPlace1" presStyleIdx="5" presStyleCnt="6"/>
      <dgm:spPr>
        <a:blipFill>
          <a:blip xmlns:r="http://schemas.openxmlformats.org/officeDocument/2006/relationships" r:embed="rId6"/>
          <a:srcRect/>
          <a:stretch>
            <a:fillRect t="-21000" b="-21000"/>
          </a:stretch>
        </a:blipFill>
      </dgm:spPr>
    </dgm:pt>
    <dgm:pt modelId="{65C427B2-25AB-8B45-95F3-5E6DFCCD98FD}" type="pres">
      <dgm:prSet presAssocID="{DA28130B-0631-344D-97D6-B2C3307A05F1}" presName="txShp" presStyleLbl="node1" presStyleIdx="5" presStyleCnt="6">
        <dgm:presLayoutVars>
          <dgm:bulletEnabled val="1"/>
        </dgm:presLayoutVars>
      </dgm:prSet>
      <dgm:spPr/>
    </dgm:pt>
  </dgm:ptLst>
  <dgm:cxnLst>
    <dgm:cxn modelId="{6E249F09-9DE6-5747-8382-287ABB4CD149}" srcId="{42945C7E-CD10-A44D-8A6F-17EACB2C1F79}" destId="{BA517B58-7D57-7D48-9E56-64E26475CE57}" srcOrd="0" destOrd="0" parTransId="{1AFE1B9A-A514-2D49-AF33-FD1754C7A462}" sibTransId="{FD53B453-41B7-4441-A7FF-CF2DD654093A}"/>
    <dgm:cxn modelId="{A2DE7E22-6CF1-3C45-897D-96FEF22B0E79}" type="presOf" srcId="{F47B5B50-E9DD-5044-AB17-F9B4A49496DC}" destId="{887F5363-28DF-B348-840D-8FB5D32C6AF3}" srcOrd="0" destOrd="0" presId="urn:microsoft.com/office/officeart/2005/8/layout/vList3"/>
    <dgm:cxn modelId="{9740CC6D-0558-444A-BDF8-5BDA3158EB99}" type="presOf" srcId="{CCC04E90-0EEE-9147-BE0D-F881E490E660}" destId="{6C428C72-071A-6F41-93E7-FECE8883C852}" srcOrd="0" destOrd="0" presId="urn:microsoft.com/office/officeart/2005/8/layout/vList3"/>
    <dgm:cxn modelId="{8BA8AB76-D689-E048-AD86-C4D5587C2E67}" type="presOf" srcId="{BA517B58-7D57-7D48-9E56-64E26475CE57}" destId="{0B028FC9-8024-E745-8257-589FA506FA98}" srcOrd="0" destOrd="0" presId="urn:microsoft.com/office/officeart/2005/8/layout/vList3"/>
    <dgm:cxn modelId="{10088887-EA2A-D14F-8927-230CECC2C6DE}" type="presOf" srcId="{15FB4D0A-6A34-374A-8BEB-B0724BEA83C6}" destId="{D1382049-5118-8A48-B1A5-9592998DCB14}" srcOrd="0" destOrd="0" presId="urn:microsoft.com/office/officeart/2005/8/layout/vList3"/>
    <dgm:cxn modelId="{33DDF587-BDB1-504C-A82E-B051312576B6}" type="presOf" srcId="{DA28130B-0631-344D-97D6-B2C3307A05F1}" destId="{65C427B2-25AB-8B45-95F3-5E6DFCCD98FD}" srcOrd="0" destOrd="0" presId="urn:microsoft.com/office/officeart/2005/8/layout/vList3"/>
    <dgm:cxn modelId="{92D7B29D-8D53-364D-A6A7-DC0095D0BFFE}" type="presOf" srcId="{B4F1ABC5-46B8-064B-A104-00382AD4D6D0}" destId="{3705FEB9-5329-C74A-944F-DC2D067A9081}" srcOrd="0" destOrd="0" presId="urn:microsoft.com/office/officeart/2005/8/layout/vList3"/>
    <dgm:cxn modelId="{C227C6A0-FEE9-C843-8A14-6CFFD3F7BAB2}" srcId="{42945C7E-CD10-A44D-8A6F-17EACB2C1F79}" destId="{15FB4D0A-6A34-374A-8BEB-B0724BEA83C6}" srcOrd="4" destOrd="0" parTransId="{5EE7FDEC-9387-F046-BD4E-4AD9ED21337E}" sibTransId="{C59D5A60-F6B1-C74C-9A05-342F11EAD048}"/>
    <dgm:cxn modelId="{BD68C2C8-7823-E442-B8D4-E4DA331CB097}" type="presOf" srcId="{42945C7E-CD10-A44D-8A6F-17EACB2C1F79}" destId="{B9FB6236-B0CB-C841-A898-E0672D59C447}" srcOrd="0" destOrd="0" presId="urn:microsoft.com/office/officeart/2005/8/layout/vList3"/>
    <dgm:cxn modelId="{7066FCC8-DDDE-7448-BC78-5509906F93D3}" srcId="{42945C7E-CD10-A44D-8A6F-17EACB2C1F79}" destId="{DA28130B-0631-344D-97D6-B2C3307A05F1}" srcOrd="5" destOrd="0" parTransId="{BF5F7393-9A16-E548-96C1-BDE722F2D140}" sibTransId="{654154D4-3984-F642-AC71-5816A0CCDC83}"/>
    <dgm:cxn modelId="{D63971CB-87A7-5D41-A32A-66988A64081B}" srcId="{42945C7E-CD10-A44D-8A6F-17EACB2C1F79}" destId="{CCC04E90-0EEE-9147-BE0D-F881E490E660}" srcOrd="1" destOrd="0" parTransId="{2333ECE3-3F2F-4B48-B564-7C0D3430C48B}" sibTransId="{C290C53D-CFDA-A348-879B-2953D7AB116F}"/>
    <dgm:cxn modelId="{A27CD5D8-838A-E141-A7D4-4B4DFB85323D}" srcId="{42945C7E-CD10-A44D-8A6F-17EACB2C1F79}" destId="{F47B5B50-E9DD-5044-AB17-F9B4A49496DC}" srcOrd="2" destOrd="0" parTransId="{A33F188B-E7A5-5F47-94BC-F62DB34ACCA7}" sibTransId="{501E396B-8E75-E940-B783-0594BFC20098}"/>
    <dgm:cxn modelId="{A30E08DE-449C-7E4A-AEB7-D02CC3FB79FD}" srcId="{42945C7E-CD10-A44D-8A6F-17EACB2C1F79}" destId="{B4F1ABC5-46B8-064B-A104-00382AD4D6D0}" srcOrd="3" destOrd="0" parTransId="{FCC0F4D9-9059-8749-8713-27C49B79A826}" sibTransId="{415DAC9D-F47E-E94B-8E06-2842A58B2BD2}"/>
    <dgm:cxn modelId="{D9C98733-FB7D-5A41-ABBE-877AD7A9354A}" type="presParOf" srcId="{B9FB6236-B0CB-C841-A898-E0672D59C447}" destId="{5A392AF4-5E55-094C-B39A-3BD627CBCFAA}" srcOrd="0" destOrd="0" presId="urn:microsoft.com/office/officeart/2005/8/layout/vList3"/>
    <dgm:cxn modelId="{0D2C51D3-BFE4-B440-9940-0034B31F5650}" type="presParOf" srcId="{5A392AF4-5E55-094C-B39A-3BD627CBCFAA}" destId="{D503A321-C0CC-9042-B1C2-983CCA33D1D3}" srcOrd="0" destOrd="0" presId="urn:microsoft.com/office/officeart/2005/8/layout/vList3"/>
    <dgm:cxn modelId="{EAB6066A-DD5D-E543-86E3-3AEA03B3A5CA}" type="presParOf" srcId="{5A392AF4-5E55-094C-B39A-3BD627CBCFAA}" destId="{0B028FC9-8024-E745-8257-589FA506FA98}" srcOrd="1" destOrd="0" presId="urn:microsoft.com/office/officeart/2005/8/layout/vList3"/>
    <dgm:cxn modelId="{580B6571-2287-1B43-83D2-3045EA0B7075}" type="presParOf" srcId="{B9FB6236-B0CB-C841-A898-E0672D59C447}" destId="{9D264895-FDB8-754E-9063-90B762DA1A43}" srcOrd="1" destOrd="0" presId="urn:microsoft.com/office/officeart/2005/8/layout/vList3"/>
    <dgm:cxn modelId="{72E9F4D6-64A6-7242-BD53-A72FAC988E62}" type="presParOf" srcId="{B9FB6236-B0CB-C841-A898-E0672D59C447}" destId="{628E2A91-F19C-9A4B-BE7C-A3FDFF367137}" srcOrd="2" destOrd="0" presId="urn:microsoft.com/office/officeart/2005/8/layout/vList3"/>
    <dgm:cxn modelId="{21EDC11F-5C03-FC40-81C8-8A264D127DC7}" type="presParOf" srcId="{628E2A91-F19C-9A4B-BE7C-A3FDFF367137}" destId="{E4659346-C3D7-974F-AEF8-33160B33C128}" srcOrd="0" destOrd="0" presId="urn:microsoft.com/office/officeart/2005/8/layout/vList3"/>
    <dgm:cxn modelId="{B8DC8585-8091-DA4F-A313-A2890A215E1F}" type="presParOf" srcId="{628E2A91-F19C-9A4B-BE7C-A3FDFF367137}" destId="{6C428C72-071A-6F41-93E7-FECE8883C852}" srcOrd="1" destOrd="0" presId="urn:microsoft.com/office/officeart/2005/8/layout/vList3"/>
    <dgm:cxn modelId="{3D80AF04-C909-AC4E-BB8B-BC900E4637E4}" type="presParOf" srcId="{B9FB6236-B0CB-C841-A898-E0672D59C447}" destId="{F7161528-4F86-BA4B-A833-E72A308B7A4B}" srcOrd="3" destOrd="0" presId="urn:microsoft.com/office/officeart/2005/8/layout/vList3"/>
    <dgm:cxn modelId="{1AEA4E9C-63C3-444D-8D69-70E2D0617AE6}" type="presParOf" srcId="{B9FB6236-B0CB-C841-A898-E0672D59C447}" destId="{E6BD2671-788C-E747-9415-08C818F5D186}" srcOrd="4" destOrd="0" presId="urn:microsoft.com/office/officeart/2005/8/layout/vList3"/>
    <dgm:cxn modelId="{26D8C417-4FE7-8845-B189-FD4B0EC04693}" type="presParOf" srcId="{E6BD2671-788C-E747-9415-08C818F5D186}" destId="{A16AF415-4788-324D-B3D3-64F2265D9181}" srcOrd="0" destOrd="0" presId="urn:microsoft.com/office/officeart/2005/8/layout/vList3"/>
    <dgm:cxn modelId="{67B92797-3CA0-104A-A48C-3B99F6A79396}" type="presParOf" srcId="{E6BD2671-788C-E747-9415-08C818F5D186}" destId="{887F5363-28DF-B348-840D-8FB5D32C6AF3}" srcOrd="1" destOrd="0" presId="urn:microsoft.com/office/officeart/2005/8/layout/vList3"/>
    <dgm:cxn modelId="{EF55CE7B-8B92-B146-934F-FA9D03E0E121}" type="presParOf" srcId="{B9FB6236-B0CB-C841-A898-E0672D59C447}" destId="{12C6E76D-1DE7-634C-8B1B-CB8017F56BBD}" srcOrd="5" destOrd="0" presId="urn:microsoft.com/office/officeart/2005/8/layout/vList3"/>
    <dgm:cxn modelId="{A26A6B04-A054-4245-8B4E-1835883A8630}" type="presParOf" srcId="{B9FB6236-B0CB-C841-A898-E0672D59C447}" destId="{1BCC9640-7C91-F845-9104-4C792D6AC23F}" srcOrd="6" destOrd="0" presId="urn:microsoft.com/office/officeart/2005/8/layout/vList3"/>
    <dgm:cxn modelId="{ABE50355-60A2-2E46-A544-D30EFE211CD6}" type="presParOf" srcId="{1BCC9640-7C91-F845-9104-4C792D6AC23F}" destId="{D3F231D3-29FB-7B4A-914A-52D37116C5F6}" srcOrd="0" destOrd="0" presId="urn:microsoft.com/office/officeart/2005/8/layout/vList3"/>
    <dgm:cxn modelId="{8FB6BEFF-5096-F44F-939E-3EEA3CB46062}" type="presParOf" srcId="{1BCC9640-7C91-F845-9104-4C792D6AC23F}" destId="{3705FEB9-5329-C74A-944F-DC2D067A9081}" srcOrd="1" destOrd="0" presId="urn:microsoft.com/office/officeart/2005/8/layout/vList3"/>
    <dgm:cxn modelId="{BB6D4225-14A9-5745-8BB5-7D7FF1C85A9D}" type="presParOf" srcId="{B9FB6236-B0CB-C841-A898-E0672D59C447}" destId="{CFE51639-1CE5-1A4B-AFF2-4487B4968EDE}" srcOrd="7" destOrd="0" presId="urn:microsoft.com/office/officeart/2005/8/layout/vList3"/>
    <dgm:cxn modelId="{B85373E1-1181-9D49-9D6B-470BEE9DA2D2}" type="presParOf" srcId="{B9FB6236-B0CB-C841-A898-E0672D59C447}" destId="{8BF1CF35-A78B-884D-8124-3B9AE4E224B1}" srcOrd="8" destOrd="0" presId="urn:microsoft.com/office/officeart/2005/8/layout/vList3"/>
    <dgm:cxn modelId="{97AE98D0-57DF-7845-996B-95C2427B705B}" type="presParOf" srcId="{8BF1CF35-A78B-884D-8124-3B9AE4E224B1}" destId="{7A26B21D-8F4F-CF4A-8E44-B44843B0325F}" srcOrd="0" destOrd="0" presId="urn:microsoft.com/office/officeart/2005/8/layout/vList3"/>
    <dgm:cxn modelId="{8478F08A-30D1-5947-8AFD-87A5199D625F}" type="presParOf" srcId="{8BF1CF35-A78B-884D-8124-3B9AE4E224B1}" destId="{D1382049-5118-8A48-B1A5-9592998DCB14}" srcOrd="1" destOrd="0" presId="urn:microsoft.com/office/officeart/2005/8/layout/vList3"/>
    <dgm:cxn modelId="{338C2229-3812-EA4F-92C8-D4F60D32692C}" type="presParOf" srcId="{B9FB6236-B0CB-C841-A898-E0672D59C447}" destId="{2F420E6F-BECE-BF45-9560-6B3A7EA2EB75}" srcOrd="9" destOrd="0" presId="urn:microsoft.com/office/officeart/2005/8/layout/vList3"/>
    <dgm:cxn modelId="{FD045566-5121-6443-80B9-554D1EE38E7E}" type="presParOf" srcId="{B9FB6236-B0CB-C841-A898-E0672D59C447}" destId="{753971D4-43D1-8C4A-AF45-6206CCF304AB}" srcOrd="10" destOrd="0" presId="urn:microsoft.com/office/officeart/2005/8/layout/vList3"/>
    <dgm:cxn modelId="{9D5779EA-0380-CB47-9985-AE7F00281BFD}" type="presParOf" srcId="{753971D4-43D1-8C4A-AF45-6206CCF304AB}" destId="{5AF22D52-31ED-1244-AA6A-6A5C960CC001}" srcOrd="0" destOrd="0" presId="urn:microsoft.com/office/officeart/2005/8/layout/vList3"/>
    <dgm:cxn modelId="{6BCA00F2-AC9E-A945-8492-751D72E15FFC}" type="presParOf" srcId="{753971D4-43D1-8C4A-AF45-6206CCF304AB}" destId="{65C427B2-25AB-8B45-95F3-5E6DFCCD98FD}"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F50C9B9-8231-0541-A73B-A8CAF38C3204}"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2AFF36F9-44E9-8D4A-BA6C-B447EA758B69}">
      <dgm:prSet/>
      <dgm:spPr/>
      <dgm:t>
        <a:bodyPr/>
        <a:lstStyle/>
        <a:p>
          <a:r>
            <a:rPr lang="en-US" dirty="0"/>
            <a:t>Does everyone complete workforce data returns? </a:t>
          </a:r>
          <a:endParaRPr lang="en-GB" dirty="0"/>
        </a:p>
      </dgm:t>
    </dgm:pt>
    <dgm:pt modelId="{24DDE1FC-8A60-7442-B5B6-E7B738F06A91}" type="parTrans" cxnId="{87478622-8BE8-D843-B869-E97563845172}">
      <dgm:prSet/>
      <dgm:spPr/>
      <dgm:t>
        <a:bodyPr/>
        <a:lstStyle/>
        <a:p>
          <a:endParaRPr lang="en-GB"/>
        </a:p>
      </dgm:t>
    </dgm:pt>
    <dgm:pt modelId="{963F0A25-AFD6-324E-8300-5C7B8E1AF327}" type="sibTrans" cxnId="{87478622-8BE8-D843-B869-E97563845172}">
      <dgm:prSet/>
      <dgm:spPr/>
      <dgm:t>
        <a:bodyPr/>
        <a:lstStyle/>
        <a:p>
          <a:endParaRPr lang="en-GB"/>
        </a:p>
      </dgm:t>
    </dgm:pt>
    <dgm:pt modelId="{DB8133FF-6791-2140-AC89-4436095324DB}">
      <dgm:prSet/>
      <dgm:spPr/>
      <dgm:t>
        <a:bodyPr/>
        <a:lstStyle/>
        <a:p>
          <a:r>
            <a:rPr lang="en-US" dirty="0"/>
            <a:t>How much effort is put into completing workforce surveys?</a:t>
          </a:r>
          <a:endParaRPr lang="en-GB" dirty="0"/>
        </a:p>
      </dgm:t>
    </dgm:pt>
    <dgm:pt modelId="{7A1736E4-65A0-4049-A705-13F4A50375EC}" type="parTrans" cxnId="{3BF2F8D2-59C2-B94A-8EDF-6BB5C75E9B6E}">
      <dgm:prSet/>
      <dgm:spPr/>
      <dgm:t>
        <a:bodyPr/>
        <a:lstStyle/>
        <a:p>
          <a:endParaRPr lang="en-GB"/>
        </a:p>
      </dgm:t>
    </dgm:pt>
    <dgm:pt modelId="{B863BC04-C0AA-E241-B302-2CC89A040D9A}" type="sibTrans" cxnId="{3BF2F8D2-59C2-B94A-8EDF-6BB5C75E9B6E}">
      <dgm:prSet/>
      <dgm:spPr/>
      <dgm:t>
        <a:bodyPr/>
        <a:lstStyle/>
        <a:p>
          <a:endParaRPr lang="en-GB"/>
        </a:p>
      </dgm:t>
    </dgm:pt>
    <dgm:pt modelId="{64EF38B3-5377-2848-9FA3-0E09345297F5}">
      <dgm:prSet/>
      <dgm:spPr/>
      <dgm:t>
        <a:bodyPr/>
        <a:lstStyle/>
        <a:p>
          <a:r>
            <a:rPr lang="en-US" dirty="0"/>
            <a:t>What approach are you taking in your PCN to complete your workforce development plans?</a:t>
          </a:r>
          <a:endParaRPr lang="en-GB" dirty="0"/>
        </a:p>
      </dgm:t>
    </dgm:pt>
    <dgm:pt modelId="{E750B93B-3835-DE41-95EA-0F94D261B4AA}" type="parTrans" cxnId="{AD93F847-AE13-8B4D-9208-1456482715F0}">
      <dgm:prSet/>
      <dgm:spPr/>
      <dgm:t>
        <a:bodyPr/>
        <a:lstStyle/>
        <a:p>
          <a:endParaRPr lang="en-GB"/>
        </a:p>
      </dgm:t>
    </dgm:pt>
    <dgm:pt modelId="{708A9E66-8661-1540-B50A-92187EEC9BF4}" type="sibTrans" cxnId="{AD93F847-AE13-8B4D-9208-1456482715F0}">
      <dgm:prSet/>
      <dgm:spPr/>
      <dgm:t>
        <a:bodyPr/>
        <a:lstStyle/>
        <a:p>
          <a:endParaRPr lang="en-GB"/>
        </a:p>
      </dgm:t>
    </dgm:pt>
    <dgm:pt modelId="{B59FACCF-E978-1C4B-9F3D-DEC15DE73378}" type="pres">
      <dgm:prSet presAssocID="{0F50C9B9-8231-0541-A73B-A8CAF38C3204}" presName="CompostProcess" presStyleCnt="0">
        <dgm:presLayoutVars>
          <dgm:dir/>
          <dgm:resizeHandles val="exact"/>
        </dgm:presLayoutVars>
      </dgm:prSet>
      <dgm:spPr/>
    </dgm:pt>
    <dgm:pt modelId="{F7253FF5-2ADF-EC45-B18D-C35EAB741F37}" type="pres">
      <dgm:prSet presAssocID="{0F50C9B9-8231-0541-A73B-A8CAF38C3204}" presName="arrow" presStyleLbl="bgShp" presStyleIdx="0" presStyleCnt="1"/>
      <dgm:spPr/>
    </dgm:pt>
    <dgm:pt modelId="{F93546AF-F6BA-FC41-BA08-16BA5BABD732}" type="pres">
      <dgm:prSet presAssocID="{0F50C9B9-8231-0541-A73B-A8CAF38C3204}" presName="linearProcess" presStyleCnt="0"/>
      <dgm:spPr/>
    </dgm:pt>
    <dgm:pt modelId="{BF00A5E9-1BF8-DC43-A67E-9E0CF3B20558}" type="pres">
      <dgm:prSet presAssocID="{2AFF36F9-44E9-8D4A-BA6C-B447EA758B69}" presName="textNode" presStyleLbl="node1" presStyleIdx="0" presStyleCnt="3">
        <dgm:presLayoutVars>
          <dgm:bulletEnabled val="1"/>
        </dgm:presLayoutVars>
      </dgm:prSet>
      <dgm:spPr/>
    </dgm:pt>
    <dgm:pt modelId="{A5D5A795-A633-3748-B1EB-CA83107E7F03}" type="pres">
      <dgm:prSet presAssocID="{963F0A25-AFD6-324E-8300-5C7B8E1AF327}" presName="sibTrans" presStyleCnt="0"/>
      <dgm:spPr/>
    </dgm:pt>
    <dgm:pt modelId="{2A9020B4-0EEA-2C45-AADC-606FFF290323}" type="pres">
      <dgm:prSet presAssocID="{DB8133FF-6791-2140-AC89-4436095324DB}" presName="textNode" presStyleLbl="node1" presStyleIdx="1" presStyleCnt="3">
        <dgm:presLayoutVars>
          <dgm:bulletEnabled val="1"/>
        </dgm:presLayoutVars>
      </dgm:prSet>
      <dgm:spPr/>
    </dgm:pt>
    <dgm:pt modelId="{64EC7615-5748-5541-8199-BB0D6A239189}" type="pres">
      <dgm:prSet presAssocID="{B863BC04-C0AA-E241-B302-2CC89A040D9A}" presName="sibTrans" presStyleCnt="0"/>
      <dgm:spPr/>
    </dgm:pt>
    <dgm:pt modelId="{4256CF77-CF19-E749-A325-EC2F7939FBA9}" type="pres">
      <dgm:prSet presAssocID="{64EF38B3-5377-2848-9FA3-0E09345297F5}" presName="textNode" presStyleLbl="node1" presStyleIdx="2" presStyleCnt="3">
        <dgm:presLayoutVars>
          <dgm:bulletEnabled val="1"/>
        </dgm:presLayoutVars>
      </dgm:prSet>
      <dgm:spPr/>
    </dgm:pt>
  </dgm:ptLst>
  <dgm:cxnLst>
    <dgm:cxn modelId="{87478622-8BE8-D843-B869-E97563845172}" srcId="{0F50C9B9-8231-0541-A73B-A8CAF38C3204}" destId="{2AFF36F9-44E9-8D4A-BA6C-B447EA758B69}" srcOrd="0" destOrd="0" parTransId="{24DDE1FC-8A60-7442-B5B6-E7B738F06A91}" sibTransId="{963F0A25-AFD6-324E-8300-5C7B8E1AF327}"/>
    <dgm:cxn modelId="{AD93F847-AE13-8B4D-9208-1456482715F0}" srcId="{0F50C9B9-8231-0541-A73B-A8CAF38C3204}" destId="{64EF38B3-5377-2848-9FA3-0E09345297F5}" srcOrd="2" destOrd="0" parTransId="{E750B93B-3835-DE41-95EA-0F94D261B4AA}" sibTransId="{708A9E66-8661-1540-B50A-92187EEC9BF4}"/>
    <dgm:cxn modelId="{81A350A6-8A69-D745-AB0D-2943C58798BC}" type="presOf" srcId="{0F50C9B9-8231-0541-A73B-A8CAF38C3204}" destId="{B59FACCF-E978-1C4B-9F3D-DEC15DE73378}" srcOrd="0" destOrd="0" presId="urn:microsoft.com/office/officeart/2005/8/layout/hProcess9"/>
    <dgm:cxn modelId="{11E466AD-BD1D-A645-927F-9D386A25E93E}" type="presOf" srcId="{2AFF36F9-44E9-8D4A-BA6C-B447EA758B69}" destId="{BF00A5E9-1BF8-DC43-A67E-9E0CF3B20558}" srcOrd="0" destOrd="0" presId="urn:microsoft.com/office/officeart/2005/8/layout/hProcess9"/>
    <dgm:cxn modelId="{8DEA83C2-B9D8-8B47-9854-0C7CBF101436}" type="presOf" srcId="{64EF38B3-5377-2848-9FA3-0E09345297F5}" destId="{4256CF77-CF19-E749-A325-EC2F7939FBA9}" srcOrd="0" destOrd="0" presId="urn:microsoft.com/office/officeart/2005/8/layout/hProcess9"/>
    <dgm:cxn modelId="{3BF2F8D2-59C2-B94A-8EDF-6BB5C75E9B6E}" srcId="{0F50C9B9-8231-0541-A73B-A8CAF38C3204}" destId="{DB8133FF-6791-2140-AC89-4436095324DB}" srcOrd="1" destOrd="0" parTransId="{7A1736E4-65A0-4049-A705-13F4A50375EC}" sibTransId="{B863BC04-C0AA-E241-B302-2CC89A040D9A}"/>
    <dgm:cxn modelId="{0BEC28F5-A8D4-7140-9915-4604A806B2DE}" type="presOf" srcId="{DB8133FF-6791-2140-AC89-4436095324DB}" destId="{2A9020B4-0EEA-2C45-AADC-606FFF290323}" srcOrd="0" destOrd="0" presId="urn:microsoft.com/office/officeart/2005/8/layout/hProcess9"/>
    <dgm:cxn modelId="{71D1921F-7CD4-A540-A360-251C0B8347C1}" type="presParOf" srcId="{B59FACCF-E978-1C4B-9F3D-DEC15DE73378}" destId="{F7253FF5-2ADF-EC45-B18D-C35EAB741F37}" srcOrd="0" destOrd="0" presId="urn:microsoft.com/office/officeart/2005/8/layout/hProcess9"/>
    <dgm:cxn modelId="{E827E3A4-F24B-AA4F-8D5B-D9F7A380E703}" type="presParOf" srcId="{B59FACCF-E978-1C4B-9F3D-DEC15DE73378}" destId="{F93546AF-F6BA-FC41-BA08-16BA5BABD732}" srcOrd="1" destOrd="0" presId="urn:microsoft.com/office/officeart/2005/8/layout/hProcess9"/>
    <dgm:cxn modelId="{ECE2B051-45F0-C44A-AF45-E4525A7A9CBA}" type="presParOf" srcId="{F93546AF-F6BA-FC41-BA08-16BA5BABD732}" destId="{BF00A5E9-1BF8-DC43-A67E-9E0CF3B20558}" srcOrd="0" destOrd="0" presId="urn:microsoft.com/office/officeart/2005/8/layout/hProcess9"/>
    <dgm:cxn modelId="{D989406B-1DB8-6E40-A80C-B2527DAACD7F}" type="presParOf" srcId="{F93546AF-F6BA-FC41-BA08-16BA5BABD732}" destId="{A5D5A795-A633-3748-B1EB-CA83107E7F03}" srcOrd="1" destOrd="0" presId="urn:microsoft.com/office/officeart/2005/8/layout/hProcess9"/>
    <dgm:cxn modelId="{3A16A1BF-E5BE-6E47-A557-23D0516BA0B5}" type="presParOf" srcId="{F93546AF-F6BA-FC41-BA08-16BA5BABD732}" destId="{2A9020B4-0EEA-2C45-AADC-606FFF290323}" srcOrd="2" destOrd="0" presId="urn:microsoft.com/office/officeart/2005/8/layout/hProcess9"/>
    <dgm:cxn modelId="{970DA905-3B77-E843-B971-0B14A13C48A8}" type="presParOf" srcId="{F93546AF-F6BA-FC41-BA08-16BA5BABD732}" destId="{64EC7615-5748-5541-8199-BB0D6A239189}" srcOrd="3" destOrd="0" presId="urn:microsoft.com/office/officeart/2005/8/layout/hProcess9"/>
    <dgm:cxn modelId="{929D54F6-EA0B-DE47-8565-A414F16AE8C2}" type="presParOf" srcId="{F93546AF-F6BA-FC41-BA08-16BA5BABD732}" destId="{4256CF77-CF19-E749-A325-EC2F7939FBA9}"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87ACF96-DFEF-AD4B-932D-0585B0469044}"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GB"/>
        </a:p>
      </dgm:t>
    </dgm:pt>
    <dgm:pt modelId="{C9B856A3-DE4D-DF4F-ABCC-D70935F918AB}">
      <dgm:prSet custT="1"/>
      <dgm:spPr/>
      <dgm:t>
        <a:bodyPr/>
        <a:lstStyle/>
        <a:p>
          <a:pPr>
            <a:lnSpc>
              <a:spcPct val="150000"/>
            </a:lnSpc>
            <a:spcAft>
              <a:spcPts val="0"/>
            </a:spcAft>
          </a:pPr>
          <a:r>
            <a:rPr lang="en-GB" sz="2000" b="0" i="0" dirty="0">
              <a:latin typeface="Helvetica" pitchFamily="2" charset="0"/>
            </a:rPr>
            <a:t>What does the organisational or PCN structure look like now </a:t>
          </a:r>
        </a:p>
        <a:p>
          <a:pPr>
            <a:lnSpc>
              <a:spcPct val="150000"/>
            </a:lnSpc>
            <a:spcAft>
              <a:spcPts val="0"/>
            </a:spcAft>
          </a:pPr>
          <a:r>
            <a:rPr lang="en-GB" sz="2000" b="0" i="0" dirty="0">
              <a:latin typeface="Helvetica" pitchFamily="2" charset="0"/>
            </a:rPr>
            <a:t>and what’s likely in the future? </a:t>
          </a:r>
          <a:endParaRPr lang="en-GB" sz="2000" dirty="0">
            <a:latin typeface="Helvetica" pitchFamily="2" charset="0"/>
          </a:endParaRPr>
        </a:p>
      </dgm:t>
    </dgm:pt>
    <dgm:pt modelId="{4BE02450-0B2B-5F41-854D-80C09EE4D51D}" type="parTrans" cxnId="{98293655-D93D-E34B-BECC-F1DBA4236462}">
      <dgm:prSet/>
      <dgm:spPr/>
      <dgm:t>
        <a:bodyPr/>
        <a:lstStyle/>
        <a:p>
          <a:endParaRPr lang="en-GB"/>
        </a:p>
      </dgm:t>
    </dgm:pt>
    <dgm:pt modelId="{D2E9892C-0BB6-0B4A-B0A6-404817586D8B}" type="sibTrans" cxnId="{98293655-D93D-E34B-BECC-F1DBA4236462}">
      <dgm:prSet/>
      <dgm:spPr/>
      <dgm:t>
        <a:bodyPr/>
        <a:lstStyle/>
        <a:p>
          <a:endParaRPr lang="en-GB"/>
        </a:p>
      </dgm:t>
    </dgm:pt>
    <dgm:pt modelId="{3261F4C4-07F1-0848-A005-4EC86CFD8114}">
      <dgm:prSet custT="1"/>
      <dgm:spPr/>
      <dgm:t>
        <a:bodyPr/>
        <a:lstStyle/>
        <a:p>
          <a:pPr>
            <a:lnSpc>
              <a:spcPct val="150000"/>
            </a:lnSpc>
            <a:spcAft>
              <a:spcPts val="0"/>
            </a:spcAft>
          </a:pPr>
          <a:r>
            <a:rPr lang="en-GB" sz="2000" b="0" i="0" dirty="0">
              <a:latin typeface="Helvetica" pitchFamily="2" charset="0"/>
            </a:rPr>
            <a:t>What are the plans to increase productivity, </a:t>
          </a:r>
        </a:p>
        <a:p>
          <a:pPr>
            <a:lnSpc>
              <a:spcPct val="150000"/>
            </a:lnSpc>
            <a:spcAft>
              <a:spcPts val="0"/>
            </a:spcAft>
          </a:pPr>
          <a:r>
            <a:rPr lang="en-GB" sz="2000" b="0" i="0" dirty="0">
              <a:latin typeface="Helvetica" pitchFamily="2" charset="0"/>
            </a:rPr>
            <a:t>including changes to organisation or PCN structure and processes? </a:t>
          </a:r>
          <a:endParaRPr lang="en-GB" sz="2000" dirty="0">
            <a:latin typeface="Helvetica" pitchFamily="2" charset="0"/>
          </a:endParaRPr>
        </a:p>
      </dgm:t>
    </dgm:pt>
    <dgm:pt modelId="{C1C43D3C-5150-F645-B2F0-EF968DB3B656}" type="parTrans" cxnId="{AC45F5D8-CA92-4248-B921-6841F8F6E6DE}">
      <dgm:prSet/>
      <dgm:spPr/>
      <dgm:t>
        <a:bodyPr/>
        <a:lstStyle/>
        <a:p>
          <a:endParaRPr lang="en-GB"/>
        </a:p>
      </dgm:t>
    </dgm:pt>
    <dgm:pt modelId="{1CD317FF-6DDC-BD42-97D0-8D830E9F5C1B}" type="sibTrans" cxnId="{AC45F5D8-CA92-4248-B921-6841F8F6E6DE}">
      <dgm:prSet/>
      <dgm:spPr/>
      <dgm:t>
        <a:bodyPr/>
        <a:lstStyle/>
        <a:p>
          <a:endParaRPr lang="en-GB"/>
        </a:p>
      </dgm:t>
    </dgm:pt>
    <dgm:pt modelId="{ABB06147-BCF3-444A-B87B-D8ECCCC356F2}">
      <dgm:prSet custT="1"/>
      <dgm:spPr/>
      <dgm:t>
        <a:bodyPr/>
        <a:lstStyle/>
        <a:p>
          <a:pPr>
            <a:lnSpc>
              <a:spcPct val="150000"/>
            </a:lnSpc>
            <a:spcAft>
              <a:spcPts val="0"/>
            </a:spcAft>
          </a:pPr>
          <a:r>
            <a:rPr lang="en-GB" sz="2000" b="0" i="0" dirty="0">
              <a:latin typeface="Helvetica" pitchFamily="2" charset="0"/>
            </a:rPr>
            <a:t>Are there intentions to introduce or update technology, </a:t>
          </a:r>
        </a:p>
        <a:p>
          <a:pPr>
            <a:lnSpc>
              <a:spcPct val="150000"/>
            </a:lnSpc>
            <a:spcAft>
              <a:spcPts val="0"/>
            </a:spcAft>
          </a:pPr>
          <a:r>
            <a:rPr lang="en-GB" sz="2000" b="0" i="0" dirty="0">
              <a:latin typeface="Helvetica" pitchFamily="2" charset="0"/>
            </a:rPr>
            <a:t>remembering people remain at the heart of work? </a:t>
          </a:r>
          <a:endParaRPr lang="en-GB" sz="2000" dirty="0">
            <a:latin typeface="Helvetica" pitchFamily="2" charset="0"/>
          </a:endParaRPr>
        </a:p>
      </dgm:t>
    </dgm:pt>
    <dgm:pt modelId="{7AE168C4-12E4-954E-A315-5A12BC5405C3}" type="parTrans" cxnId="{9A2C34E1-37EA-FE47-9C0C-65A98FBD47BC}">
      <dgm:prSet/>
      <dgm:spPr/>
      <dgm:t>
        <a:bodyPr/>
        <a:lstStyle/>
        <a:p>
          <a:endParaRPr lang="en-GB"/>
        </a:p>
      </dgm:t>
    </dgm:pt>
    <dgm:pt modelId="{1D05B9A7-06D6-F848-B685-C03F6B58141D}" type="sibTrans" cxnId="{9A2C34E1-37EA-FE47-9C0C-65A98FBD47BC}">
      <dgm:prSet/>
      <dgm:spPr/>
      <dgm:t>
        <a:bodyPr/>
        <a:lstStyle/>
        <a:p>
          <a:endParaRPr lang="en-GB"/>
        </a:p>
      </dgm:t>
    </dgm:pt>
    <dgm:pt modelId="{33568E81-294C-3C40-8D69-F53628505F74}" type="pres">
      <dgm:prSet presAssocID="{187ACF96-DFEF-AD4B-932D-0585B0469044}" presName="Name0" presStyleCnt="0">
        <dgm:presLayoutVars>
          <dgm:chMax val="7"/>
          <dgm:dir/>
          <dgm:animLvl val="lvl"/>
          <dgm:resizeHandles val="exact"/>
        </dgm:presLayoutVars>
      </dgm:prSet>
      <dgm:spPr/>
    </dgm:pt>
    <dgm:pt modelId="{4A21F09E-0F80-6C43-9CF1-3CEA92D193A5}" type="pres">
      <dgm:prSet presAssocID="{C9B856A3-DE4D-DF4F-ABCC-D70935F918AB}" presName="circle1" presStyleLbl="node1" presStyleIdx="0" presStyleCnt="3"/>
      <dgm:spPr/>
    </dgm:pt>
    <dgm:pt modelId="{5E10AC7C-5969-2348-95E2-E7B13DCEDF4A}" type="pres">
      <dgm:prSet presAssocID="{C9B856A3-DE4D-DF4F-ABCC-D70935F918AB}" presName="space" presStyleCnt="0"/>
      <dgm:spPr/>
    </dgm:pt>
    <dgm:pt modelId="{71E2135B-5BC9-8142-A039-034C8F66899B}" type="pres">
      <dgm:prSet presAssocID="{C9B856A3-DE4D-DF4F-ABCC-D70935F918AB}" presName="rect1" presStyleLbl="alignAcc1" presStyleIdx="0" presStyleCnt="3"/>
      <dgm:spPr/>
    </dgm:pt>
    <dgm:pt modelId="{CD76FBEB-D7FD-FB47-95C5-A04B4CD7CAA9}" type="pres">
      <dgm:prSet presAssocID="{3261F4C4-07F1-0848-A005-4EC86CFD8114}" presName="vertSpace2" presStyleLbl="node1" presStyleIdx="0" presStyleCnt="3"/>
      <dgm:spPr/>
    </dgm:pt>
    <dgm:pt modelId="{7BC84D2D-A389-EF41-B82D-3F75F99F21CF}" type="pres">
      <dgm:prSet presAssocID="{3261F4C4-07F1-0848-A005-4EC86CFD8114}" presName="circle2" presStyleLbl="node1" presStyleIdx="1" presStyleCnt="3"/>
      <dgm:spPr/>
    </dgm:pt>
    <dgm:pt modelId="{232685A2-4693-E849-9E74-8D56D121BBC1}" type="pres">
      <dgm:prSet presAssocID="{3261F4C4-07F1-0848-A005-4EC86CFD8114}" presName="rect2" presStyleLbl="alignAcc1" presStyleIdx="1" presStyleCnt="3"/>
      <dgm:spPr/>
    </dgm:pt>
    <dgm:pt modelId="{1E51D95A-F2E5-DF46-9014-E6D4ED23A1C1}" type="pres">
      <dgm:prSet presAssocID="{ABB06147-BCF3-444A-B87B-D8ECCCC356F2}" presName="vertSpace3" presStyleLbl="node1" presStyleIdx="1" presStyleCnt="3"/>
      <dgm:spPr/>
    </dgm:pt>
    <dgm:pt modelId="{A687F65A-BDB8-4348-9848-FE8DDC1C7F9A}" type="pres">
      <dgm:prSet presAssocID="{ABB06147-BCF3-444A-B87B-D8ECCCC356F2}" presName="circle3" presStyleLbl="node1" presStyleIdx="2" presStyleCnt="3"/>
      <dgm:spPr/>
    </dgm:pt>
    <dgm:pt modelId="{F19417A5-F2D7-5A4B-8B00-5D74C96B00E9}" type="pres">
      <dgm:prSet presAssocID="{ABB06147-BCF3-444A-B87B-D8ECCCC356F2}" presName="rect3" presStyleLbl="alignAcc1" presStyleIdx="2" presStyleCnt="3"/>
      <dgm:spPr/>
    </dgm:pt>
    <dgm:pt modelId="{3302020E-50D2-2F41-9625-B3214F2E4303}" type="pres">
      <dgm:prSet presAssocID="{C9B856A3-DE4D-DF4F-ABCC-D70935F918AB}" presName="rect1ParTxNoCh" presStyleLbl="alignAcc1" presStyleIdx="2" presStyleCnt="3">
        <dgm:presLayoutVars>
          <dgm:chMax val="1"/>
          <dgm:bulletEnabled val="1"/>
        </dgm:presLayoutVars>
      </dgm:prSet>
      <dgm:spPr/>
    </dgm:pt>
    <dgm:pt modelId="{B90B904E-4E07-9D4E-B3D9-C0C6F8403B66}" type="pres">
      <dgm:prSet presAssocID="{3261F4C4-07F1-0848-A005-4EC86CFD8114}" presName="rect2ParTxNoCh" presStyleLbl="alignAcc1" presStyleIdx="2" presStyleCnt="3">
        <dgm:presLayoutVars>
          <dgm:chMax val="1"/>
          <dgm:bulletEnabled val="1"/>
        </dgm:presLayoutVars>
      </dgm:prSet>
      <dgm:spPr/>
    </dgm:pt>
    <dgm:pt modelId="{DEB02DC0-EDA4-FB4B-BD26-0E0D831EC42B}" type="pres">
      <dgm:prSet presAssocID="{ABB06147-BCF3-444A-B87B-D8ECCCC356F2}" presName="rect3ParTxNoCh" presStyleLbl="alignAcc1" presStyleIdx="2" presStyleCnt="3">
        <dgm:presLayoutVars>
          <dgm:chMax val="1"/>
          <dgm:bulletEnabled val="1"/>
        </dgm:presLayoutVars>
      </dgm:prSet>
      <dgm:spPr/>
    </dgm:pt>
  </dgm:ptLst>
  <dgm:cxnLst>
    <dgm:cxn modelId="{674F371C-3300-7A42-9F04-63F9A950211D}" type="presOf" srcId="{3261F4C4-07F1-0848-A005-4EC86CFD8114}" destId="{232685A2-4693-E849-9E74-8D56D121BBC1}" srcOrd="0" destOrd="0" presId="urn:microsoft.com/office/officeart/2005/8/layout/target3"/>
    <dgm:cxn modelId="{98293655-D93D-E34B-BECC-F1DBA4236462}" srcId="{187ACF96-DFEF-AD4B-932D-0585B0469044}" destId="{C9B856A3-DE4D-DF4F-ABCC-D70935F918AB}" srcOrd="0" destOrd="0" parTransId="{4BE02450-0B2B-5F41-854D-80C09EE4D51D}" sibTransId="{D2E9892C-0BB6-0B4A-B0A6-404817586D8B}"/>
    <dgm:cxn modelId="{584D7A57-1B37-FE41-8085-E59DBBCA1FC4}" type="presOf" srcId="{C9B856A3-DE4D-DF4F-ABCC-D70935F918AB}" destId="{71E2135B-5BC9-8142-A039-034C8F66899B}" srcOrd="0" destOrd="0" presId="urn:microsoft.com/office/officeart/2005/8/layout/target3"/>
    <dgm:cxn modelId="{6DB3FF5D-A962-CB40-B03F-A88EE2AC6647}" type="presOf" srcId="{187ACF96-DFEF-AD4B-932D-0585B0469044}" destId="{33568E81-294C-3C40-8D69-F53628505F74}" srcOrd="0" destOrd="0" presId="urn:microsoft.com/office/officeart/2005/8/layout/target3"/>
    <dgm:cxn modelId="{90CBBE80-C8E4-4540-B678-FC86F041044E}" type="presOf" srcId="{3261F4C4-07F1-0848-A005-4EC86CFD8114}" destId="{B90B904E-4E07-9D4E-B3D9-C0C6F8403B66}" srcOrd="1" destOrd="0" presId="urn:microsoft.com/office/officeart/2005/8/layout/target3"/>
    <dgm:cxn modelId="{BA70DF94-4463-8E47-9A50-8788B7275BD2}" type="presOf" srcId="{ABB06147-BCF3-444A-B87B-D8ECCCC356F2}" destId="{F19417A5-F2D7-5A4B-8B00-5D74C96B00E9}" srcOrd="0" destOrd="0" presId="urn:microsoft.com/office/officeart/2005/8/layout/target3"/>
    <dgm:cxn modelId="{FC9B6BAB-658A-C348-9B35-311088466580}" type="presOf" srcId="{C9B856A3-DE4D-DF4F-ABCC-D70935F918AB}" destId="{3302020E-50D2-2F41-9625-B3214F2E4303}" srcOrd="1" destOrd="0" presId="urn:microsoft.com/office/officeart/2005/8/layout/target3"/>
    <dgm:cxn modelId="{65F111C3-F140-2641-A9CD-0992D135DE49}" type="presOf" srcId="{ABB06147-BCF3-444A-B87B-D8ECCCC356F2}" destId="{DEB02DC0-EDA4-FB4B-BD26-0E0D831EC42B}" srcOrd="1" destOrd="0" presId="urn:microsoft.com/office/officeart/2005/8/layout/target3"/>
    <dgm:cxn modelId="{AC45F5D8-CA92-4248-B921-6841F8F6E6DE}" srcId="{187ACF96-DFEF-AD4B-932D-0585B0469044}" destId="{3261F4C4-07F1-0848-A005-4EC86CFD8114}" srcOrd="1" destOrd="0" parTransId="{C1C43D3C-5150-F645-B2F0-EF968DB3B656}" sibTransId="{1CD317FF-6DDC-BD42-97D0-8D830E9F5C1B}"/>
    <dgm:cxn modelId="{9A2C34E1-37EA-FE47-9C0C-65A98FBD47BC}" srcId="{187ACF96-DFEF-AD4B-932D-0585B0469044}" destId="{ABB06147-BCF3-444A-B87B-D8ECCCC356F2}" srcOrd="2" destOrd="0" parTransId="{7AE168C4-12E4-954E-A315-5A12BC5405C3}" sibTransId="{1D05B9A7-06D6-F848-B685-C03F6B58141D}"/>
    <dgm:cxn modelId="{B976EC1C-E74D-504F-B368-EA6D1FFB7E03}" type="presParOf" srcId="{33568E81-294C-3C40-8D69-F53628505F74}" destId="{4A21F09E-0F80-6C43-9CF1-3CEA92D193A5}" srcOrd="0" destOrd="0" presId="urn:microsoft.com/office/officeart/2005/8/layout/target3"/>
    <dgm:cxn modelId="{43214631-B6F5-5649-ACA2-0CADAEBF8727}" type="presParOf" srcId="{33568E81-294C-3C40-8D69-F53628505F74}" destId="{5E10AC7C-5969-2348-95E2-E7B13DCEDF4A}" srcOrd="1" destOrd="0" presId="urn:microsoft.com/office/officeart/2005/8/layout/target3"/>
    <dgm:cxn modelId="{AAD4E83A-DEE2-174B-A35F-D659C16CDEC4}" type="presParOf" srcId="{33568E81-294C-3C40-8D69-F53628505F74}" destId="{71E2135B-5BC9-8142-A039-034C8F66899B}" srcOrd="2" destOrd="0" presId="urn:microsoft.com/office/officeart/2005/8/layout/target3"/>
    <dgm:cxn modelId="{64FD0A7C-5DD7-324C-8620-E648D2DFA889}" type="presParOf" srcId="{33568E81-294C-3C40-8D69-F53628505F74}" destId="{CD76FBEB-D7FD-FB47-95C5-A04B4CD7CAA9}" srcOrd="3" destOrd="0" presId="urn:microsoft.com/office/officeart/2005/8/layout/target3"/>
    <dgm:cxn modelId="{6F23AAC6-9CB2-4C4F-82C5-3919A5E31315}" type="presParOf" srcId="{33568E81-294C-3C40-8D69-F53628505F74}" destId="{7BC84D2D-A389-EF41-B82D-3F75F99F21CF}" srcOrd="4" destOrd="0" presId="urn:microsoft.com/office/officeart/2005/8/layout/target3"/>
    <dgm:cxn modelId="{2D4E88A0-042E-8E47-AC43-73B2C2C53059}" type="presParOf" srcId="{33568E81-294C-3C40-8D69-F53628505F74}" destId="{232685A2-4693-E849-9E74-8D56D121BBC1}" srcOrd="5" destOrd="0" presId="urn:microsoft.com/office/officeart/2005/8/layout/target3"/>
    <dgm:cxn modelId="{DB73C526-AF6E-8F41-AD16-CBD4A56FA3D8}" type="presParOf" srcId="{33568E81-294C-3C40-8D69-F53628505F74}" destId="{1E51D95A-F2E5-DF46-9014-E6D4ED23A1C1}" srcOrd="6" destOrd="0" presId="urn:microsoft.com/office/officeart/2005/8/layout/target3"/>
    <dgm:cxn modelId="{E3156D2C-8270-844A-B97E-F7FAA772C124}" type="presParOf" srcId="{33568E81-294C-3C40-8D69-F53628505F74}" destId="{A687F65A-BDB8-4348-9848-FE8DDC1C7F9A}" srcOrd="7" destOrd="0" presId="urn:microsoft.com/office/officeart/2005/8/layout/target3"/>
    <dgm:cxn modelId="{916EAE1C-7E69-6541-A4DE-32C92D2DC071}" type="presParOf" srcId="{33568E81-294C-3C40-8D69-F53628505F74}" destId="{F19417A5-F2D7-5A4B-8B00-5D74C96B00E9}" srcOrd="8" destOrd="0" presId="urn:microsoft.com/office/officeart/2005/8/layout/target3"/>
    <dgm:cxn modelId="{E700C462-FA15-2F40-81BD-E2A11690A5B8}" type="presParOf" srcId="{33568E81-294C-3C40-8D69-F53628505F74}" destId="{3302020E-50D2-2F41-9625-B3214F2E4303}" srcOrd="9" destOrd="0" presId="urn:microsoft.com/office/officeart/2005/8/layout/target3"/>
    <dgm:cxn modelId="{E7981D60-C872-694E-A919-20D79A36B3B6}" type="presParOf" srcId="{33568E81-294C-3C40-8D69-F53628505F74}" destId="{B90B904E-4E07-9D4E-B3D9-C0C6F8403B66}" srcOrd="10" destOrd="0" presId="urn:microsoft.com/office/officeart/2005/8/layout/target3"/>
    <dgm:cxn modelId="{D75A6A86-9390-474D-8BF9-551A29D72341}" type="presParOf" srcId="{33568E81-294C-3C40-8D69-F53628505F74}" destId="{DEB02DC0-EDA4-FB4B-BD26-0E0D831EC42B}"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59A5AA-9A11-A44A-A6B2-8B5B08735819}"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GB"/>
        </a:p>
      </dgm:t>
    </dgm:pt>
    <dgm:pt modelId="{33AC8DCF-FFF3-F24D-BA03-0BD6F964A975}">
      <dgm:prSet custT="1"/>
      <dgm:spPr/>
      <dgm:t>
        <a:bodyPr/>
        <a:lstStyle/>
        <a:p>
          <a:pPr>
            <a:lnSpc>
              <a:spcPct val="150000"/>
            </a:lnSpc>
            <a:spcAft>
              <a:spcPts val="0"/>
            </a:spcAft>
          </a:pPr>
          <a:r>
            <a:rPr lang="en-GB" sz="1600" b="0" i="0" dirty="0">
              <a:latin typeface="Helvetica" pitchFamily="2" charset="0"/>
            </a:rPr>
            <a:t>Identify the knowledge, skills, abilities, demographics, talent profiles, attrition (loss) rates and other factors such as employees’ views on job security, </a:t>
          </a:r>
        </a:p>
        <a:p>
          <a:pPr>
            <a:lnSpc>
              <a:spcPct val="150000"/>
            </a:lnSpc>
            <a:spcAft>
              <a:spcPts val="0"/>
            </a:spcAft>
          </a:pPr>
          <a:r>
            <a:rPr lang="en-GB" sz="1600" b="0" i="0" dirty="0">
              <a:latin typeface="Helvetica" pitchFamily="2" charset="0"/>
            </a:rPr>
            <a:t>satisfaction and intention to leave. </a:t>
          </a:r>
          <a:endParaRPr lang="en-GB" sz="1600" dirty="0">
            <a:latin typeface="Helvetica" pitchFamily="2" charset="0"/>
          </a:endParaRPr>
        </a:p>
      </dgm:t>
    </dgm:pt>
    <dgm:pt modelId="{21D2262A-AB5D-1D46-881F-C3CCB585B42D}" type="parTrans" cxnId="{EB29AD01-3CAD-084C-B5DB-B4CB15242BB3}">
      <dgm:prSet/>
      <dgm:spPr/>
      <dgm:t>
        <a:bodyPr/>
        <a:lstStyle/>
        <a:p>
          <a:endParaRPr lang="en-GB" sz="1600">
            <a:latin typeface="Helvetica" pitchFamily="2" charset="0"/>
          </a:endParaRPr>
        </a:p>
      </dgm:t>
    </dgm:pt>
    <dgm:pt modelId="{8AAFF781-EDF2-9742-9E8F-3B3A592516D3}" type="sibTrans" cxnId="{EB29AD01-3CAD-084C-B5DB-B4CB15242BB3}">
      <dgm:prSet/>
      <dgm:spPr/>
      <dgm:t>
        <a:bodyPr/>
        <a:lstStyle/>
        <a:p>
          <a:endParaRPr lang="en-GB" sz="1600">
            <a:latin typeface="Helvetica" pitchFamily="2" charset="0"/>
          </a:endParaRPr>
        </a:p>
      </dgm:t>
    </dgm:pt>
    <dgm:pt modelId="{A5DFBC79-B205-8A4C-B294-2551CA64AE0C}">
      <dgm:prSet custT="1"/>
      <dgm:spPr/>
      <dgm:t>
        <a:bodyPr/>
        <a:lstStyle/>
        <a:p>
          <a:pPr>
            <a:lnSpc>
              <a:spcPct val="150000"/>
            </a:lnSpc>
            <a:spcAft>
              <a:spcPts val="0"/>
            </a:spcAft>
          </a:pPr>
          <a:r>
            <a:rPr lang="en-GB" sz="1600" b="0" i="0" dirty="0">
              <a:latin typeface="Helvetica" pitchFamily="2" charset="0"/>
            </a:rPr>
            <a:t>Include other parameters, such as people by geographical location.</a:t>
          </a:r>
        </a:p>
        <a:p>
          <a:pPr>
            <a:lnSpc>
              <a:spcPct val="150000"/>
            </a:lnSpc>
            <a:spcAft>
              <a:spcPts val="0"/>
            </a:spcAft>
          </a:pPr>
          <a:r>
            <a:rPr lang="en-GB" sz="1600" b="0" i="0" dirty="0">
              <a:latin typeface="Helvetica" pitchFamily="2" charset="0"/>
            </a:rPr>
            <a:t>Consider demographic differences within the workforce or contractual differences as to how work is resourced. </a:t>
          </a:r>
          <a:endParaRPr lang="en-GB" sz="1600" dirty="0">
            <a:latin typeface="Helvetica" pitchFamily="2" charset="0"/>
          </a:endParaRPr>
        </a:p>
      </dgm:t>
    </dgm:pt>
    <dgm:pt modelId="{08AE3140-82BC-6948-A256-A1CBD7C493A6}" type="parTrans" cxnId="{1224FFB2-3E87-A241-B6D0-CFE2B719E485}">
      <dgm:prSet/>
      <dgm:spPr/>
      <dgm:t>
        <a:bodyPr/>
        <a:lstStyle/>
        <a:p>
          <a:endParaRPr lang="en-GB" sz="1600">
            <a:latin typeface="Helvetica" pitchFamily="2" charset="0"/>
          </a:endParaRPr>
        </a:p>
      </dgm:t>
    </dgm:pt>
    <dgm:pt modelId="{8AEC3128-23CE-4641-87D8-180CD4479A58}" type="sibTrans" cxnId="{1224FFB2-3E87-A241-B6D0-CFE2B719E485}">
      <dgm:prSet/>
      <dgm:spPr/>
      <dgm:t>
        <a:bodyPr/>
        <a:lstStyle/>
        <a:p>
          <a:endParaRPr lang="en-GB" sz="1600">
            <a:latin typeface="Helvetica" pitchFamily="2" charset="0"/>
          </a:endParaRPr>
        </a:p>
      </dgm:t>
    </dgm:pt>
    <dgm:pt modelId="{4CC5549A-EBB5-7149-A836-C4016DA573D2}">
      <dgm:prSet custT="1"/>
      <dgm:spPr/>
      <dgm:t>
        <a:bodyPr/>
        <a:lstStyle/>
        <a:p>
          <a:pPr>
            <a:lnSpc>
              <a:spcPct val="150000"/>
            </a:lnSpc>
            <a:spcAft>
              <a:spcPts val="0"/>
            </a:spcAft>
          </a:pPr>
          <a:r>
            <a:rPr lang="en-GB" sz="1600" b="0" i="0" dirty="0">
              <a:latin typeface="Helvetica" pitchFamily="2" charset="0"/>
            </a:rPr>
            <a:t>Collect and analyse workforce data to provide you with the information you need to develop capability in these areas. </a:t>
          </a:r>
          <a:endParaRPr lang="en-GB" sz="1600" dirty="0">
            <a:latin typeface="Helvetica" pitchFamily="2" charset="0"/>
          </a:endParaRPr>
        </a:p>
      </dgm:t>
    </dgm:pt>
    <dgm:pt modelId="{C679A353-556F-6745-B5D7-6CC4C7BCFD96}" type="parTrans" cxnId="{87DF3FCC-3313-FE47-999D-622D8EA474E3}">
      <dgm:prSet/>
      <dgm:spPr/>
      <dgm:t>
        <a:bodyPr/>
        <a:lstStyle/>
        <a:p>
          <a:endParaRPr lang="en-GB" sz="1600">
            <a:latin typeface="Helvetica" pitchFamily="2" charset="0"/>
          </a:endParaRPr>
        </a:p>
      </dgm:t>
    </dgm:pt>
    <dgm:pt modelId="{7333D7BB-68FA-8F44-BADF-C6943D16F863}" type="sibTrans" cxnId="{87DF3FCC-3313-FE47-999D-622D8EA474E3}">
      <dgm:prSet/>
      <dgm:spPr/>
      <dgm:t>
        <a:bodyPr/>
        <a:lstStyle/>
        <a:p>
          <a:endParaRPr lang="en-GB" sz="1600">
            <a:latin typeface="Helvetica" pitchFamily="2" charset="0"/>
          </a:endParaRPr>
        </a:p>
      </dgm:t>
    </dgm:pt>
    <dgm:pt modelId="{CF384D8F-4579-9340-9BDA-D0EBCFF89F87}" type="pres">
      <dgm:prSet presAssocID="{CD59A5AA-9A11-A44A-A6B2-8B5B08735819}" presName="Name0" presStyleCnt="0">
        <dgm:presLayoutVars>
          <dgm:chMax val="7"/>
          <dgm:dir/>
          <dgm:animLvl val="lvl"/>
          <dgm:resizeHandles val="exact"/>
        </dgm:presLayoutVars>
      </dgm:prSet>
      <dgm:spPr/>
    </dgm:pt>
    <dgm:pt modelId="{707DBFCF-B6BD-214C-B095-91C5AD09710D}" type="pres">
      <dgm:prSet presAssocID="{33AC8DCF-FFF3-F24D-BA03-0BD6F964A975}" presName="circle1" presStyleLbl="node1" presStyleIdx="0" presStyleCnt="3"/>
      <dgm:spPr/>
    </dgm:pt>
    <dgm:pt modelId="{E02A5637-E69F-8C4A-A855-3C11AFE16768}" type="pres">
      <dgm:prSet presAssocID="{33AC8DCF-FFF3-F24D-BA03-0BD6F964A975}" presName="space" presStyleCnt="0"/>
      <dgm:spPr/>
    </dgm:pt>
    <dgm:pt modelId="{3B266E40-6BDA-7F43-81B1-F7D9DFABCF20}" type="pres">
      <dgm:prSet presAssocID="{33AC8DCF-FFF3-F24D-BA03-0BD6F964A975}" presName="rect1" presStyleLbl="alignAcc1" presStyleIdx="0" presStyleCnt="3"/>
      <dgm:spPr/>
    </dgm:pt>
    <dgm:pt modelId="{6569CCF0-692C-9940-AC7E-FC07BD0093E1}" type="pres">
      <dgm:prSet presAssocID="{A5DFBC79-B205-8A4C-B294-2551CA64AE0C}" presName="vertSpace2" presStyleLbl="node1" presStyleIdx="0" presStyleCnt="3"/>
      <dgm:spPr/>
    </dgm:pt>
    <dgm:pt modelId="{7697FED3-BDE3-BF4D-BF5D-665A85A1CEB0}" type="pres">
      <dgm:prSet presAssocID="{A5DFBC79-B205-8A4C-B294-2551CA64AE0C}" presName="circle2" presStyleLbl="node1" presStyleIdx="1" presStyleCnt="3"/>
      <dgm:spPr/>
    </dgm:pt>
    <dgm:pt modelId="{DDD64D6B-41AC-C249-864F-99BBC3900E19}" type="pres">
      <dgm:prSet presAssocID="{A5DFBC79-B205-8A4C-B294-2551CA64AE0C}" presName="rect2" presStyleLbl="alignAcc1" presStyleIdx="1" presStyleCnt="3"/>
      <dgm:spPr/>
    </dgm:pt>
    <dgm:pt modelId="{2F5E73C1-DC6E-8C46-A24D-D9482575F543}" type="pres">
      <dgm:prSet presAssocID="{4CC5549A-EBB5-7149-A836-C4016DA573D2}" presName="vertSpace3" presStyleLbl="node1" presStyleIdx="1" presStyleCnt="3"/>
      <dgm:spPr/>
    </dgm:pt>
    <dgm:pt modelId="{7B19A1D4-8FC3-1146-BE39-9D6E7DEDED69}" type="pres">
      <dgm:prSet presAssocID="{4CC5549A-EBB5-7149-A836-C4016DA573D2}" presName="circle3" presStyleLbl="node1" presStyleIdx="2" presStyleCnt="3"/>
      <dgm:spPr/>
    </dgm:pt>
    <dgm:pt modelId="{F86F7CF6-D921-0F45-B48A-F6055126A8BE}" type="pres">
      <dgm:prSet presAssocID="{4CC5549A-EBB5-7149-A836-C4016DA573D2}" presName="rect3" presStyleLbl="alignAcc1" presStyleIdx="2" presStyleCnt="3"/>
      <dgm:spPr/>
    </dgm:pt>
    <dgm:pt modelId="{78488D05-1C6A-854B-BCC5-05430BFC5FD0}" type="pres">
      <dgm:prSet presAssocID="{33AC8DCF-FFF3-F24D-BA03-0BD6F964A975}" presName="rect1ParTxNoCh" presStyleLbl="alignAcc1" presStyleIdx="2" presStyleCnt="3">
        <dgm:presLayoutVars>
          <dgm:chMax val="1"/>
          <dgm:bulletEnabled val="1"/>
        </dgm:presLayoutVars>
      </dgm:prSet>
      <dgm:spPr/>
    </dgm:pt>
    <dgm:pt modelId="{C855C4E3-6F3C-BB49-BD24-8CB8953D5DD2}" type="pres">
      <dgm:prSet presAssocID="{A5DFBC79-B205-8A4C-B294-2551CA64AE0C}" presName="rect2ParTxNoCh" presStyleLbl="alignAcc1" presStyleIdx="2" presStyleCnt="3">
        <dgm:presLayoutVars>
          <dgm:chMax val="1"/>
          <dgm:bulletEnabled val="1"/>
        </dgm:presLayoutVars>
      </dgm:prSet>
      <dgm:spPr/>
    </dgm:pt>
    <dgm:pt modelId="{E262B44A-8795-E447-869C-37D429D5345A}" type="pres">
      <dgm:prSet presAssocID="{4CC5549A-EBB5-7149-A836-C4016DA573D2}" presName="rect3ParTxNoCh" presStyleLbl="alignAcc1" presStyleIdx="2" presStyleCnt="3">
        <dgm:presLayoutVars>
          <dgm:chMax val="1"/>
          <dgm:bulletEnabled val="1"/>
        </dgm:presLayoutVars>
      </dgm:prSet>
      <dgm:spPr/>
    </dgm:pt>
  </dgm:ptLst>
  <dgm:cxnLst>
    <dgm:cxn modelId="{EB29AD01-3CAD-084C-B5DB-B4CB15242BB3}" srcId="{CD59A5AA-9A11-A44A-A6B2-8B5B08735819}" destId="{33AC8DCF-FFF3-F24D-BA03-0BD6F964A975}" srcOrd="0" destOrd="0" parTransId="{21D2262A-AB5D-1D46-881F-C3CCB585B42D}" sibTransId="{8AAFF781-EDF2-9742-9E8F-3B3A592516D3}"/>
    <dgm:cxn modelId="{A42B3E59-47E5-DF49-9DB2-9353E33BFC6A}" type="presOf" srcId="{A5DFBC79-B205-8A4C-B294-2551CA64AE0C}" destId="{DDD64D6B-41AC-C249-864F-99BBC3900E19}" srcOrd="0" destOrd="0" presId="urn:microsoft.com/office/officeart/2005/8/layout/target3"/>
    <dgm:cxn modelId="{25553C65-CD59-B24F-83D2-C2358EBC108C}" type="presOf" srcId="{4CC5549A-EBB5-7149-A836-C4016DA573D2}" destId="{F86F7CF6-D921-0F45-B48A-F6055126A8BE}" srcOrd="0" destOrd="0" presId="urn:microsoft.com/office/officeart/2005/8/layout/target3"/>
    <dgm:cxn modelId="{18222F7B-EDE4-634F-9AF7-B45B6964CB95}" type="presOf" srcId="{CD59A5AA-9A11-A44A-A6B2-8B5B08735819}" destId="{CF384D8F-4579-9340-9BDA-D0EBCFF89F87}" srcOrd="0" destOrd="0" presId="urn:microsoft.com/office/officeart/2005/8/layout/target3"/>
    <dgm:cxn modelId="{0265F6B0-2F38-0840-9190-1CE79CDB6F51}" type="presOf" srcId="{33AC8DCF-FFF3-F24D-BA03-0BD6F964A975}" destId="{78488D05-1C6A-854B-BCC5-05430BFC5FD0}" srcOrd="1" destOrd="0" presId="urn:microsoft.com/office/officeart/2005/8/layout/target3"/>
    <dgm:cxn modelId="{1224FFB2-3E87-A241-B6D0-CFE2B719E485}" srcId="{CD59A5AA-9A11-A44A-A6B2-8B5B08735819}" destId="{A5DFBC79-B205-8A4C-B294-2551CA64AE0C}" srcOrd="1" destOrd="0" parTransId="{08AE3140-82BC-6948-A256-A1CBD7C493A6}" sibTransId="{8AEC3128-23CE-4641-87D8-180CD4479A58}"/>
    <dgm:cxn modelId="{520144BE-BBC3-8D44-9F54-671D876338EC}" type="presOf" srcId="{33AC8DCF-FFF3-F24D-BA03-0BD6F964A975}" destId="{3B266E40-6BDA-7F43-81B1-F7D9DFABCF20}" srcOrd="0" destOrd="0" presId="urn:microsoft.com/office/officeart/2005/8/layout/target3"/>
    <dgm:cxn modelId="{E2E131C4-F701-DE41-82DC-1223DFE761C2}" type="presOf" srcId="{A5DFBC79-B205-8A4C-B294-2551CA64AE0C}" destId="{C855C4E3-6F3C-BB49-BD24-8CB8953D5DD2}" srcOrd="1" destOrd="0" presId="urn:microsoft.com/office/officeart/2005/8/layout/target3"/>
    <dgm:cxn modelId="{87DF3FCC-3313-FE47-999D-622D8EA474E3}" srcId="{CD59A5AA-9A11-A44A-A6B2-8B5B08735819}" destId="{4CC5549A-EBB5-7149-A836-C4016DA573D2}" srcOrd="2" destOrd="0" parTransId="{C679A353-556F-6745-B5D7-6CC4C7BCFD96}" sibTransId="{7333D7BB-68FA-8F44-BADF-C6943D16F863}"/>
    <dgm:cxn modelId="{9486B9D4-B1EC-D84C-A39E-9024280833A9}" type="presOf" srcId="{4CC5549A-EBB5-7149-A836-C4016DA573D2}" destId="{E262B44A-8795-E447-869C-37D429D5345A}" srcOrd="1" destOrd="0" presId="urn:microsoft.com/office/officeart/2005/8/layout/target3"/>
    <dgm:cxn modelId="{D2995BBD-48F6-D343-8395-D3E475740C12}" type="presParOf" srcId="{CF384D8F-4579-9340-9BDA-D0EBCFF89F87}" destId="{707DBFCF-B6BD-214C-B095-91C5AD09710D}" srcOrd="0" destOrd="0" presId="urn:microsoft.com/office/officeart/2005/8/layout/target3"/>
    <dgm:cxn modelId="{86426B59-0B32-FF4F-ADCB-396A248A8F6C}" type="presParOf" srcId="{CF384D8F-4579-9340-9BDA-D0EBCFF89F87}" destId="{E02A5637-E69F-8C4A-A855-3C11AFE16768}" srcOrd="1" destOrd="0" presId="urn:microsoft.com/office/officeart/2005/8/layout/target3"/>
    <dgm:cxn modelId="{E48F12F1-EA30-4F4F-A446-EAE6D298C454}" type="presParOf" srcId="{CF384D8F-4579-9340-9BDA-D0EBCFF89F87}" destId="{3B266E40-6BDA-7F43-81B1-F7D9DFABCF20}" srcOrd="2" destOrd="0" presId="urn:microsoft.com/office/officeart/2005/8/layout/target3"/>
    <dgm:cxn modelId="{41A03327-E840-EF47-9307-B36497EEFEFC}" type="presParOf" srcId="{CF384D8F-4579-9340-9BDA-D0EBCFF89F87}" destId="{6569CCF0-692C-9940-AC7E-FC07BD0093E1}" srcOrd="3" destOrd="0" presId="urn:microsoft.com/office/officeart/2005/8/layout/target3"/>
    <dgm:cxn modelId="{4F0423B5-4F34-0347-A4A9-2F384582DB29}" type="presParOf" srcId="{CF384D8F-4579-9340-9BDA-D0EBCFF89F87}" destId="{7697FED3-BDE3-BF4D-BF5D-665A85A1CEB0}" srcOrd="4" destOrd="0" presId="urn:microsoft.com/office/officeart/2005/8/layout/target3"/>
    <dgm:cxn modelId="{88F15BF8-2C0E-3F46-B434-E19DEB12E01E}" type="presParOf" srcId="{CF384D8F-4579-9340-9BDA-D0EBCFF89F87}" destId="{DDD64D6B-41AC-C249-864F-99BBC3900E19}" srcOrd="5" destOrd="0" presId="urn:microsoft.com/office/officeart/2005/8/layout/target3"/>
    <dgm:cxn modelId="{A1FE2240-F9F7-EC4E-9061-B0EE15B9EF0D}" type="presParOf" srcId="{CF384D8F-4579-9340-9BDA-D0EBCFF89F87}" destId="{2F5E73C1-DC6E-8C46-A24D-D9482575F543}" srcOrd="6" destOrd="0" presId="urn:microsoft.com/office/officeart/2005/8/layout/target3"/>
    <dgm:cxn modelId="{718D9438-6608-BC49-96EF-4B38881A3A56}" type="presParOf" srcId="{CF384D8F-4579-9340-9BDA-D0EBCFF89F87}" destId="{7B19A1D4-8FC3-1146-BE39-9D6E7DEDED69}" srcOrd="7" destOrd="0" presId="urn:microsoft.com/office/officeart/2005/8/layout/target3"/>
    <dgm:cxn modelId="{B9F649A7-C889-334C-B97A-732AE1563124}" type="presParOf" srcId="{CF384D8F-4579-9340-9BDA-D0EBCFF89F87}" destId="{F86F7CF6-D921-0F45-B48A-F6055126A8BE}" srcOrd="8" destOrd="0" presId="urn:microsoft.com/office/officeart/2005/8/layout/target3"/>
    <dgm:cxn modelId="{81B71C4D-1E97-604E-A40D-296FD07F146D}" type="presParOf" srcId="{CF384D8F-4579-9340-9BDA-D0EBCFF89F87}" destId="{78488D05-1C6A-854B-BCC5-05430BFC5FD0}" srcOrd="9" destOrd="0" presId="urn:microsoft.com/office/officeart/2005/8/layout/target3"/>
    <dgm:cxn modelId="{3EAC39D9-74F2-344F-BA17-391C07D01FFD}" type="presParOf" srcId="{CF384D8F-4579-9340-9BDA-D0EBCFF89F87}" destId="{C855C4E3-6F3C-BB49-BD24-8CB8953D5DD2}" srcOrd="10" destOrd="0" presId="urn:microsoft.com/office/officeart/2005/8/layout/target3"/>
    <dgm:cxn modelId="{647AD78A-F472-944C-82A7-00B7C8312FFF}" type="presParOf" srcId="{CF384D8F-4579-9340-9BDA-D0EBCFF89F87}" destId="{E262B44A-8795-E447-869C-37D429D5345A}" srcOrd="11" destOrd="0" presId="urn:microsoft.com/office/officeart/2005/8/layout/targe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51BEB2A-E8EF-1D40-9340-057CC1A68F41}"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GB"/>
        </a:p>
      </dgm:t>
    </dgm:pt>
    <dgm:pt modelId="{BF49C321-F147-CC41-B5EC-D61330D8DA31}">
      <dgm:prSet custT="1"/>
      <dgm:spPr/>
      <dgm:t>
        <a:bodyPr/>
        <a:lstStyle/>
        <a:p>
          <a:r>
            <a:rPr lang="en-GB" sz="2000" b="0" i="0" dirty="0">
              <a:latin typeface="Helvetica" pitchFamily="2" charset="0"/>
            </a:rPr>
            <a:t>Identify future skills and capabilities and predict the timeframes involved. </a:t>
          </a:r>
          <a:endParaRPr lang="en-GB" sz="2000" dirty="0">
            <a:latin typeface="Helvetica" pitchFamily="2" charset="0"/>
          </a:endParaRPr>
        </a:p>
      </dgm:t>
    </dgm:pt>
    <dgm:pt modelId="{840E3713-EA67-E445-890B-D769003699F8}" type="parTrans" cxnId="{B4A34635-AC5C-194A-9BF1-4B709852AF6B}">
      <dgm:prSet/>
      <dgm:spPr/>
      <dgm:t>
        <a:bodyPr/>
        <a:lstStyle/>
        <a:p>
          <a:endParaRPr lang="en-GB">
            <a:latin typeface="Helvetica" pitchFamily="2" charset="0"/>
          </a:endParaRPr>
        </a:p>
      </dgm:t>
    </dgm:pt>
    <dgm:pt modelId="{5DD2745F-DB89-5C43-8177-61D587361A42}" type="sibTrans" cxnId="{B4A34635-AC5C-194A-9BF1-4B709852AF6B}">
      <dgm:prSet/>
      <dgm:spPr/>
      <dgm:t>
        <a:bodyPr/>
        <a:lstStyle/>
        <a:p>
          <a:endParaRPr lang="en-GB">
            <a:latin typeface="Helvetica" pitchFamily="2" charset="0"/>
          </a:endParaRPr>
        </a:p>
      </dgm:t>
    </dgm:pt>
    <dgm:pt modelId="{1B407ED7-880E-644C-9B0F-F9E08985FCCB}">
      <dgm:prSet custT="1"/>
      <dgm:spPr/>
      <dgm:t>
        <a:bodyPr/>
        <a:lstStyle/>
        <a:p>
          <a:pPr>
            <a:lnSpc>
              <a:spcPct val="150000"/>
            </a:lnSpc>
            <a:spcAft>
              <a:spcPts val="0"/>
            </a:spcAft>
          </a:pPr>
          <a:r>
            <a:rPr lang="en-GB" sz="2000" b="1" i="0" dirty="0">
              <a:solidFill>
                <a:srgbClr val="C00000"/>
              </a:solidFill>
              <a:latin typeface="Helvetica" pitchFamily="2" charset="0"/>
            </a:rPr>
            <a:t>Scenario planning </a:t>
          </a:r>
        </a:p>
        <a:p>
          <a:pPr>
            <a:lnSpc>
              <a:spcPct val="150000"/>
            </a:lnSpc>
            <a:spcAft>
              <a:spcPts val="0"/>
            </a:spcAft>
          </a:pPr>
          <a:r>
            <a:rPr lang="en-GB" sz="2000" b="0" i="0" dirty="0">
              <a:latin typeface="Helvetica" pitchFamily="2" charset="0"/>
            </a:rPr>
            <a:t>can show different futures </a:t>
          </a:r>
        </a:p>
        <a:p>
          <a:pPr>
            <a:lnSpc>
              <a:spcPct val="150000"/>
            </a:lnSpc>
            <a:spcAft>
              <a:spcPts val="0"/>
            </a:spcAft>
          </a:pPr>
          <a:r>
            <a:rPr lang="en-GB" sz="2000" b="0" i="0" dirty="0">
              <a:latin typeface="Helvetica" pitchFamily="2" charset="0"/>
            </a:rPr>
            <a:t>affecting people requirements. </a:t>
          </a:r>
          <a:endParaRPr lang="en-GB" sz="2000" dirty="0">
            <a:latin typeface="Helvetica" pitchFamily="2" charset="0"/>
          </a:endParaRPr>
        </a:p>
      </dgm:t>
    </dgm:pt>
    <dgm:pt modelId="{B052870A-D874-4449-8B30-AA144FA71896}" type="parTrans" cxnId="{AE638047-1D81-C441-8580-52417A935A72}">
      <dgm:prSet/>
      <dgm:spPr/>
      <dgm:t>
        <a:bodyPr/>
        <a:lstStyle/>
        <a:p>
          <a:endParaRPr lang="en-GB">
            <a:latin typeface="Helvetica" pitchFamily="2" charset="0"/>
          </a:endParaRPr>
        </a:p>
      </dgm:t>
    </dgm:pt>
    <dgm:pt modelId="{514A7812-83F0-7046-AA19-7FD76DA8E6D8}" type="sibTrans" cxnId="{AE638047-1D81-C441-8580-52417A935A72}">
      <dgm:prSet/>
      <dgm:spPr/>
      <dgm:t>
        <a:bodyPr/>
        <a:lstStyle/>
        <a:p>
          <a:endParaRPr lang="en-GB">
            <a:latin typeface="Helvetica" pitchFamily="2" charset="0"/>
          </a:endParaRPr>
        </a:p>
      </dgm:t>
    </dgm:pt>
    <dgm:pt modelId="{CE308DB7-5CD7-924E-8402-1EAA3D34E305}">
      <dgm:prSet custT="1"/>
      <dgm:spPr/>
      <dgm:t>
        <a:bodyPr/>
        <a:lstStyle/>
        <a:p>
          <a:pPr>
            <a:lnSpc>
              <a:spcPct val="150000"/>
            </a:lnSpc>
            <a:spcAft>
              <a:spcPts val="0"/>
            </a:spcAft>
          </a:pPr>
          <a:r>
            <a:rPr lang="en-GB" sz="2000" b="0" i="0" dirty="0">
              <a:latin typeface="Helvetica" pitchFamily="2" charset="0"/>
            </a:rPr>
            <a:t>These exercises can help you </a:t>
          </a:r>
        </a:p>
        <a:p>
          <a:pPr>
            <a:lnSpc>
              <a:spcPct val="150000"/>
            </a:lnSpc>
            <a:spcAft>
              <a:spcPts val="0"/>
            </a:spcAft>
          </a:pPr>
          <a:r>
            <a:rPr lang="en-GB" sz="2000" b="0" i="0" dirty="0">
              <a:latin typeface="Helvetica" pitchFamily="2" charset="0"/>
            </a:rPr>
            <a:t>to formulate contingency and adaptive plans </a:t>
          </a:r>
        </a:p>
        <a:p>
          <a:pPr>
            <a:lnSpc>
              <a:spcPct val="150000"/>
            </a:lnSpc>
            <a:spcAft>
              <a:spcPts val="0"/>
            </a:spcAft>
          </a:pPr>
          <a:r>
            <a:rPr lang="en-GB" sz="2000" b="0" i="0" dirty="0">
              <a:latin typeface="Helvetica" pitchFamily="2" charset="0"/>
            </a:rPr>
            <a:t>to mitigate potential risks to achieving a future goal. </a:t>
          </a:r>
          <a:endParaRPr lang="en-GB" sz="2000" dirty="0">
            <a:latin typeface="Helvetica" pitchFamily="2" charset="0"/>
          </a:endParaRPr>
        </a:p>
      </dgm:t>
    </dgm:pt>
    <dgm:pt modelId="{D52257B8-BF53-E148-B9F5-F925532B22D4}" type="parTrans" cxnId="{9159CCB5-8B31-4B47-8969-2DA1A280CC10}">
      <dgm:prSet/>
      <dgm:spPr/>
      <dgm:t>
        <a:bodyPr/>
        <a:lstStyle/>
        <a:p>
          <a:endParaRPr lang="en-GB">
            <a:latin typeface="Helvetica" pitchFamily="2" charset="0"/>
          </a:endParaRPr>
        </a:p>
      </dgm:t>
    </dgm:pt>
    <dgm:pt modelId="{EF2902C2-6EF5-F04F-8C51-309205F1D662}" type="sibTrans" cxnId="{9159CCB5-8B31-4B47-8969-2DA1A280CC10}">
      <dgm:prSet/>
      <dgm:spPr/>
      <dgm:t>
        <a:bodyPr/>
        <a:lstStyle/>
        <a:p>
          <a:endParaRPr lang="en-GB">
            <a:latin typeface="Helvetica" pitchFamily="2" charset="0"/>
          </a:endParaRPr>
        </a:p>
      </dgm:t>
    </dgm:pt>
    <dgm:pt modelId="{8F11D798-B45A-ED4C-BA74-AE9A81032EAA}" type="pres">
      <dgm:prSet presAssocID="{351BEB2A-E8EF-1D40-9340-057CC1A68F41}" presName="Name0" presStyleCnt="0">
        <dgm:presLayoutVars>
          <dgm:chMax val="7"/>
          <dgm:dir/>
          <dgm:animLvl val="lvl"/>
          <dgm:resizeHandles val="exact"/>
        </dgm:presLayoutVars>
      </dgm:prSet>
      <dgm:spPr/>
    </dgm:pt>
    <dgm:pt modelId="{7C45654E-F424-524B-A8FD-0183D3A2737C}" type="pres">
      <dgm:prSet presAssocID="{BF49C321-F147-CC41-B5EC-D61330D8DA31}" presName="circle1" presStyleLbl="node1" presStyleIdx="0" presStyleCnt="3"/>
      <dgm:spPr/>
    </dgm:pt>
    <dgm:pt modelId="{53D55B47-C98F-BD49-8015-CFA1509E0FCC}" type="pres">
      <dgm:prSet presAssocID="{BF49C321-F147-CC41-B5EC-D61330D8DA31}" presName="space" presStyleCnt="0"/>
      <dgm:spPr/>
    </dgm:pt>
    <dgm:pt modelId="{8597D179-02F2-9243-8D5B-369D4DFDF6DF}" type="pres">
      <dgm:prSet presAssocID="{BF49C321-F147-CC41-B5EC-D61330D8DA31}" presName="rect1" presStyleLbl="alignAcc1" presStyleIdx="0" presStyleCnt="3"/>
      <dgm:spPr/>
    </dgm:pt>
    <dgm:pt modelId="{0CE78657-E1F9-1B48-887D-E9D760FC0210}" type="pres">
      <dgm:prSet presAssocID="{1B407ED7-880E-644C-9B0F-F9E08985FCCB}" presName="vertSpace2" presStyleLbl="node1" presStyleIdx="0" presStyleCnt="3"/>
      <dgm:spPr/>
    </dgm:pt>
    <dgm:pt modelId="{8E3181AF-DE49-4047-9889-5DACB61B6456}" type="pres">
      <dgm:prSet presAssocID="{1B407ED7-880E-644C-9B0F-F9E08985FCCB}" presName="circle2" presStyleLbl="node1" presStyleIdx="1" presStyleCnt="3"/>
      <dgm:spPr/>
    </dgm:pt>
    <dgm:pt modelId="{92AA9AFE-1F55-1C49-9A1D-D6AB5AB5EA68}" type="pres">
      <dgm:prSet presAssocID="{1B407ED7-880E-644C-9B0F-F9E08985FCCB}" presName="rect2" presStyleLbl="alignAcc1" presStyleIdx="1" presStyleCnt="3"/>
      <dgm:spPr/>
    </dgm:pt>
    <dgm:pt modelId="{46C459D7-059D-8042-89AC-1C5C22912715}" type="pres">
      <dgm:prSet presAssocID="{CE308DB7-5CD7-924E-8402-1EAA3D34E305}" presName="vertSpace3" presStyleLbl="node1" presStyleIdx="1" presStyleCnt="3"/>
      <dgm:spPr/>
    </dgm:pt>
    <dgm:pt modelId="{9FEDAE12-1B84-084B-BFE6-E08A998843A8}" type="pres">
      <dgm:prSet presAssocID="{CE308DB7-5CD7-924E-8402-1EAA3D34E305}" presName="circle3" presStyleLbl="node1" presStyleIdx="2" presStyleCnt="3"/>
      <dgm:spPr/>
    </dgm:pt>
    <dgm:pt modelId="{4FE7D5BB-BC20-AB40-9924-5266FECD929D}" type="pres">
      <dgm:prSet presAssocID="{CE308DB7-5CD7-924E-8402-1EAA3D34E305}" presName="rect3" presStyleLbl="alignAcc1" presStyleIdx="2" presStyleCnt="3"/>
      <dgm:spPr/>
    </dgm:pt>
    <dgm:pt modelId="{F38B80D3-FEA8-7B45-A0A6-7B01632C97D6}" type="pres">
      <dgm:prSet presAssocID="{BF49C321-F147-CC41-B5EC-D61330D8DA31}" presName="rect1ParTxNoCh" presStyleLbl="alignAcc1" presStyleIdx="2" presStyleCnt="3">
        <dgm:presLayoutVars>
          <dgm:chMax val="1"/>
          <dgm:bulletEnabled val="1"/>
        </dgm:presLayoutVars>
      </dgm:prSet>
      <dgm:spPr/>
    </dgm:pt>
    <dgm:pt modelId="{153E735F-9F77-0742-9FE3-15B1C746BB3C}" type="pres">
      <dgm:prSet presAssocID="{1B407ED7-880E-644C-9B0F-F9E08985FCCB}" presName="rect2ParTxNoCh" presStyleLbl="alignAcc1" presStyleIdx="2" presStyleCnt="3">
        <dgm:presLayoutVars>
          <dgm:chMax val="1"/>
          <dgm:bulletEnabled val="1"/>
        </dgm:presLayoutVars>
      </dgm:prSet>
      <dgm:spPr/>
    </dgm:pt>
    <dgm:pt modelId="{80CC2D49-F796-A042-B415-2950BCF2CA5A}" type="pres">
      <dgm:prSet presAssocID="{CE308DB7-5CD7-924E-8402-1EAA3D34E305}" presName="rect3ParTxNoCh" presStyleLbl="alignAcc1" presStyleIdx="2" presStyleCnt="3">
        <dgm:presLayoutVars>
          <dgm:chMax val="1"/>
          <dgm:bulletEnabled val="1"/>
        </dgm:presLayoutVars>
      </dgm:prSet>
      <dgm:spPr/>
    </dgm:pt>
  </dgm:ptLst>
  <dgm:cxnLst>
    <dgm:cxn modelId="{CACF811E-AEEC-6541-8536-7693E353AA63}" type="presOf" srcId="{CE308DB7-5CD7-924E-8402-1EAA3D34E305}" destId="{80CC2D49-F796-A042-B415-2950BCF2CA5A}" srcOrd="1" destOrd="0" presId="urn:microsoft.com/office/officeart/2005/8/layout/target3"/>
    <dgm:cxn modelId="{B4A34635-AC5C-194A-9BF1-4B709852AF6B}" srcId="{351BEB2A-E8EF-1D40-9340-057CC1A68F41}" destId="{BF49C321-F147-CC41-B5EC-D61330D8DA31}" srcOrd="0" destOrd="0" parTransId="{840E3713-EA67-E445-890B-D769003699F8}" sibTransId="{5DD2745F-DB89-5C43-8177-61D587361A42}"/>
    <dgm:cxn modelId="{AE638047-1D81-C441-8580-52417A935A72}" srcId="{351BEB2A-E8EF-1D40-9340-057CC1A68F41}" destId="{1B407ED7-880E-644C-9B0F-F9E08985FCCB}" srcOrd="1" destOrd="0" parTransId="{B052870A-D874-4449-8B30-AA144FA71896}" sibTransId="{514A7812-83F0-7046-AA19-7FD76DA8E6D8}"/>
    <dgm:cxn modelId="{ABDA875F-FE4C-7442-B447-0917154E8FAF}" type="presOf" srcId="{BF49C321-F147-CC41-B5EC-D61330D8DA31}" destId="{8597D179-02F2-9243-8D5B-369D4DFDF6DF}" srcOrd="0" destOrd="0" presId="urn:microsoft.com/office/officeart/2005/8/layout/target3"/>
    <dgm:cxn modelId="{E1A6F880-70C3-054A-92E6-C509A80D440F}" type="presOf" srcId="{1B407ED7-880E-644C-9B0F-F9E08985FCCB}" destId="{153E735F-9F77-0742-9FE3-15B1C746BB3C}" srcOrd="1" destOrd="0" presId="urn:microsoft.com/office/officeart/2005/8/layout/target3"/>
    <dgm:cxn modelId="{9BEB1096-0381-A74F-8395-5EA8314C7A06}" type="presOf" srcId="{CE308DB7-5CD7-924E-8402-1EAA3D34E305}" destId="{4FE7D5BB-BC20-AB40-9924-5266FECD929D}" srcOrd="0" destOrd="0" presId="urn:microsoft.com/office/officeart/2005/8/layout/target3"/>
    <dgm:cxn modelId="{E6E1729D-A46D-8543-B8F3-30F997CD0BC7}" type="presOf" srcId="{1B407ED7-880E-644C-9B0F-F9E08985FCCB}" destId="{92AA9AFE-1F55-1C49-9A1D-D6AB5AB5EA68}" srcOrd="0" destOrd="0" presId="urn:microsoft.com/office/officeart/2005/8/layout/target3"/>
    <dgm:cxn modelId="{0C1435B1-8979-4D44-A09B-8C53CDB99739}" type="presOf" srcId="{BF49C321-F147-CC41-B5EC-D61330D8DA31}" destId="{F38B80D3-FEA8-7B45-A0A6-7B01632C97D6}" srcOrd="1" destOrd="0" presId="urn:microsoft.com/office/officeart/2005/8/layout/target3"/>
    <dgm:cxn modelId="{9159CCB5-8B31-4B47-8969-2DA1A280CC10}" srcId="{351BEB2A-E8EF-1D40-9340-057CC1A68F41}" destId="{CE308DB7-5CD7-924E-8402-1EAA3D34E305}" srcOrd="2" destOrd="0" parTransId="{D52257B8-BF53-E148-B9F5-F925532B22D4}" sibTransId="{EF2902C2-6EF5-F04F-8C51-309205F1D662}"/>
    <dgm:cxn modelId="{52265CC1-0F73-5244-B1D4-66AE0C2E7A60}" type="presOf" srcId="{351BEB2A-E8EF-1D40-9340-057CC1A68F41}" destId="{8F11D798-B45A-ED4C-BA74-AE9A81032EAA}" srcOrd="0" destOrd="0" presId="urn:microsoft.com/office/officeart/2005/8/layout/target3"/>
    <dgm:cxn modelId="{9AFF2172-A60B-EF43-8D65-8BB0EF2595A8}" type="presParOf" srcId="{8F11D798-B45A-ED4C-BA74-AE9A81032EAA}" destId="{7C45654E-F424-524B-A8FD-0183D3A2737C}" srcOrd="0" destOrd="0" presId="urn:microsoft.com/office/officeart/2005/8/layout/target3"/>
    <dgm:cxn modelId="{B17EA018-E4A4-6A4D-9516-BAE504FF3937}" type="presParOf" srcId="{8F11D798-B45A-ED4C-BA74-AE9A81032EAA}" destId="{53D55B47-C98F-BD49-8015-CFA1509E0FCC}" srcOrd="1" destOrd="0" presId="urn:microsoft.com/office/officeart/2005/8/layout/target3"/>
    <dgm:cxn modelId="{03C80DB0-D2A4-F543-A568-1C9DE9DD39F8}" type="presParOf" srcId="{8F11D798-B45A-ED4C-BA74-AE9A81032EAA}" destId="{8597D179-02F2-9243-8D5B-369D4DFDF6DF}" srcOrd="2" destOrd="0" presId="urn:microsoft.com/office/officeart/2005/8/layout/target3"/>
    <dgm:cxn modelId="{B1F43A68-8522-2E42-A574-871615D290BB}" type="presParOf" srcId="{8F11D798-B45A-ED4C-BA74-AE9A81032EAA}" destId="{0CE78657-E1F9-1B48-887D-E9D760FC0210}" srcOrd="3" destOrd="0" presId="urn:microsoft.com/office/officeart/2005/8/layout/target3"/>
    <dgm:cxn modelId="{CA59CDF0-359B-6546-86E5-775A6B0B30F5}" type="presParOf" srcId="{8F11D798-B45A-ED4C-BA74-AE9A81032EAA}" destId="{8E3181AF-DE49-4047-9889-5DACB61B6456}" srcOrd="4" destOrd="0" presId="urn:microsoft.com/office/officeart/2005/8/layout/target3"/>
    <dgm:cxn modelId="{54DE2F35-C34E-4745-AFCA-2158DE2D3A06}" type="presParOf" srcId="{8F11D798-B45A-ED4C-BA74-AE9A81032EAA}" destId="{92AA9AFE-1F55-1C49-9A1D-D6AB5AB5EA68}" srcOrd="5" destOrd="0" presId="urn:microsoft.com/office/officeart/2005/8/layout/target3"/>
    <dgm:cxn modelId="{FC41B6D8-27A3-A44F-94D6-46159AEF7960}" type="presParOf" srcId="{8F11D798-B45A-ED4C-BA74-AE9A81032EAA}" destId="{46C459D7-059D-8042-89AC-1C5C22912715}" srcOrd="6" destOrd="0" presId="urn:microsoft.com/office/officeart/2005/8/layout/target3"/>
    <dgm:cxn modelId="{E33EE0C7-E010-5141-937A-792D4F8FF55A}" type="presParOf" srcId="{8F11D798-B45A-ED4C-BA74-AE9A81032EAA}" destId="{9FEDAE12-1B84-084B-BFE6-E08A998843A8}" srcOrd="7" destOrd="0" presId="urn:microsoft.com/office/officeart/2005/8/layout/target3"/>
    <dgm:cxn modelId="{8F95E424-79C3-5347-A4D8-317E48D90401}" type="presParOf" srcId="{8F11D798-B45A-ED4C-BA74-AE9A81032EAA}" destId="{4FE7D5BB-BC20-AB40-9924-5266FECD929D}" srcOrd="8" destOrd="0" presId="urn:microsoft.com/office/officeart/2005/8/layout/target3"/>
    <dgm:cxn modelId="{A5E7F7BC-F6FD-9349-9611-3AB7D64F770B}" type="presParOf" srcId="{8F11D798-B45A-ED4C-BA74-AE9A81032EAA}" destId="{F38B80D3-FEA8-7B45-A0A6-7B01632C97D6}" srcOrd="9" destOrd="0" presId="urn:microsoft.com/office/officeart/2005/8/layout/target3"/>
    <dgm:cxn modelId="{68B938FE-E832-514B-B016-FD8E6224A4B1}" type="presParOf" srcId="{8F11D798-B45A-ED4C-BA74-AE9A81032EAA}" destId="{153E735F-9F77-0742-9FE3-15B1C746BB3C}" srcOrd="10" destOrd="0" presId="urn:microsoft.com/office/officeart/2005/8/layout/target3"/>
    <dgm:cxn modelId="{22BB59BE-5FDD-BC4F-A16F-78E81469142E}" type="presParOf" srcId="{8F11D798-B45A-ED4C-BA74-AE9A81032EAA}" destId="{80CC2D49-F796-A042-B415-2950BCF2CA5A}" srcOrd="11"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A07F483-DD53-A044-BCA0-539BB6206E47}" type="doc">
      <dgm:prSet loTypeId="urn:microsoft.com/office/officeart/2005/8/layout/target3" loCatId="relationship" qsTypeId="urn:microsoft.com/office/officeart/2005/8/quickstyle/simple1" qsCatId="simple" csTypeId="urn:microsoft.com/office/officeart/2005/8/colors/colorful1" csCatId="colorful" phldr="1"/>
      <dgm:spPr/>
      <dgm:t>
        <a:bodyPr/>
        <a:lstStyle/>
        <a:p>
          <a:endParaRPr lang="en-GB"/>
        </a:p>
      </dgm:t>
    </dgm:pt>
    <dgm:pt modelId="{9E3C8D0F-A639-354D-A08A-1F1E090FB308}">
      <dgm:prSet custT="1"/>
      <dgm:spPr/>
      <dgm:t>
        <a:bodyPr/>
        <a:lstStyle/>
        <a:p>
          <a:r>
            <a:rPr lang="en-GB" sz="2000" b="0" i="0" dirty="0">
              <a:latin typeface="Helvetica" pitchFamily="2" charset="0"/>
            </a:rPr>
            <a:t>Identify gaps in skills and knowledge to deliver future ‘business’ plans. </a:t>
          </a:r>
          <a:endParaRPr lang="en-GB" sz="2000" dirty="0">
            <a:latin typeface="Helvetica" pitchFamily="2" charset="0"/>
          </a:endParaRPr>
        </a:p>
      </dgm:t>
    </dgm:pt>
    <dgm:pt modelId="{6542F19D-A99F-A841-A142-21944CE2C35B}" type="parTrans" cxnId="{E09F7647-AC5E-0F4C-BFCD-B008A3F170F2}">
      <dgm:prSet/>
      <dgm:spPr/>
      <dgm:t>
        <a:bodyPr/>
        <a:lstStyle/>
        <a:p>
          <a:endParaRPr lang="en-GB">
            <a:latin typeface="Helvetica" pitchFamily="2" charset="0"/>
          </a:endParaRPr>
        </a:p>
      </dgm:t>
    </dgm:pt>
    <dgm:pt modelId="{E72738ED-A601-C743-96FE-1A103D5734E3}" type="sibTrans" cxnId="{E09F7647-AC5E-0F4C-BFCD-B008A3F170F2}">
      <dgm:prSet/>
      <dgm:spPr/>
      <dgm:t>
        <a:bodyPr/>
        <a:lstStyle/>
        <a:p>
          <a:endParaRPr lang="en-GB">
            <a:latin typeface="Helvetica" pitchFamily="2" charset="0"/>
          </a:endParaRPr>
        </a:p>
      </dgm:t>
    </dgm:pt>
    <dgm:pt modelId="{80EC6EBD-F436-EA4F-AAF4-F37560F7CF77}">
      <dgm:prSet custT="1"/>
      <dgm:spPr/>
      <dgm:t>
        <a:bodyPr/>
        <a:lstStyle/>
        <a:p>
          <a:pPr>
            <a:lnSpc>
              <a:spcPct val="150000"/>
            </a:lnSpc>
            <a:spcAft>
              <a:spcPts val="0"/>
            </a:spcAft>
          </a:pPr>
          <a:r>
            <a:rPr lang="en-GB" sz="2000" b="0" i="0" dirty="0">
              <a:latin typeface="Helvetica" pitchFamily="2" charset="0"/>
            </a:rPr>
            <a:t>Bear in mind that future roles will often involve a greater use of technology and require a greater digital awareness. </a:t>
          </a:r>
        </a:p>
        <a:p>
          <a:pPr>
            <a:lnSpc>
              <a:spcPct val="150000"/>
            </a:lnSpc>
            <a:spcAft>
              <a:spcPts val="0"/>
            </a:spcAft>
          </a:pPr>
          <a:endParaRPr lang="en-GB" sz="2000" b="0" i="0" dirty="0">
            <a:latin typeface="Helvetica" pitchFamily="2" charset="0"/>
          </a:endParaRPr>
        </a:p>
        <a:p>
          <a:pPr>
            <a:lnSpc>
              <a:spcPct val="150000"/>
            </a:lnSpc>
            <a:spcAft>
              <a:spcPts val="0"/>
            </a:spcAft>
          </a:pPr>
          <a:r>
            <a:rPr lang="en-GB" sz="2000" b="0" i="0" dirty="0">
              <a:latin typeface="Helvetica" pitchFamily="2" charset="0"/>
            </a:rPr>
            <a:t>Where recruitment, retention, or both, present a resourcing challenge, greater focus will be needed to </a:t>
          </a:r>
        </a:p>
        <a:p>
          <a:pPr>
            <a:lnSpc>
              <a:spcPct val="150000"/>
            </a:lnSpc>
            <a:spcAft>
              <a:spcPts val="0"/>
            </a:spcAft>
          </a:pPr>
          <a:r>
            <a:rPr lang="en-GB" sz="2000" b="1" i="0" dirty="0">
              <a:latin typeface="Helvetica" pitchFamily="2" charset="0"/>
            </a:rPr>
            <a:t>build required skills via staff development.</a:t>
          </a:r>
          <a:endParaRPr lang="en-GB" sz="2000" dirty="0">
            <a:latin typeface="Helvetica" pitchFamily="2" charset="0"/>
          </a:endParaRPr>
        </a:p>
      </dgm:t>
    </dgm:pt>
    <dgm:pt modelId="{1CFA6F37-E8D5-FE47-B500-D0AA4EB1D2F0}" type="parTrans" cxnId="{11343DC8-A2B7-7945-B7DF-E896CECADBBE}">
      <dgm:prSet/>
      <dgm:spPr/>
      <dgm:t>
        <a:bodyPr/>
        <a:lstStyle/>
        <a:p>
          <a:endParaRPr lang="en-GB">
            <a:latin typeface="Helvetica" pitchFamily="2" charset="0"/>
          </a:endParaRPr>
        </a:p>
      </dgm:t>
    </dgm:pt>
    <dgm:pt modelId="{F2B6AD96-CD5B-F340-80F9-D084A75A5ABD}" type="sibTrans" cxnId="{11343DC8-A2B7-7945-B7DF-E896CECADBBE}">
      <dgm:prSet/>
      <dgm:spPr/>
      <dgm:t>
        <a:bodyPr/>
        <a:lstStyle/>
        <a:p>
          <a:endParaRPr lang="en-GB">
            <a:latin typeface="Helvetica" pitchFamily="2" charset="0"/>
          </a:endParaRPr>
        </a:p>
      </dgm:t>
    </dgm:pt>
    <dgm:pt modelId="{85806278-6E12-1B4F-9BC7-574C38A8DBD9}" type="pres">
      <dgm:prSet presAssocID="{EA07F483-DD53-A044-BCA0-539BB6206E47}" presName="Name0" presStyleCnt="0">
        <dgm:presLayoutVars>
          <dgm:chMax val="7"/>
          <dgm:dir/>
          <dgm:animLvl val="lvl"/>
          <dgm:resizeHandles val="exact"/>
        </dgm:presLayoutVars>
      </dgm:prSet>
      <dgm:spPr/>
    </dgm:pt>
    <dgm:pt modelId="{78F7032E-DE3C-2D4A-AD0E-8727B6EFFF67}" type="pres">
      <dgm:prSet presAssocID="{9E3C8D0F-A639-354D-A08A-1F1E090FB308}" presName="circle1" presStyleLbl="node1" presStyleIdx="0" presStyleCnt="2"/>
      <dgm:spPr/>
    </dgm:pt>
    <dgm:pt modelId="{45B27120-700E-B94B-8BB6-3CCCC39A5DBC}" type="pres">
      <dgm:prSet presAssocID="{9E3C8D0F-A639-354D-A08A-1F1E090FB308}" presName="space" presStyleCnt="0"/>
      <dgm:spPr/>
    </dgm:pt>
    <dgm:pt modelId="{80782A49-4C94-7346-AFA6-82131FC1E2E6}" type="pres">
      <dgm:prSet presAssocID="{9E3C8D0F-A639-354D-A08A-1F1E090FB308}" presName="rect1" presStyleLbl="alignAcc1" presStyleIdx="0" presStyleCnt="2"/>
      <dgm:spPr/>
    </dgm:pt>
    <dgm:pt modelId="{6AD99999-57DC-FB4A-AECA-390F264DB669}" type="pres">
      <dgm:prSet presAssocID="{80EC6EBD-F436-EA4F-AAF4-F37560F7CF77}" presName="vertSpace2" presStyleLbl="node1" presStyleIdx="0" presStyleCnt="2"/>
      <dgm:spPr/>
    </dgm:pt>
    <dgm:pt modelId="{3797FB29-E2F0-034F-9DF6-4AEA80191289}" type="pres">
      <dgm:prSet presAssocID="{80EC6EBD-F436-EA4F-AAF4-F37560F7CF77}" presName="circle2" presStyleLbl="node1" presStyleIdx="1" presStyleCnt="2"/>
      <dgm:spPr/>
    </dgm:pt>
    <dgm:pt modelId="{7CE1C888-B676-974C-A3A8-64E143870E61}" type="pres">
      <dgm:prSet presAssocID="{80EC6EBD-F436-EA4F-AAF4-F37560F7CF77}" presName="rect2" presStyleLbl="alignAcc1" presStyleIdx="1" presStyleCnt="2" custScaleY="114741"/>
      <dgm:spPr/>
    </dgm:pt>
    <dgm:pt modelId="{B7A501A7-0AF1-2E4B-B086-20518911E88B}" type="pres">
      <dgm:prSet presAssocID="{9E3C8D0F-A639-354D-A08A-1F1E090FB308}" presName="rect1ParTxNoCh" presStyleLbl="alignAcc1" presStyleIdx="1" presStyleCnt="2">
        <dgm:presLayoutVars>
          <dgm:chMax val="1"/>
          <dgm:bulletEnabled val="1"/>
        </dgm:presLayoutVars>
      </dgm:prSet>
      <dgm:spPr/>
    </dgm:pt>
    <dgm:pt modelId="{011F9B30-CA41-544F-B8CC-48A50DC99D1E}" type="pres">
      <dgm:prSet presAssocID="{80EC6EBD-F436-EA4F-AAF4-F37560F7CF77}" presName="rect2ParTxNoCh" presStyleLbl="alignAcc1" presStyleIdx="1" presStyleCnt="2">
        <dgm:presLayoutVars>
          <dgm:chMax val="1"/>
          <dgm:bulletEnabled val="1"/>
        </dgm:presLayoutVars>
      </dgm:prSet>
      <dgm:spPr/>
    </dgm:pt>
  </dgm:ptLst>
  <dgm:cxnLst>
    <dgm:cxn modelId="{38146639-03A7-AF45-B2D8-6CC015C8A90B}" type="presOf" srcId="{EA07F483-DD53-A044-BCA0-539BB6206E47}" destId="{85806278-6E12-1B4F-9BC7-574C38A8DBD9}" srcOrd="0" destOrd="0" presId="urn:microsoft.com/office/officeart/2005/8/layout/target3"/>
    <dgm:cxn modelId="{5BBB0442-E9EF-244E-846B-A3C060934FD0}" type="presOf" srcId="{80EC6EBD-F436-EA4F-AAF4-F37560F7CF77}" destId="{7CE1C888-B676-974C-A3A8-64E143870E61}" srcOrd="0" destOrd="0" presId="urn:microsoft.com/office/officeart/2005/8/layout/target3"/>
    <dgm:cxn modelId="{E09F7647-AC5E-0F4C-BFCD-B008A3F170F2}" srcId="{EA07F483-DD53-A044-BCA0-539BB6206E47}" destId="{9E3C8D0F-A639-354D-A08A-1F1E090FB308}" srcOrd="0" destOrd="0" parTransId="{6542F19D-A99F-A841-A142-21944CE2C35B}" sibTransId="{E72738ED-A601-C743-96FE-1A103D5734E3}"/>
    <dgm:cxn modelId="{812ADF73-3544-1649-BC1F-F5BB25593A7B}" type="presOf" srcId="{80EC6EBD-F436-EA4F-AAF4-F37560F7CF77}" destId="{011F9B30-CA41-544F-B8CC-48A50DC99D1E}" srcOrd="1" destOrd="0" presId="urn:microsoft.com/office/officeart/2005/8/layout/target3"/>
    <dgm:cxn modelId="{A44AD5C5-2FAC-E34C-9A0D-7C5AEE14D339}" type="presOf" srcId="{9E3C8D0F-A639-354D-A08A-1F1E090FB308}" destId="{B7A501A7-0AF1-2E4B-B086-20518911E88B}" srcOrd="1" destOrd="0" presId="urn:microsoft.com/office/officeart/2005/8/layout/target3"/>
    <dgm:cxn modelId="{11343DC8-A2B7-7945-B7DF-E896CECADBBE}" srcId="{EA07F483-DD53-A044-BCA0-539BB6206E47}" destId="{80EC6EBD-F436-EA4F-AAF4-F37560F7CF77}" srcOrd="1" destOrd="0" parTransId="{1CFA6F37-E8D5-FE47-B500-D0AA4EB1D2F0}" sibTransId="{F2B6AD96-CD5B-F340-80F9-D084A75A5ABD}"/>
    <dgm:cxn modelId="{7756BFF4-9A3A-B24B-9669-2E4AFD221894}" type="presOf" srcId="{9E3C8D0F-A639-354D-A08A-1F1E090FB308}" destId="{80782A49-4C94-7346-AFA6-82131FC1E2E6}" srcOrd="0" destOrd="0" presId="urn:microsoft.com/office/officeart/2005/8/layout/target3"/>
    <dgm:cxn modelId="{65130EEF-7516-EB43-8F58-B39A3008352F}" type="presParOf" srcId="{85806278-6E12-1B4F-9BC7-574C38A8DBD9}" destId="{78F7032E-DE3C-2D4A-AD0E-8727B6EFFF67}" srcOrd="0" destOrd="0" presId="urn:microsoft.com/office/officeart/2005/8/layout/target3"/>
    <dgm:cxn modelId="{9B1A30AD-9B7B-A049-986B-2801DBBC4335}" type="presParOf" srcId="{85806278-6E12-1B4F-9BC7-574C38A8DBD9}" destId="{45B27120-700E-B94B-8BB6-3CCCC39A5DBC}" srcOrd="1" destOrd="0" presId="urn:microsoft.com/office/officeart/2005/8/layout/target3"/>
    <dgm:cxn modelId="{C7FDD5EC-8A5B-4343-8383-1C663A2D0B3D}" type="presParOf" srcId="{85806278-6E12-1B4F-9BC7-574C38A8DBD9}" destId="{80782A49-4C94-7346-AFA6-82131FC1E2E6}" srcOrd="2" destOrd="0" presId="urn:microsoft.com/office/officeart/2005/8/layout/target3"/>
    <dgm:cxn modelId="{7851404C-A5C7-4249-A0F0-D1048EEFD695}" type="presParOf" srcId="{85806278-6E12-1B4F-9BC7-574C38A8DBD9}" destId="{6AD99999-57DC-FB4A-AECA-390F264DB669}" srcOrd="3" destOrd="0" presId="urn:microsoft.com/office/officeart/2005/8/layout/target3"/>
    <dgm:cxn modelId="{0169FCBC-464A-5D4C-945C-A24581336F09}" type="presParOf" srcId="{85806278-6E12-1B4F-9BC7-574C38A8DBD9}" destId="{3797FB29-E2F0-034F-9DF6-4AEA80191289}" srcOrd="4" destOrd="0" presId="urn:microsoft.com/office/officeart/2005/8/layout/target3"/>
    <dgm:cxn modelId="{4A58E7E1-4C2F-D949-BBD1-A86C1BE399F1}" type="presParOf" srcId="{85806278-6E12-1B4F-9BC7-574C38A8DBD9}" destId="{7CE1C888-B676-974C-A3A8-64E143870E61}" srcOrd="5" destOrd="0" presId="urn:microsoft.com/office/officeart/2005/8/layout/target3"/>
    <dgm:cxn modelId="{D4CB0F85-DCDE-1041-8E3E-A195CA4B7579}" type="presParOf" srcId="{85806278-6E12-1B4F-9BC7-574C38A8DBD9}" destId="{B7A501A7-0AF1-2E4B-B086-20518911E88B}" srcOrd="6" destOrd="0" presId="urn:microsoft.com/office/officeart/2005/8/layout/target3"/>
    <dgm:cxn modelId="{EB302A28-5CEC-9140-9F57-4E81F9DE3D02}" type="presParOf" srcId="{85806278-6E12-1B4F-9BC7-574C38A8DBD9}" destId="{011F9B30-CA41-544F-B8CC-48A50DC99D1E}" srcOrd="7"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E6D14-A5B5-4C8E-B629-E731C94F0E68}">
      <dsp:nvSpPr>
        <dsp:cNvPr id="0" name=""/>
        <dsp:cNvSpPr/>
      </dsp:nvSpPr>
      <dsp:spPr>
        <a:xfrm>
          <a:off x="3921378" y="1273980"/>
          <a:ext cx="2672843" cy="2672843"/>
        </a:xfrm>
        <a:prstGeom prst="ellipse">
          <a:avLst/>
        </a:prstGeom>
        <a:solidFill>
          <a:schemeClr val="tx1">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GB" sz="3200" b="1" kern="1200" dirty="0"/>
            <a:t>Workforce Planning</a:t>
          </a:r>
        </a:p>
      </dsp:txBody>
      <dsp:txXfrm>
        <a:off x="4312807" y="1665409"/>
        <a:ext cx="1889985" cy="1889985"/>
      </dsp:txXfrm>
    </dsp:sp>
    <dsp:sp modelId="{ECA5B269-F105-4095-AB04-62EA7F90CFC3}">
      <dsp:nvSpPr>
        <dsp:cNvPr id="0" name=""/>
        <dsp:cNvSpPr/>
      </dsp:nvSpPr>
      <dsp:spPr>
        <a:xfrm>
          <a:off x="4589589" y="311088"/>
          <a:ext cx="1336421" cy="1336421"/>
        </a:xfrm>
        <a:prstGeom prst="ellipse">
          <a:avLst/>
        </a:prstGeom>
        <a:solidFill>
          <a:srgbClr val="00B05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Current Workforce </a:t>
          </a:r>
        </a:p>
      </dsp:txBody>
      <dsp:txXfrm>
        <a:off x="4785303" y="506802"/>
        <a:ext cx="944993" cy="944993"/>
      </dsp:txXfrm>
    </dsp:sp>
    <dsp:sp modelId="{93F09B41-B007-4C72-95F8-0863FA23D5D2}">
      <dsp:nvSpPr>
        <dsp:cNvPr id="0" name=""/>
        <dsp:cNvSpPr/>
      </dsp:nvSpPr>
      <dsp:spPr>
        <a:xfrm>
          <a:off x="6201889" y="2804223"/>
          <a:ext cx="1336421" cy="1336421"/>
        </a:xfrm>
        <a:prstGeom prst="ellipse">
          <a:avLst/>
        </a:prstGeom>
        <a:solidFill>
          <a:schemeClr val="accent3">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PCN DES Service Specification  Delivery &amp; the new roles </a:t>
          </a:r>
        </a:p>
      </dsp:txBody>
      <dsp:txXfrm>
        <a:off x="6397603" y="2999937"/>
        <a:ext cx="944993" cy="944993"/>
      </dsp:txXfrm>
    </dsp:sp>
    <dsp:sp modelId="{2DD57D5E-54FA-46FE-B7A1-7496972A4E2D}">
      <dsp:nvSpPr>
        <dsp:cNvPr id="0" name=""/>
        <dsp:cNvSpPr/>
      </dsp:nvSpPr>
      <dsp:spPr>
        <a:xfrm>
          <a:off x="2963105" y="2812069"/>
          <a:ext cx="1336421" cy="1336421"/>
        </a:xfrm>
        <a:prstGeom prst="ellipse">
          <a:avLst/>
        </a:prstGeom>
        <a:solidFill>
          <a:srgbClr val="00B0F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Patient Need (Population Health Management)</a:t>
          </a:r>
        </a:p>
      </dsp:txBody>
      <dsp:txXfrm>
        <a:off x="3158819" y="3007783"/>
        <a:ext cx="944993" cy="944993"/>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29113D-B63A-9C4E-8BFF-C4C852CAC3AB}">
      <dsp:nvSpPr>
        <dsp:cNvPr id="0" name=""/>
        <dsp:cNvSpPr/>
      </dsp:nvSpPr>
      <dsp:spPr>
        <a:xfrm>
          <a:off x="0" y="0"/>
          <a:ext cx="4351338" cy="4351338"/>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804344-8829-4948-8D24-0C6729AA321E}">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0"/>
            </a:spcAft>
            <a:buNone/>
          </a:pPr>
          <a:r>
            <a:rPr lang="en-GB" sz="2000" b="0" i="0" kern="1200" dirty="0">
              <a:latin typeface="Helvetica" pitchFamily="2" charset="0"/>
            </a:rPr>
            <a:t>An agile workforce who can adapt to change will contribute greatly</a:t>
          </a:r>
        </a:p>
        <a:p>
          <a:pPr marL="0" lvl="0" indent="0" algn="ctr" defTabSz="889000">
            <a:lnSpc>
              <a:spcPct val="150000"/>
            </a:lnSpc>
            <a:spcBef>
              <a:spcPct val="0"/>
            </a:spcBef>
            <a:spcAft>
              <a:spcPts val="0"/>
            </a:spcAft>
            <a:buNone/>
          </a:pPr>
          <a:r>
            <a:rPr lang="en-GB" sz="2000" b="0" i="0" kern="1200" dirty="0">
              <a:latin typeface="Helvetica" pitchFamily="2" charset="0"/>
            </a:rPr>
            <a:t> to a change-ready organisation which can </a:t>
          </a:r>
        </a:p>
        <a:p>
          <a:pPr marL="0" lvl="0" indent="0" algn="ctr" defTabSz="889000">
            <a:lnSpc>
              <a:spcPct val="150000"/>
            </a:lnSpc>
            <a:spcBef>
              <a:spcPct val="0"/>
            </a:spcBef>
            <a:spcAft>
              <a:spcPts val="0"/>
            </a:spcAft>
            <a:buNone/>
          </a:pPr>
          <a:r>
            <a:rPr lang="en-GB" sz="2000" b="0" i="0" kern="1200" dirty="0">
              <a:latin typeface="Helvetica" pitchFamily="2" charset="0"/>
            </a:rPr>
            <a:t>proactively restructure as a result of progress. </a:t>
          </a:r>
          <a:endParaRPr lang="en-GB" sz="2000" kern="1200" dirty="0">
            <a:latin typeface="Helvetica" pitchFamily="2" charset="0"/>
          </a:endParaRPr>
        </a:p>
      </dsp:txBody>
      <dsp:txXfrm>
        <a:off x="2175669" y="0"/>
        <a:ext cx="8339931" cy="435133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4A2C6-B0EF-3842-ABDE-8C6A137A32EC}">
      <dsp:nvSpPr>
        <dsp:cNvPr id="0" name=""/>
        <dsp:cNvSpPr/>
      </dsp:nvSpPr>
      <dsp:spPr>
        <a:xfrm>
          <a:off x="0" y="0"/>
          <a:ext cx="4351338" cy="4351338"/>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C86632-F7D6-1747-8CE1-76E3F88918EB}">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0"/>
            </a:spcAft>
            <a:buNone/>
          </a:pPr>
          <a:r>
            <a:rPr lang="en-GB" sz="2000" b="0" i="0" kern="1200" dirty="0">
              <a:latin typeface="Helvetica" pitchFamily="2" charset="0"/>
            </a:rPr>
            <a:t>A set of actions should be developed and agreed with </a:t>
          </a:r>
        </a:p>
        <a:p>
          <a:pPr marL="0" lvl="0" indent="0" algn="ctr" defTabSz="889000">
            <a:lnSpc>
              <a:spcPct val="150000"/>
            </a:lnSpc>
            <a:spcBef>
              <a:spcPct val="0"/>
            </a:spcBef>
            <a:spcAft>
              <a:spcPts val="0"/>
            </a:spcAft>
            <a:buNone/>
          </a:pPr>
          <a:r>
            <a:rPr lang="en-GB" sz="2000" b="0" i="0" kern="1200" dirty="0">
              <a:latin typeface="Helvetica" pitchFamily="2" charset="0"/>
            </a:rPr>
            <a:t>appropriate support and information with </a:t>
          </a:r>
        </a:p>
        <a:p>
          <a:pPr marL="0" lvl="0" indent="0" algn="ctr" defTabSz="889000">
            <a:lnSpc>
              <a:spcPct val="150000"/>
            </a:lnSpc>
            <a:spcBef>
              <a:spcPct val="0"/>
            </a:spcBef>
            <a:spcAft>
              <a:spcPts val="0"/>
            </a:spcAft>
            <a:buNone/>
          </a:pPr>
          <a:r>
            <a:rPr lang="en-GB" sz="2000" b="0" i="0" kern="1200" dirty="0">
              <a:latin typeface="Helvetica" pitchFamily="2" charset="0"/>
            </a:rPr>
            <a:t>regular reviews of the outcomes. </a:t>
          </a:r>
        </a:p>
        <a:p>
          <a:pPr marL="0" lvl="0" indent="0" algn="ctr" defTabSz="889000">
            <a:lnSpc>
              <a:spcPct val="150000"/>
            </a:lnSpc>
            <a:spcBef>
              <a:spcPct val="0"/>
            </a:spcBef>
            <a:spcAft>
              <a:spcPts val="0"/>
            </a:spcAft>
            <a:buNone/>
          </a:pPr>
          <a:endParaRPr lang="en-GB" sz="2000" b="0" i="0" kern="1200" dirty="0">
            <a:latin typeface="Helvetica" pitchFamily="2" charset="0"/>
          </a:endParaRPr>
        </a:p>
        <a:p>
          <a:pPr marL="0" lvl="0" indent="0" algn="ctr" defTabSz="889000">
            <a:lnSpc>
              <a:spcPct val="150000"/>
            </a:lnSpc>
            <a:spcBef>
              <a:spcPct val="0"/>
            </a:spcBef>
            <a:spcAft>
              <a:spcPts val="0"/>
            </a:spcAft>
            <a:buNone/>
          </a:pPr>
          <a:r>
            <a:rPr lang="en-GB" sz="2000" b="0" i="0" kern="1200" dirty="0">
              <a:latin typeface="Helvetica" pitchFamily="2" charset="0"/>
            </a:rPr>
            <a:t>It’s important that clear evaluation processes should be </a:t>
          </a:r>
        </a:p>
        <a:p>
          <a:pPr marL="0" lvl="0" indent="0" algn="ctr" defTabSz="889000">
            <a:lnSpc>
              <a:spcPct val="150000"/>
            </a:lnSpc>
            <a:spcBef>
              <a:spcPct val="0"/>
            </a:spcBef>
            <a:spcAft>
              <a:spcPts val="0"/>
            </a:spcAft>
            <a:buNone/>
          </a:pPr>
          <a:r>
            <a:rPr lang="en-GB" sz="2000" b="0" i="0" kern="1200" dirty="0">
              <a:latin typeface="Helvetica" pitchFamily="2" charset="0"/>
            </a:rPr>
            <a:t>designed and embedded into all stages of the process.</a:t>
          </a:r>
        </a:p>
        <a:p>
          <a:pPr marL="0" lvl="0" indent="0" algn="ctr" defTabSz="889000">
            <a:lnSpc>
              <a:spcPct val="150000"/>
            </a:lnSpc>
            <a:spcBef>
              <a:spcPct val="0"/>
            </a:spcBef>
            <a:spcAft>
              <a:spcPts val="0"/>
            </a:spcAft>
            <a:buNone/>
          </a:pPr>
          <a:endParaRPr lang="en-GB" sz="2000" b="0" i="0" kern="1200" dirty="0">
            <a:latin typeface="Helvetica" pitchFamily="2" charset="0"/>
          </a:endParaRPr>
        </a:p>
        <a:p>
          <a:pPr marL="0" lvl="0" indent="0" algn="ctr" defTabSz="889000">
            <a:lnSpc>
              <a:spcPct val="150000"/>
            </a:lnSpc>
            <a:spcBef>
              <a:spcPct val="0"/>
            </a:spcBef>
            <a:spcAft>
              <a:spcPts val="0"/>
            </a:spcAft>
            <a:buNone/>
          </a:pPr>
          <a:r>
            <a:rPr lang="en-GB" sz="3600" b="1" i="0" kern="1200" dirty="0">
              <a:solidFill>
                <a:srgbClr val="C00000"/>
              </a:solidFill>
              <a:latin typeface="Helvetica" pitchFamily="2" charset="0"/>
            </a:rPr>
            <a:t>PDSA </a:t>
          </a:r>
          <a:endParaRPr lang="en-GB" sz="3600" b="1" kern="1200" dirty="0">
            <a:solidFill>
              <a:srgbClr val="C00000"/>
            </a:solidFill>
            <a:latin typeface="Helvetica" pitchFamily="2" charset="0"/>
          </a:endParaRPr>
        </a:p>
      </dsp:txBody>
      <dsp:txXfrm>
        <a:off x="2175669" y="0"/>
        <a:ext cx="8339931" cy="435133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9B275D-D27E-3748-89A5-74785F9AEDA9}">
      <dsp:nvSpPr>
        <dsp:cNvPr id="0" name=""/>
        <dsp:cNvSpPr/>
      </dsp:nvSpPr>
      <dsp:spPr>
        <a:xfrm>
          <a:off x="5134" y="1698153"/>
          <a:ext cx="1591716" cy="955030"/>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Recruitment </a:t>
          </a:r>
          <a:endParaRPr lang="en-GB" sz="1600" kern="1200" dirty="0"/>
        </a:p>
      </dsp:txBody>
      <dsp:txXfrm>
        <a:off x="33106" y="1726125"/>
        <a:ext cx="1535772" cy="899086"/>
      </dsp:txXfrm>
    </dsp:sp>
    <dsp:sp modelId="{34B2B53A-4E79-7A43-A83D-F4260E9FD5F2}">
      <dsp:nvSpPr>
        <dsp:cNvPr id="0" name=""/>
        <dsp:cNvSpPr/>
      </dsp:nvSpPr>
      <dsp:spPr>
        <a:xfrm>
          <a:off x="1756023" y="1978296"/>
          <a:ext cx="337443" cy="394745"/>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dirty="0"/>
        </a:p>
      </dsp:txBody>
      <dsp:txXfrm>
        <a:off x="1756023" y="2057245"/>
        <a:ext cx="236210" cy="236847"/>
      </dsp:txXfrm>
    </dsp:sp>
    <dsp:sp modelId="{6FA4D8FB-F558-6E49-988A-E8E3817F6E4D}">
      <dsp:nvSpPr>
        <dsp:cNvPr id="0" name=""/>
        <dsp:cNvSpPr/>
      </dsp:nvSpPr>
      <dsp:spPr>
        <a:xfrm>
          <a:off x="2233538" y="1698153"/>
          <a:ext cx="1591716" cy="955030"/>
        </a:xfrm>
        <a:prstGeom prst="roundRect">
          <a:avLst>
            <a:gd name="adj" fmla="val 10000"/>
          </a:avLst>
        </a:prstGeom>
        <a:solidFill>
          <a:schemeClr val="accent2">
            <a:hueOff val="2897627"/>
            <a:satOff val="3743"/>
            <a:lumOff val="-22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Retention </a:t>
          </a:r>
          <a:endParaRPr lang="en-GB" sz="1600" kern="1200" dirty="0"/>
        </a:p>
      </dsp:txBody>
      <dsp:txXfrm>
        <a:off x="2261510" y="1726125"/>
        <a:ext cx="1535772" cy="899086"/>
      </dsp:txXfrm>
    </dsp:sp>
    <dsp:sp modelId="{01181F8F-B0B1-6642-A556-1B966269F5C1}">
      <dsp:nvSpPr>
        <dsp:cNvPr id="0" name=""/>
        <dsp:cNvSpPr/>
      </dsp:nvSpPr>
      <dsp:spPr>
        <a:xfrm>
          <a:off x="3984426" y="1978296"/>
          <a:ext cx="337443" cy="394745"/>
        </a:xfrm>
        <a:prstGeom prst="rightArrow">
          <a:avLst>
            <a:gd name="adj1" fmla="val 60000"/>
            <a:gd name="adj2" fmla="val 50000"/>
          </a:avLst>
        </a:prstGeom>
        <a:solidFill>
          <a:schemeClr val="accent2">
            <a:hueOff val="3863503"/>
            <a:satOff val="4991"/>
            <a:lumOff val="-294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dirty="0"/>
        </a:p>
      </dsp:txBody>
      <dsp:txXfrm>
        <a:off x="3984426" y="2057245"/>
        <a:ext cx="236210" cy="236847"/>
      </dsp:txXfrm>
    </dsp:sp>
    <dsp:sp modelId="{22FD86B1-F8F4-B641-AD38-8B4B28356162}">
      <dsp:nvSpPr>
        <dsp:cNvPr id="0" name=""/>
        <dsp:cNvSpPr/>
      </dsp:nvSpPr>
      <dsp:spPr>
        <a:xfrm>
          <a:off x="4461941" y="1698153"/>
          <a:ext cx="1591716" cy="955030"/>
        </a:xfrm>
        <a:prstGeom prst="roundRect">
          <a:avLst>
            <a:gd name="adj" fmla="val 10000"/>
          </a:avLst>
        </a:prstGeom>
        <a:solidFill>
          <a:schemeClr val="accent2">
            <a:hueOff val="5795254"/>
            <a:satOff val="7487"/>
            <a:lumOff val="-441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New roles </a:t>
          </a:r>
        </a:p>
        <a:p>
          <a:pPr marL="0" lvl="0" indent="0" algn="ctr" defTabSz="711200">
            <a:lnSpc>
              <a:spcPct val="90000"/>
            </a:lnSpc>
            <a:spcBef>
              <a:spcPct val="0"/>
            </a:spcBef>
            <a:spcAft>
              <a:spcPct val="35000"/>
            </a:spcAft>
            <a:buNone/>
          </a:pPr>
          <a:r>
            <a:rPr lang="en-US" sz="1600" b="0" i="0" kern="1200" dirty="0"/>
            <a:t>(PCN new roles)</a:t>
          </a:r>
          <a:endParaRPr lang="en-GB" sz="1600" kern="1200" dirty="0"/>
        </a:p>
      </dsp:txBody>
      <dsp:txXfrm>
        <a:off x="4489913" y="1726125"/>
        <a:ext cx="1535772" cy="899086"/>
      </dsp:txXfrm>
    </dsp:sp>
    <dsp:sp modelId="{2BB04AB3-83DF-FA49-9516-B95635E83195}">
      <dsp:nvSpPr>
        <dsp:cNvPr id="0" name=""/>
        <dsp:cNvSpPr/>
      </dsp:nvSpPr>
      <dsp:spPr>
        <a:xfrm>
          <a:off x="6212830" y="1978296"/>
          <a:ext cx="337443" cy="394745"/>
        </a:xfrm>
        <a:prstGeom prst="rightArrow">
          <a:avLst>
            <a:gd name="adj1" fmla="val 60000"/>
            <a:gd name="adj2" fmla="val 50000"/>
          </a:avLst>
        </a:prstGeom>
        <a:solidFill>
          <a:schemeClr val="accent2">
            <a:hueOff val="7727005"/>
            <a:satOff val="9983"/>
            <a:lumOff val="-5881"/>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dirty="0"/>
        </a:p>
      </dsp:txBody>
      <dsp:txXfrm>
        <a:off x="6212830" y="2057245"/>
        <a:ext cx="236210" cy="236847"/>
      </dsp:txXfrm>
    </dsp:sp>
    <dsp:sp modelId="{94EB2FFD-3F83-9740-BF1A-C2CE17BC2073}">
      <dsp:nvSpPr>
        <dsp:cNvPr id="0" name=""/>
        <dsp:cNvSpPr/>
      </dsp:nvSpPr>
      <dsp:spPr>
        <a:xfrm>
          <a:off x="6690345" y="1698153"/>
          <a:ext cx="1591716" cy="955030"/>
        </a:xfrm>
        <a:prstGeom prst="roundRect">
          <a:avLst>
            <a:gd name="adj" fmla="val 10000"/>
          </a:avLst>
        </a:prstGeom>
        <a:solidFill>
          <a:schemeClr val="accent2">
            <a:hueOff val="8692881"/>
            <a:satOff val="11230"/>
            <a:lumOff val="-661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Apprenticeships </a:t>
          </a:r>
          <a:endParaRPr lang="en-GB" sz="1600" kern="1200" dirty="0"/>
        </a:p>
      </dsp:txBody>
      <dsp:txXfrm>
        <a:off x="6718317" y="1726125"/>
        <a:ext cx="1535772" cy="899086"/>
      </dsp:txXfrm>
    </dsp:sp>
    <dsp:sp modelId="{B7BC8326-BFEB-5748-8C1E-E9465FF81FBD}">
      <dsp:nvSpPr>
        <dsp:cNvPr id="0" name=""/>
        <dsp:cNvSpPr/>
      </dsp:nvSpPr>
      <dsp:spPr>
        <a:xfrm>
          <a:off x="8441233" y="1978296"/>
          <a:ext cx="337443" cy="394745"/>
        </a:xfrm>
        <a:prstGeom prst="rightArrow">
          <a:avLst>
            <a:gd name="adj1" fmla="val 60000"/>
            <a:gd name="adj2" fmla="val 50000"/>
          </a:avLst>
        </a:prstGeom>
        <a:solidFill>
          <a:schemeClr val="accent2">
            <a:hueOff val="11590508"/>
            <a:satOff val="14974"/>
            <a:lumOff val="-882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GB" sz="1300" kern="1200" dirty="0"/>
        </a:p>
      </dsp:txBody>
      <dsp:txXfrm>
        <a:off x="8441233" y="2057245"/>
        <a:ext cx="236210" cy="236847"/>
      </dsp:txXfrm>
    </dsp:sp>
    <dsp:sp modelId="{0D84358C-5B85-7741-AB76-3DB738577DC4}">
      <dsp:nvSpPr>
        <dsp:cNvPr id="0" name=""/>
        <dsp:cNvSpPr/>
      </dsp:nvSpPr>
      <dsp:spPr>
        <a:xfrm>
          <a:off x="8918748" y="1698153"/>
          <a:ext cx="1591716" cy="955030"/>
        </a:xfrm>
        <a:prstGeom prst="roundRect">
          <a:avLst>
            <a:gd name="adj" fmla="val 10000"/>
          </a:avLst>
        </a:prstGeom>
        <a:solidFill>
          <a:schemeClr val="accent2">
            <a:hueOff val="11590508"/>
            <a:satOff val="14974"/>
            <a:lumOff val="-88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t>Change the service delivery model </a:t>
          </a:r>
          <a:endParaRPr lang="en-GB" sz="1600" kern="1200" dirty="0"/>
        </a:p>
      </dsp:txBody>
      <dsp:txXfrm>
        <a:off x="8946720" y="1726125"/>
        <a:ext cx="1535772" cy="8990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DC0A5F-5967-6E49-8471-573C038CA8AC}">
      <dsp:nvSpPr>
        <dsp:cNvPr id="0" name=""/>
        <dsp:cNvSpPr/>
      </dsp:nvSpPr>
      <dsp:spPr>
        <a:xfrm>
          <a:off x="5255211" y="2721590"/>
          <a:ext cx="1696063" cy="149988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1" kern="1200" dirty="0"/>
            <a:t>PCN</a:t>
          </a:r>
        </a:p>
        <a:p>
          <a:pPr marL="0" lvl="0" indent="0" algn="ctr" defTabSz="889000">
            <a:lnSpc>
              <a:spcPct val="90000"/>
            </a:lnSpc>
            <a:spcBef>
              <a:spcPct val="0"/>
            </a:spcBef>
            <a:spcAft>
              <a:spcPct val="35000"/>
            </a:spcAft>
            <a:buNone/>
          </a:pPr>
          <a:r>
            <a:rPr lang="en-GB" sz="2000" b="1" kern="1200" dirty="0"/>
            <a:t> New Roles</a:t>
          </a:r>
        </a:p>
      </dsp:txBody>
      <dsp:txXfrm>
        <a:off x="5503594" y="2941242"/>
        <a:ext cx="1199297" cy="1060576"/>
      </dsp:txXfrm>
    </dsp:sp>
    <dsp:sp modelId="{1A1C7AA0-6800-E64C-845A-7CCDD3DE043C}">
      <dsp:nvSpPr>
        <dsp:cNvPr id="0" name=""/>
        <dsp:cNvSpPr/>
      </dsp:nvSpPr>
      <dsp:spPr>
        <a:xfrm rot="16200000">
          <a:off x="5889030" y="2499423"/>
          <a:ext cx="428426" cy="15908"/>
        </a:xfrm>
        <a:custGeom>
          <a:avLst/>
          <a:gdLst/>
          <a:ahLst/>
          <a:cxnLst/>
          <a:rect l="0" t="0" r="0" b="0"/>
          <a:pathLst>
            <a:path>
              <a:moveTo>
                <a:pt x="0" y="7954"/>
              </a:moveTo>
              <a:lnTo>
                <a:pt x="428426"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6092532" y="2496666"/>
        <a:ext cx="21421" cy="21421"/>
      </dsp:txXfrm>
    </dsp:sp>
    <dsp:sp modelId="{CCC2AE19-2BCA-1D46-9E84-D7EA0A7460BA}">
      <dsp:nvSpPr>
        <dsp:cNvPr id="0" name=""/>
        <dsp:cNvSpPr/>
      </dsp:nvSpPr>
      <dsp:spPr>
        <a:xfrm>
          <a:off x="5564485" y="1215648"/>
          <a:ext cx="1077515" cy="1077515"/>
        </a:xfrm>
        <a:prstGeom prst="ellipse">
          <a:avLst/>
        </a:prstGeom>
        <a:blipFill rotWithShape="0">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endParaRPr lang="en-GB" sz="2500" kern="1200" dirty="0">
            <a:noFill/>
          </a:endParaRPr>
        </a:p>
      </dsp:txBody>
      <dsp:txXfrm>
        <a:off x="5722283" y="1373446"/>
        <a:ext cx="761919" cy="761919"/>
      </dsp:txXfrm>
    </dsp:sp>
    <dsp:sp modelId="{9AD0C944-0B64-B54B-BBB1-000951CF958C}">
      <dsp:nvSpPr>
        <dsp:cNvPr id="0" name=""/>
        <dsp:cNvSpPr/>
      </dsp:nvSpPr>
      <dsp:spPr>
        <a:xfrm rot="18040877">
          <a:off x="6222936" y="2317774"/>
          <a:ext cx="1120257" cy="15908"/>
        </a:xfrm>
        <a:custGeom>
          <a:avLst/>
          <a:gdLst/>
          <a:ahLst/>
          <a:cxnLst/>
          <a:rect l="0" t="0" r="0" b="0"/>
          <a:pathLst>
            <a:path>
              <a:moveTo>
                <a:pt x="0" y="7954"/>
              </a:moveTo>
              <a:lnTo>
                <a:pt x="1120257"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6755058" y="2297722"/>
        <a:ext cx="56012" cy="56012"/>
      </dsp:txXfrm>
    </dsp:sp>
    <dsp:sp modelId="{90FE2605-3BF0-0545-A2BA-F529F0D2A3ED}">
      <dsp:nvSpPr>
        <dsp:cNvPr id="0" name=""/>
        <dsp:cNvSpPr/>
      </dsp:nvSpPr>
      <dsp:spPr>
        <a:xfrm>
          <a:off x="6859586" y="844560"/>
          <a:ext cx="955486" cy="1093969"/>
        </a:xfrm>
        <a:prstGeom prst="ellipse">
          <a:avLst/>
        </a:prstGeom>
        <a:blipFill dpi="0" rotWithShape="0">
          <a:blip xmlns:r="http://schemas.openxmlformats.org/officeDocument/2006/relationships" r:embed="rId2"/>
          <a:srcRect/>
          <a:stretch>
            <a:fillRect l="7136" t="5119" r="7136" b="511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endParaRPr lang="en-GB" sz="5000" kern="1200" dirty="0"/>
        </a:p>
      </dsp:txBody>
      <dsp:txXfrm>
        <a:off x="6999514" y="1004768"/>
        <a:ext cx="675630" cy="773553"/>
      </dsp:txXfrm>
    </dsp:sp>
    <dsp:sp modelId="{6481293C-8104-3745-ACEB-80656A0498C4}">
      <dsp:nvSpPr>
        <dsp:cNvPr id="0" name=""/>
        <dsp:cNvSpPr/>
      </dsp:nvSpPr>
      <dsp:spPr>
        <a:xfrm rot="19573214">
          <a:off x="6685700" y="2701977"/>
          <a:ext cx="1112150" cy="15908"/>
        </a:xfrm>
        <a:custGeom>
          <a:avLst/>
          <a:gdLst/>
          <a:ahLst/>
          <a:cxnLst/>
          <a:rect l="0" t="0" r="0" b="0"/>
          <a:pathLst>
            <a:path>
              <a:moveTo>
                <a:pt x="0" y="7954"/>
              </a:moveTo>
              <a:lnTo>
                <a:pt x="1112150"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7213972" y="2682128"/>
        <a:ext cx="55607" cy="55607"/>
      </dsp:txXfrm>
    </dsp:sp>
    <dsp:sp modelId="{2F0144E5-A057-3348-BA71-6B19D6381B06}">
      <dsp:nvSpPr>
        <dsp:cNvPr id="0" name=""/>
        <dsp:cNvSpPr/>
      </dsp:nvSpPr>
      <dsp:spPr>
        <a:xfrm>
          <a:off x="7631996" y="1760849"/>
          <a:ext cx="832413" cy="819278"/>
        </a:xfrm>
        <a:prstGeom prst="ellipse">
          <a:avLst/>
        </a:prstGeom>
        <a:blipFill dpi="0" rotWithShape="0">
          <a:blip xmlns:r="http://schemas.openxmlformats.org/officeDocument/2006/relationships" r:embed="rId3"/>
          <a:srcRect/>
          <a:stretch>
            <a:fillRect l="-21359" t="-9321" r="-21359" b="-9321"/>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1689100">
            <a:lnSpc>
              <a:spcPct val="90000"/>
            </a:lnSpc>
            <a:spcBef>
              <a:spcPct val="0"/>
            </a:spcBef>
            <a:spcAft>
              <a:spcPct val="35000"/>
            </a:spcAft>
            <a:buNone/>
          </a:pPr>
          <a:endParaRPr lang="en-GB" sz="3800" kern="1200" dirty="0"/>
        </a:p>
      </dsp:txBody>
      <dsp:txXfrm>
        <a:off x="7753900" y="1880829"/>
        <a:ext cx="588605" cy="579318"/>
      </dsp:txXfrm>
    </dsp:sp>
    <dsp:sp modelId="{F003FF79-73D2-B047-A30C-52E56FD336CC}">
      <dsp:nvSpPr>
        <dsp:cNvPr id="0" name=""/>
        <dsp:cNvSpPr/>
      </dsp:nvSpPr>
      <dsp:spPr>
        <a:xfrm rot="21303399">
          <a:off x="6945272" y="3344800"/>
          <a:ext cx="1062461" cy="15908"/>
        </a:xfrm>
        <a:custGeom>
          <a:avLst/>
          <a:gdLst/>
          <a:ahLst/>
          <a:cxnLst/>
          <a:rect l="0" t="0" r="0" b="0"/>
          <a:pathLst>
            <a:path>
              <a:moveTo>
                <a:pt x="0" y="7954"/>
              </a:moveTo>
              <a:lnTo>
                <a:pt x="1062461"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7449941" y="3326192"/>
        <a:ext cx="53123" cy="53123"/>
      </dsp:txXfrm>
    </dsp:sp>
    <dsp:sp modelId="{1BC44C46-DD98-CC45-A255-152FED0D6B84}">
      <dsp:nvSpPr>
        <dsp:cNvPr id="0" name=""/>
        <dsp:cNvSpPr/>
      </dsp:nvSpPr>
      <dsp:spPr>
        <a:xfrm>
          <a:off x="8004546" y="2782680"/>
          <a:ext cx="851926" cy="975119"/>
        </a:xfrm>
        <a:prstGeom prst="ellipse">
          <a:avLst/>
        </a:prstGeom>
        <a:blipFill dpi="0" rotWithShape="0">
          <a:blip xmlns:r="http://schemas.openxmlformats.org/officeDocument/2006/relationships" r:embed="rId4">
            <a:extLst>
              <a:ext uri="{837473B0-CC2E-450A-ABE3-18F120FF3D39}">
                <a1611:picAttrSrcUrl xmlns:a1611="http://schemas.microsoft.com/office/drawing/2016/11/main" r:id="rId5"/>
              </a:ext>
            </a:extLst>
          </a:blip>
          <a:srcRect/>
          <a:stretch>
            <a:fillRect l="16494" t="7576" r="16494" b="7576"/>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2000250">
            <a:lnSpc>
              <a:spcPct val="90000"/>
            </a:lnSpc>
            <a:spcBef>
              <a:spcPct val="0"/>
            </a:spcBef>
            <a:spcAft>
              <a:spcPct val="35000"/>
            </a:spcAft>
            <a:buNone/>
          </a:pPr>
          <a:endParaRPr lang="en-GB" sz="4500" kern="1200" dirty="0"/>
        </a:p>
      </dsp:txBody>
      <dsp:txXfrm>
        <a:off x="8129308" y="2925483"/>
        <a:ext cx="602402" cy="689513"/>
      </dsp:txXfrm>
    </dsp:sp>
    <dsp:sp modelId="{7E3C3A5A-85ED-334A-BDFD-A106D142502E}">
      <dsp:nvSpPr>
        <dsp:cNvPr id="0" name=""/>
        <dsp:cNvSpPr/>
      </dsp:nvSpPr>
      <dsp:spPr>
        <a:xfrm rot="1246154">
          <a:off x="6852526" y="3923414"/>
          <a:ext cx="926420" cy="15908"/>
        </a:xfrm>
        <a:custGeom>
          <a:avLst/>
          <a:gdLst/>
          <a:ahLst/>
          <a:cxnLst/>
          <a:rect l="0" t="0" r="0" b="0"/>
          <a:pathLst>
            <a:path>
              <a:moveTo>
                <a:pt x="0" y="7954"/>
              </a:moveTo>
              <a:lnTo>
                <a:pt x="926420"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7292576" y="3908208"/>
        <a:ext cx="46321" cy="46321"/>
      </dsp:txXfrm>
    </dsp:sp>
    <dsp:sp modelId="{5831D509-1529-084A-BD06-A710D81D3585}">
      <dsp:nvSpPr>
        <dsp:cNvPr id="0" name=""/>
        <dsp:cNvSpPr/>
      </dsp:nvSpPr>
      <dsp:spPr>
        <a:xfrm>
          <a:off x="7724073" y="3768792"/>
          <a:ext cx="892743" cy="973449"/>
        </a:xfrm>
        <a:prstGeom prst="ellipse">
          <a:avLst/>
        </a:prstGeom>
        <a:blipFill dpi="0" rotWithShape="0">
          <a:blip xmlns:r="http://schemas.openxmlformats.org/officeDocument/2006/relationships" r:embed="rId6"/>
          <a:srcRect/>
          <a:stretch>
            <a:fillRect l="8517" t="3730" r="21280" b="-21798"/>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0" tIns="27305" rIns="27305" bIns="27305" numCol="1" spcCol="1270" anchor="t" anchorCtr="0">
          <a:noAutofit/>
        </a:bodyPr>
        <a:lstStyle/>
        <a:p>
          <a:pPr marL="0" lvl="0" indent="0" algn="ctr" defTabSz="1911350">
            <a:lnSpc>
              <a:spcPct val="90000"/>
            </a:lnSpc>
            <a:spcBef>
              <a:spcPct val="0"/>
            </a:spcBef>
            <a:spcAft>
              <a:spcPct val="35000"/>
            </a:spcAft>
            <a:buNone/>
          </a:pPr>
          <a:endParaRPr lang="en-GB" sz="4300" kern="1200" dirty="0"/>
        </a:p>
      </dsp:txBody>
      <dsp:txXfrm>
        <a:off x="7854812" y="3911350"/>
        <a:ext cx="631265" cy="688333"/>
      </dsp:txXfrm>
    </dsp:sp>
    <dsp:sp modelId="{119C105A-A5CA-8A4A-B42C-A248CA360065}">
      <dsp:nvSpPr>
        <dsp:cNvPr id="0" name=""/>
        <dsp:cNvSpPr/>
      </dsp:nvSpPr>
      <dsp:spPr>
        <a:xfrm rot="2693379">
          <a:off x="6449007" y="4550284"/>
          <a:ext cx="1490277" cy="15908"/>
        </a:xfrm>
        <a:custGeom>
          <a:avLst/>
          <a:gdLst/>
          <a:ahLst/>
          <a:cxnLst/>
          <a:rect l="0" t="0" r="0" b="0"/>
          <a:pathLst>
            <a:path>
              <a:moveTo>
                <a:pt x="0" y="7954"/>
              </a:moveTo>
              <a:lnTo>
                <a:pt x="1490277"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7156888" y="4520981"/>
        <a:ext cx="74513" cy="74513"/>
      </dsp:txXfrm>
    </dsp:sp>
    <dsp:sp modelId="{53BA0106-AA04-BF4B-824D-A522E4CCDE3A}">
      <dsp:nvSpPr>
        <dsp:cNvPr id="0" name=""/>
        <dsp:cNvSpPr/>
      </dsp:nvSpPr>
      <dsp:spPr>
        <a:xfrm>
          <a:off x="7564986" y="4925582"/>
          <a:ext cx="1077515" cy="1077515"/>
        </a:xfrm>
        <a:prstGeom prst="ellipse">
          <a:avLst/>
        </a:prstGeom>
        <a:blipFill dpi="0" rotWithShape="0">
          <a:blip xmlns:r="http://schemas.openxmlformats.org/officeDocument/2006/relationships" r:embed="rId7">
            <a:extLst>
              <a:ext uri="{837473B0-CC2E-450A-ABE3-18F120FF3D39}">
                <a1611:picAttrSrcUrl xmlns:a1611="http://schemas.microsoft.com/office/drawing/2016/11/main" r:id="rId8"/>
              </a:ext>
            </a:extLst>
          </a:blip>
          <a:srcRect/>
          <a:stretch>
            <a:fillRect l="-4247" r="-424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endParaRPr lang="en-GB" sz="5000" kern="1200" dirty="0"/>
        </a:p>
      </dsp:txBody>
      <dsp:txXfrm>
        <a:off x="7722784" y="5083380"/>
        <a:ext cx="761919" cy="761919"/>
      </dsp:txXfrm>
    </dsp:sp>
    <dsp:sp modelId="{1AE180E0-8C46-0645-A886-5130CD16B1E9}">
      <dsp:nvSpPr>
        <dsp:cNvPr id="0" name=""/>
        <dsp:cNvSpPr/>
      </dsp:nvSpPr>
      <dsp:spPr>
        <a:xfrm rot="4437853">
          <a:off x="6024722" y="4572082"/>
          <a:ext cx="794258" cy="15908"/>
        </a:xfrm>
        <a:custGeom>
          <a:avLst/>
          <a:gdLst/>
          <a:ahLst/>
          <a:cxnLst/>
          <a:rect l="0" t="0" r="0" b="0"/>
          <a:pathLst>
            <a:path>
              <a:moveTo>
                <a:pt x="0" y="7954"/>
              </a:moveTo>
              <a:lnTo>
                <a:pt x="794258"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a:off x="6401995" y="4560180"/>
        <a:ext cx="39712" cy="39712"/>
      </dsp:txXfrm>
    </dsp:sp>
    <dsp:sp modelId="{117A2D34-24AF-5A40-BBCB-1532F8E9ED29}">
      <dsp:nvSpPr>
        <dsp:cNvPr id="0" name=""/>
        <dsp:cNvSpPr/>
      </dsp:nvSpPr>
      <dsp:spPr>
        <a:xfrm>
          <a:off x="6141621" y="4940750"/>
          <a:ext cx="1077515" cy="1077515"/>
        </a:xfrm>
        <a:prstGeom prst="ellipse">
          <a:avLst/>
        </a:prstGeom>
        <a:blipFill dpi="0" rotWithShape="0">
          <a:blip xmlns:r="http://schemas.openxmlformats.org/officeDocument/2006/relationships" r:embed="rId9">
            <a:extLst>
              <a:ext uri="{837473B0-CC2E-450A-ABE3-18F120FF3D39}">
                <a1611:picAttrSrcUrl xmlns:a1611="http://schemas.microsoft.com/office/drawing/2016/11/main" r:id="rId10"/>
              </a:ext>
            </a:extLst>
          </a:blip>
          <a:srcRect/>
          <a:stretch>
            <a:fillRect l="2134" t="11707" r="2134" b="1170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endParaRPr lang="en-GB" sz="5000" kern="1200" dirty="0"/>
        </a:p>
      </dsp:txBody>
      <dsp:txXfrm>
        <a:off x="6299419" y="5098548"/>
        <a:ext cx="761919" cy="761919"/>
      </dsp:txXfrm>
    </dsp:sp>
    <dsp:sp modelId="{8D660B40-856E-3F4A-8239-FFDC5A71A90B}">
      <dsp:nvSpPr>
        <dsp:cNvPr id="0" name=""/>
        <dsp:cNvSpPr/>
      </dsp:nvSpPr>
      <dsp:spPr>
        <a:xfrm rot="6230769">
          <a:off x="5348180" y="4646373"/>
          <a:ext cx="927060" cy="15908"/>
        </a:xfrm>
        <a:custGeom>
          <a:avLst/>
          <a:gdLst/>
          <a:ahLst/>
          <a:cxnLst/>
          <a:rect l="0" t="0" r="0" b="0"/>
          <a:pathLst>
            <a:path>
              <a:moveTo>
                <a:pt x="0" y="7954"/>
              </a:moveTo>
              <a:lnTo>
                <a:pt x="927060" y="7954"/>
              </a:lnTo>
            </a:path>
          </a:pathLst>
        </a:custGeom>
        <a:noFill/>
        <a:ln w="12700" cap="flat" cmpd="sng" algn="ctr">
          <a:solidFill>
            <a:scrgbClr r="0" g="0" b="0"/>
          </a:solidFill>
          <a:prstDash val="solid"/>
          <a:miter lim="800000"/>
          <a:tailEnd w="sm" len="sm"/>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rot="10800000">
        <a:off x="5788533" y="4631151"/>
        <a:ext cx="46353" cy="46353"/>
      </dsp:txXfrm>
    </dsp:sp>
    <dsp:sp modelId="{4A2E0564-4D2F-6D42-9D84-ED475E57F9F1}">
      <dsp:nvSpPr>
        <dsp:cNvPr id="0" name=""/>
        <dsp:cNvSpPr/>
      </dsp:nvSpPr>
      <dsp:spPr>
        <a:xfrm>
          <a:off x="5144850" y="5093219"/>
          <a:ext cx="906244" cy="856549"/>
        </a:xfrm>
        <a:prstGeom prst="ellipse">
          <a:avLst/>
        </a:prstGeom>
        <a:blipFill dpi="0" rotWithShape="0">
          <a:blip xmlns:r="http://schemas.openxmlformats.org/officeDocument/2006/relationships" r:embed="rId11"/>
          <a:srcRect/>
          <a:stretch>
            <a:fillRect l="10275" t="3730" r="10275" b="373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1733550">
            <a:lnSpc>
              <a:spcPct val="90000"/>
            </a:lnSpc>
            <a:spcBef>
              <a:spcPct val="0"/>
            </a:spcBef>
            <a:spcAft>
              <a:spcPct val="35000"/>
            </a:spcAft>
            <a:buNone/>
          </a:pPr>
          <a:endParaRPr lang="en-GB" sz="3900" kern="1200" dirty="0"/>
        </a:p>
      </dsp:txBody>
      <dsp:txXfrm>
        <a:off x="5277566" y="5218658"/>
        <a:ext cx="640812" cy="605671"/>
      </dsp:txXfrm>
    </dsp:sp>
    <dsp:sp modelId="{856DABD0-3BD1-B546-9CC8-FF5AF9B21B17}">
      <dsp:nvSpPr>
        <dsp:cNvPr id="0" name=""/>
        <dsp:cNvSpPr/>
      </dsp:nvSpPr>
      <dsp:spPr>
        <a:xfrm rot="8102883">
          <a:off x="4834289" y="4317299"/>
          <a:ext cx="827597" cy="15908"/>
        </a:xfrm>
        <a:custGeom>
          <a:avLst/>
          <a:gdLst/>
          <a:ahLst/>
          <a:cxnLst/>
          <a:rect l="0" t="0" r="0" b="0"/>
          <a:pathLst>
            <a:path>
              <a:moveTo>
                <a:pt x="0" y="7954"/>
              </a:moveTo>
              <a:lnTo>
                <a:pt x="827597"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rot="10800000">
        <a:off x="5227397" y="4304563"/>
        <a:ext cx="41379" cy="41379"/>
      </dsp:txXfrm>
    </dsp:sp>
    <dsp:sp modelId="{D01B6E9E-7396-1544-822D-C84E568ADB25}">
      <dsp:nvSpPr>
        <dsp:cNvPr id="0" name=""/>
        <dsp:cNvSpPr/>
      </dsp:nvSpPr>
      <dsp:spPr>
        <a:xfrm>
          <a:off x="3749029" y="4470589"/>
          <a:ext cx="1465097" cy="1239778"/>
        </a:xfrm>
        <a:prstGeom prst="ellipse">
          <a:avLst/>
        </a:prstGeom>
        <a:blipFill dpi="0" rotWithShape="0">
          <a:blip xmlns:r="http://schemas.openxmlformats.org/officeDocument/2006/relationships" r:embed="rId12"/>
          <a:srcRect/>
          <a:stretch>
            <a:fillRect l="7484" r="7484"/>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2489200">
            <a:lnSpc>
              <a:spcPct val="90000"/>
            </a:lnSpc>
            <a:spcBef>
              <a:spcPct val="0"/>
            </a:spcBef>
            <a:spcAft>
              <a:spcPct val="35000"/>
            </a:spcAft>
            <a:buNone/>
          </a:pPr>
          <a:endParaRPr lang="en-GB" sz="5600" kern="1200" dirty="0"/>
        </a:p>
      </dsp:txBody>
      <dsp:txXfrm>
        <a:off x="3963587" y="4652150"/>
        <a:ext cx="1035981" cy="876656"/>
      </dsp:txXfrm>
    </dsp:sp>
    <dsp:sp modelId="{9B0259C4-E061-D64E-820D-D6058BEE5A94}">
      <dsp:nvSpPr>
        <dsp:cNvPr id="0" name=""/>
        <dsp:cNvSpPr/>
      </dsp:nvSpPr>
      <dsp:spPr>
        <a:xfrm rot="9685598">
          <a:off x="4087809" y="3929884"/>
          <a:ext cx="1255393" cy="15908"/>
        </a:xfrm>
        <a:custGeom>
          <a:avLst/>
          <a:gdLst/>
          <a:ahLst/>
          <a:cxnLst/>
          <a:rect l="0" t="0" r="0" b="0"/>
          <a:pathLst>
            <a:path>
              <a:moveTo>
                <a:pt x="0" y="7954"/>
              </a:moveTo>
              <a:lnTo>
                <a:pt x="1255393"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rot="10800000">
        <a:off x="4684120" y="3906453"/>
        <a:ext cx="62769" cy="62769"/>
      </dsp:txXfrm>
    </dsp:sp>
    <dsp:sp modelId="{70838BB2-FC04-C64C-8276-5F2F886FE8BE}">
      <dsp:nvSpPr>
        <dsp:cNvPr id="0" name=""/>
        <dsp:cNvSpPr/>
      </dsp:nvSpPr>
      <dsp:spPr>
        <a:xfrm>
          <a:off x="3071046" y="3770618"/>
          <a:ext cx="1077515" cy="1077515"/>
        </a:xfrm>
        <a:prstGeom prst="ellipse">
          <a:avLst/>
        </a:prstGeom>
        <a:blipFill dpi="0" rotWithShape="0">
          <a:blip xmlns:r="http://schemas.openxmlformats.org/officeDocument/2006/relationships" r:embed="rId13"/>
          <a:srcRect/>
          <a:stretch>
            <a:fillRect l="-5843" t="-4247" r="-5843" b="-424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endParaRPr lang="en-GB" sz="5000" kern="1200" dirty="0"/>
        </a:p>
      </dsp:txBody>
      <dsp:txXfrm>
        <a:off x="3228844" y="3928416"/>
        <a:ext cx="761919" cy="761919"/>
      </dsp:txXfrm>
    </dsp:sp>
    <dsp:sp modelId="{977C308E-B4F0-8141-8924-4FFC6CAF4F26}">
      <dsp:nvSpPr>
        <dsp:cNvPr id="0" name=""/>
        <dsp:cNvSpPr/>
      </dsp:nvSpPr>
      <dsp:spPr>
        <a:xfrm rot="11215385">
          <a:off x="3628656" y="3262699"/>
          <a:ext cx="1640417" cy="15908"/>
        </a:xfrm>
        <a:custGeom>
          <a:avLst/>
          <a:gdLst/>
          <a:ahLst/>
          <a:cxnLst/>
          <a:rect l="0" t="0" r="0" b="0"/>
          <a:pathLst>
            <a:path>
              <a:moveTo>
                <a:pt x="0" y="7954"/>
              </a:moveTo>
              <a:lnTo>
                <a:pt x="1640417"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rot="10800000">
        <a:off x="4407855" y="3229642"/>
        <a:ext cx="82020" cy="82020"/>
      </dsp:txXfrm>
    </dsp:sp>
    <dsp:sp modelId="{7EEC3448-C55E-1646-B1A2-1805B14ABD60}">
      <dsp:nvSpPr>
        <dsp:cNvPr id="0" name=""/>
        <dsp:cNvSpPr/>
      </dsp:nvSpPr>
      <dsp:spPr>
        <a:xfrm>
          <a:off x="2756837" y="2670394"/>
          <a:ext cx="880901" cy="896579"/>
        </a:xfrm>
        <a:prstGeom prst="ellipse">
          <a:avLst/>
        </a:prstGeom>
        <a:blipFill dpi="0" rotWithShape="0">
          <a:blip xmlns:r="http://schemas.openxmlformats.org/officeDocument/2006/relationships" r:embed="rId14"/>
          <a:srcRect/>
          <a:stretch>
            <a:fillRect l="-3127" r="-3127"/>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endParaRPr lang="en-GB" sz="4100" kern="1200" dirty="0"/>
        </a:p>
      </dsp:txBody>
      <dsp:txXfrm>
        <a:off x="2885842" y="2801695"/>
        <a:ext cx="622891" cy="633977"/>
      </dsp:txXfrm>
    </dsp:sp>
    <dsp:sp modelId="{D0018132-07F9-E044-B9C7-829ECEE41849}">
      <dsp:nvSpPr>
        <dsp:cNvPr id="0" name=""/>
        <dsp:cNvSpPr/>
      </dsp:nvSpPr>
      <dsp:spPr>
        <a:xfrm rot="12929777">
          <a:off x="4132717" y="2573369"/>
          <a:ext cx="1444659" cy="15908"/>
        </a:xfrm>
        <a:custGeom>
          <a:avLst/>
          <a:gdLst/>
          <a:ahLst/>
          <a:cxnLst/>
          <a:rect l="0" t="0" r="0" b="0"/>
          <a:pathLst>
            <a:path>
              <a:moveTo>
                <a:pt x="0" y="7954"/>
              </a:moveTo>
              <a:lnTo>
                <a:pt x="1444659"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rot="10800000">
        <a:off x="4818930" y="2545206"/>
        <a:ext cx="72232" cy="72232"/>
      </dsp:txXfrm>
    </dsp:sp>
    <dsp:sp modelId="{2CE256B5-F070-BF4F-AEF4-C7FCC911D711}">
      <dsp:nvSpPr>
        <dsp:cNvPr id="0" name=""/>
        <dsp:cNvSpPr/>
      </dsp:nvSpPr>
      <dsp:spPr>
        <a:xfrm>
          <a:off x="3581798" y="1491241"/>
          <a:ext cx="736320" cy="889155"/>
        </a:xfrm>
        <a:prstGeom prst="ellipse">
          <a:avLst/>
        </a:prstGeom>
        <a:blipFill rotWithShape="0">
          <a:blip xmlns:r="http://schemas.openxmlformats.org/officeDocument/2006/relationships" r:embed="rId15"/>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035" tIns="26035" rIns="26035" bIns="26035" numCol="1" spcCol="1270" anchor="ctr" anchorCtr="0">
          <a:noAutofit/>
        </a:bodyPr>
        <a:lstStyle/>
        <a:p>
          <a:pPr marL="0" lvl="0" indent="0" algn="ctr" defTabSz="1822450">
            <a:lnSpc>
              <a:spcPct val="90000"/>
            </a:lnSpc>
            <a:spcBef>
              <a:spcPct val="0"/>
            </a:spcBef>
            <a:spcAft>
              <a:spcPct val="35000"/>
            </a:spcAft>
            <a:buNone/>
          </a:pPr>
          <a:endParaRPr lang="en-GB" sz="4100" kern="1200" dirty="0"/>
        </a:p>
      </dsp:txBody>
      <dsp:txXfrm>
        <a:off x="3689630" y="1621455"/>
        <a:ext cx="520656" cy="628727"/>
      </dsp:txXfrm>
    </dsp:sp>
    <dsp:sp modelId="{B418D614-B7F0-6345-83AE-730642B402CF}">
      <dsp:nvSpPr>
        <dsp:cNvPr id="0" name=""/>
        <dsp:cNvSpPr/>
      </dsp:nvSpPr>
      <dsp:spPr>
        <a:xfrm rot="14584478">
          <a:off x="4833856" y="2213678"/>
          <a:ext cx="1269163" cy="15908"/>
        </a:xfrm>
        <a:custGeom>
          <a:avLst/>
          <a:gdLst/>
          <a:ahLst/>
          <a:cxnLst/>
          <a:rect l="0" t="0" r="0" b="0"/>
          <a:pathLst>
            <a:path>
              <a:moveTo>
                <a:pt x="0" y="7954"/>
              </a:moveTo>
              <a:lnTo>
                <a:pt x="1269163" y="795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dirty="0"/>
        </a:p>
      </dsp:txBody>
      <dsp:txXfrm rot="10800000">
        <a:off x="5436709" y="2189903"/>
        <a:ext cx="63458" cy="63458"/>
      </dsp:txXfrm>
    </dsp:sp>
    <dsp:sp modelId="{9C63B29F-1E2B-A94A-ABE7-4804C70FB81A}">
      <dsp:nvSpPr>
        <dsp:cNvPr id="0" name=""/>
        <dsp:cNvSpPr/>
      </dsp:nvSpPr>
      <dsp:spPr>
        <a:xfrm>
          <a:off x="4398357" y="636729"/>
          <a:ext cx="1077515" cy="1077515"/>
        </a:xfrm>
        <a:prstGeom prst="ellipse">
          <a:avLst/>
        </a:prstGeom>
        <a:blipFill dpi="0" rotWithShape="0">
          <a:blip xmlns:r="http://schemas.openxmlformats.org/officeDocument/2006/relationships" r:embed="rId16"/>
          <a:srcRect/>
          <a:stretch>
            <a:fillRect l="-56899" t="-7439" r="-56899" b="-7439"/>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750" tIns="31750" rIns="31750" bIns="31750" numCol="1" spcCol="1270" anchor="ctr" anchorCtr="0">
          <a:noAutofit/>
        </a:bodyPr>
        <a:lstStyle/>
        <a:p>
          <a:pPr marL="0" lvl="0" indent="0" algn="ctr" defTabSz="2222500">
            <a:lnSpc>
              <a:spcPct val="90000"/>
            </a:lnSpc>
            <a:spcBef>
              <a:spcPct val="0"/>
            </a:spcBef>
            <a:spcAft>
              <a:spcPct val="35000"/>
            </a:spcAft>
            <a:buNone/>
          </a:pPr>
          <a:endParaRPr lang="en-GB" sz="5000" kern="1200" dirty="0"/>
        </a:p>
      </dsp:txBody>
      <dsp:txXfrm>
        <a:off x="4556155" y="794527"/>
        <a:ext cx="761919" cy="76191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CD4B8-5740-0742-84BA-09F3DA3E219F}">
      <dsp:nvSpPr>
        <dsp:cNvPr id="0" name=""/>
        <dsp:cNvSpPr/>
      </dsp:nvSpPr>
      <dsp:spPr>
        <a:xfrm>
          <a:off x="-6215209" y="-951499"/>
          <a:ext cx="7403575" cy="7403575"/>
        </a:xfrm>
        <a:prstGeom prst="blockArc">
          <a:avLst>
            <a:gd name="adj1" fmla="val 18900000"/>
            <a:gd name="adj2" fmla="val 2700000"/>
            <a:gd name="adj3" fmla="val 292"/>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1DD529-8B9C-C94A-9CE7-FBA5E80F369D}">
      <dsp:nvSpPr>
        <dsp:cNvPr id="0" name=""/>
        <dsp:cNvSpPr/>
      </dsp:nvSpPr>
      <dsp:spPr>
        <a:xfrm>
          <a:off x="385865" y="250056"/>
          <a:ext cx="5795600" cy="499892"/>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90"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Evidence based approach </a:t>
          </a:r>
        </a:p>
      </dsp:txBody>
      <dsp:txXfrm>
        <a:off x="385865" y="250056"/>
        <a:ext cx="5795600" cy="499892"/>
      </dsp:txXfrm>
    </dsp:sp>
    <dsp:sp modelId="{2B6AAA4C-6903-1E4C-9CE3-1A967C585ED6}">
      <dsp:nvSpPr>
        <dsp:cNvPr id="0" name=""/>
        <dsp:cNvSpPr/>
      </dsp:nvSpPr>
      <dsp:spPr>
        <a:xfrm>
          <a:off x="73432" y="187569"/>
          <a:ext cx="624865" cy="6248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6B3866-DF8E-9345-84C5-11476A82ECDD}">
      <dsp:nvSpPr>
        <dsp:cNvPr id="0" name=""/>
        <dsp:cNvSpPr/>
      </dsp:nvSpPr>
      <dsp:spPr>
        <a:xfrm>
          <a:off x="838562" y="1000334"/>
          <a:ext cx="5342903" cy="4998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90"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People with the right capabilities</a:t>
          </a:r>
        </a:p>
      </dsp:txBody>
      <dsp:txXfrm>
        <a:off x="838562" y="1000334"/>
        <a:ext cx="5342903" cy="499892"/>
      </dsp:txXfrm>
    </dsp:sp>
    <dsp:sp modelId="{DE913736-87FB-2F46-8D3B-FF5F103229B2}">
      <dsp:nvSpPr>
        <dsp:cNvPr id="0" name=""/>
        <dsp:cNvSpPr/>
      </dsp:nvSpPr>
      <dsp:spPr>
        <a:xfrm>
          <a:off x="526130" y="937848"/>
          <a:ext cx="624865" cy="6248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0D54C8-CBB2-BE4D-85DC-3B8AC7282D9C}">
      <dsp:nvSpPr>
        <dsp:cNvPr id="0" name=""/>
        <dsp:cNvSpPr/>
      </dsp:nvSpPr>
      <dsp:spPr>
        <a:xfrm>
          <a:off x="1086638" y="1750063"/>
          <a:ext cx="5094827" cy="499892"/>
        </a:xfrm>
        <a:prstGeom prst="rect">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90"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Business alignment to your strategy</a:t>
          </a:r>
        </a:p>
      </dsp:txBody>
      <dsp:txXfrm>
        <a:off x="1086638" y="1750063"/>
        <a:ext cx="5094827" cy="499892"/>
      </dsp:txXfrm>
    </dsp:sp>
    <dsp:sp modelId="{1365DBC4-20D8-B04E-B896-F2627D2C41B2}">
      <dsp:nvSpPr>
        <dsp:cNvPr id="0" name=""/>
        <dsp:cNvSpPr/>
      </dsp:nvSpPr>
      <dsp:spPr>
        <a:xfrm>
          <a:off x="774206" y="1687577"/>
          <a:ext cx="624865" cy="6248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17D0D6-4F05-EF40-8435-097F7CCDA7C8}">
      <dsp:nvSpPr>
        <dsp:cNvPr id="0" name=""/>
        <dsp:cNvSpPr/>
      </dsp:nvSpPr>
      <dsp:spPr>
        <a:xfrm>
          <a:off x="1165847" y="2500342"/>
          <a:ext cx="5015619" cy="4998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90"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Scenario planning is critical</a:t>
          </a:r>
        </a:p>
      </dsp:txBody>
      <dsp:txXfrm>
        <a:off x="1165847" y="2500342"/>
        <a:ext cx="5015619" cy="499892"/>
      </dsp:txXfrm>
    </dsp:sp>
    <dsp:sp modelId="{28DA12C2-A8F6-A842-9124-A1DFD32BA308}">
      <dsp:nvSpPr>
        <dsp:cNvPr id="0" name=""/>
        <dsp:cNvSpPr/>
      </dsp:nvSpPr>
      <dsp:spPr>
        <a:xfrm>
          <a:off x="853414" y="2437855"/>
          <a:ext cx="624865" cy="6248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C98566-4D62-CD4E-BB1A-8AAFAC153CE8}">
      <dsp:nvSpPr>
        <dsp:cNvPr id="0" name=""/>
        <dsp:cNvSpPr/>
      </dsp:nvSpPr>
      <dsp:spPr>
        <a:xfrm>
          <a:off x="1086638" y="3250620"/>
          <a:ext cx="5094827" cy="499892"/>
        </a:xfrm>
        <a:prstGeom prst="rect">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90"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Understand and challenge demand assumptions</a:t>
          </a:r>
        </a:p>
      </dsp:txBody>
      <dsp:txXfrm>
        <a:off x="1086638" y="3250620"/>
        <a:ext cx="5094827" cy="499892"/>
      </dsp:txXfrm>
    </dsp:sp>
    <dsp:sp modelId="{B2BBCE55-C623-5F4E-BC5B-1613B6DE2855}">
      <dsp:nvSpPr>
        <dsp:cNvPr id="0" name=""/>
        <dsp:cNvSpPr/>
      </dsp:nvSpPr>
      <dsp:spPr>
        <a:xfrm>
          <a:off x="774206" y="3188134"/>
          <a:ext cx="624865" cy="6248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B768502-9CFE-464A-B9E9-A36D247AC835}">
      <dsp:nvSpPr>
        <dsp:cNvPr id="0" name=""/>
        <dsp:cNvSpPr/>
      </dsp:nvSpPr>
      <dsp:spPr>
        <a:xfrm>
          <a:off x="838562" y="4000349"/>
          <a:ext cx="5342903" cy="499892"/>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90"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Risk mitigation focused</a:t>
          </a:r>
        </a:p>
      </dsp:txBody>
      <dsp:txXfrm>
        <a:off x="838562" y="4000349"/>
        <a:ext cx="5342903" cy="499892"/>
      </dsp:txXfrm>
    </dsp:sp>
    <dsp:sp modelId="{C59DE10F-4D59-1740-ACE1-1BDC4EEB4DA2}">
      <dsp:nvSpPr>
        <dsp:cNvPr id="0" name=""/>
        <dsp:cNvSpPr/>
      </dsp:nvSpPr>
      <dsp:spPr>
        <a:xfrm>
          <a:off x="526130" y="3937863"/>
          <a:ext cx="624865" cy="6248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35024B5-7EAA-7543-B8B6-2A6A50A9C188}">
      <dsp:nvSpPr>
        <dsp:cNvPr id="0" name=""/>
        <dsp:cNvSpPr/>
      </dsp:nvSpPr>
      <dsp:spPr>
        <a:xfrm>
          <a:off x="385865" y="4750628"/>
          <a:ext cx="5795600" cy="499892"/>
        </a:xfrm>
        <a:prstGeom prst="rect">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6790" tIns="40640" rIns="40640" bIns="40640" numCol="1" spcCol="1270" anchor="ctr" anchorCtr="0">
          <a:noAutofit/>
        </a:bodyPr>
        <a:lstStyle/>
        <a:p>
          <a:pPr marL="0" lvl="0" indent="0" algn="l" defTabSz="711200">
            <a:lnSpc>
              <a:spcPct val="90000"/>
            </a:lnSpc>
            <a:spcBef>
              <a:spcPct val="0"/>
            </a:spcBef>
            <a:spcAft>
              <a:spcPct val="35000"/>
            </a:spcAft>
            <a:buNone/>
          </a:pPr>
          <a:r>
            <a:rPr lang="en-GB" sz="1600" kern="1200" dirty="0"/>
            <a:t>Future focused – in particular on population health management</a:t>
          </a:r>
        </a:p>
      </dsp:txBody>
      <dsp:txXfrm>
        <a:off x="385865" y="4750628"/>
        <a:ext cx="5795600" cy="499892"/>
      </dsp:txXfrm>
    </dsp:sp>
    <dsp:sp modelId="{E6D210CB-A253-6C4D-8CD6-A178503D677B}">
      <dsp:nvSpPr>
        <dsp:cNvPr id="0" name=""/>
        <dsp:cNvSpPr/>
      </dsp:nvSpPr>
      <dsp:spPr>
        <a:xfrm>
          <a:off x="73432" y="4688141"/>
          <a:ext cx="624865" cy="624865"/>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028FC9-8024-E745-8257-589FA506FA98}">
      <dsp:nvSpPr>
        <dsp:cNvPr id="0" name=""/>
        <dsp:cNvSpPr/>
      </dsp:nvSpPr>
      <dsp:spPr>
        <a:xfrm rot="10800000">
          <a:off x="1966514" y="2643"/>
          <a:ext cx="7097755" cy="714937"/>
        </a:xfrm>
        <a:prstGeom prst="homePlate">
          <a:avLst/>
        </a:prstGeom>
        <a:solidFill>
          <a:srgbClr val="00B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26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Demographic</a:t>
          </a:r>
          <a:endParaRPr lang="en-GB" sz="1800" kern="1200" dirty="0"/>
        </a:p>
      </dsp:txBody>
      <dsp:txXfrm rot="10800000">
        <a:off x="2145248" y="2643"/>
        <a:ext cx="6919021" cy="714937"/>
      </dsp:txXfrm>
    </dsp:sp>
    <dsp:sp modelId="{D503A321-C0CC-9042-B1C2-983CCA33D1D3}">
      <dsp:nvSpPr>
        <dsp:cNvPr id="0" name=""/>
        <dsp:cNvSpPr/>
      </dsp:nvSpPr>
      <dsp:spPr>
        <a:xfrm>
          <a:off x="1609046" y="2643"/>
          <a:ext cx="714937" cy="714937"/>
        </a:xfrm>
        <a:prstGeom prst="ellipse">
          <a:avLst/>
        </a:prstGeom>
        <a:blipFill>
          <a:blip xmlns:r="http://schemas.openxmlformats.org/officeDocument/2006/relationships" r:embed="rId1"/>
          <a:srcRect/>
          <a:stretch>
            <a:fillRect l="-34000" r="-3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C428C72-071A-6F41-93E7-FECE8883C852}">
      <dsp:nvSpPr>
        <dsp:cNvPr id="0" name=""/>
        <dsp:cNvSpPr/>
      </dsp:nvSpPr>
      <dsp:spPr>
        <a:xfrm rot="10800000">
          <a:off x="1966514" y="930995"/>
          <a:ext cx="7097755" cy="71493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26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Cost reduction</a:t>
          </a:r>
          <a:endParaRPr lang="en-GB" sz="1800" kern="1200" dirty="0"/>
        </a:p>
      </dsp:txBody>
      <dsp:txXfrm rot="10800000">
        <a:off x="2145248" y="930995"/>
        <a:ext cx="6919021" cy="714937"/>
      </dsp:txXfrm>
    </dsp:sp>
    <dsp:sp modelId="{E4659346-C3D7-974F-AEF8-33160B33C128}">
      <dsp:nvSpPr>
        <dsp:cNvPr id="0" name=""/>
        <dsp:cNvSpPr/>
      </dsp:nvSpPr>
      <dsp:spPr>
        <a:xfrm>
          <a:off x="1609046" y="930995"/>
          <a:ext cx="714937" cy="714937"/>
        </a:xfrm>
        <a:prstGeom prst="ellipse">
          <a:avLst/>
        </a:prstGeom>
        <a:blipFill dpi="0" rotWithShape="1">
          <a:blip xmlns:r="http://schemas.openxmlformats.org/officeDocument/2006/relationships" r:embed="rId2">
            <a:extLst>
              <a:ext uri="{28A0092B-C50C-407E-A947-70E740481C1C}">
                <a14:useLocalDpi xmlns:a14="http://schemas.microsoft.com/office/drawing/2010/main" val="0"/>
              </a:ext>
            </a:extLst>
          </a:blip>
          <a:srcRect/>
          <a:stretch>
            <a:fillRect l="12235" t="4682" r="12235" b="468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7F5363-28DF-B348-840D-8FB5D32C6AF3}">
      <dsp:nvSpPr>
        <dsp:cNvPr id="0" name=""/>
        <dsp:cNvSpPr/>
      </dsp:nvSpPr>
      <dsp:spPr>
        <a:xfrm rot="10800000">
          <a:off x="1966514" y="1859347"/>
          <a:ext cx="7097755" cy="714937"/>
        </a:xfrm>
        <a:prstGeom prst="homePlate">
          <a:avLst/>
        </a:prstGeom>
        <a:solidFill>
          <a:schemeClr val="accent3">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26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Talent management</a:t>
          </a:r>
          <a:endParaRPr lang="en-GB" sz="1800" kern="1200" dirty="0"/>
        </a:p>
      </dsp:txBody>
      <dsp:txXfrm rot="10800000">
        <a:off x="2145248" y="1859347"/>
        <a:ext cx="6919021" cy="714937"/>
      </dsp:txXfrm>
    </dsp:sp>
    <dsp:sp modelId="{A16AF415-4788-324D-B3D3-64F2265D9181}">
      <dsp:nvSpPr>
        <dsp:cNvPr id="0" name=""/>
        <dsp:cNvSpPr/>
      </dsp:nvSpPr>
      <dsp:spPr>
        <a:xfrm>
          <a:off x="1609046" y="1859347"/>
          <a:ext cx="714937" cy="714937"/>
        </a:xfrm>
        <a:prstGeom prst="ellipse">
          <a:avLst/>
        </a:prstGeom>
        <a:blipFill dpi="0" rotWithShape="1">
          <a:blip xmlns:r="http://schemas.openxmlformats.org/officeDocument/2006/relationships" r:embed="rId3"/>
          <a:srcRect/>
          <a:stretch>
            <a:fillRect l="7199" t="-2872" r="7199" b="-287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05FEB9-5329-C74A-944F-DC2D067A9081}">
      <dsp:nvSpPr>
        <dsp:cNvPr id="0" name=""/>
        <dsp:cNvSpPr/>
      </dsp:nvSpPr>
      <dsp:spPr>
        <a:xfrm rot="10800000">
          <a:off x="1966514" y="2787699"/>
          <a:ext cx="7097755" cy="71493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26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Flexibility</a:t>
          </a:r>
          <a:endParaRPr lang="en-GB" sz="1800" kern="1200" dirty="0"/>
        </a:p>
      </dsp:txBody>
      <dsp:txXfrm rot="10800000">
        <a:off x="2145248" y="2787699"/>
        <a:ext cx="6919021" cy="714937"/>
      </dsp:txXfrm>
    </dsp:sp>
    <dsp:sp modelId="{D3F231D3-29FB-7B4A-914A-52D37116C5F6}">
      <dsp:nvSpPr>
        <dsp:cNvPr id="0" name=""/>
        <dsp:cNvSpPr/>
      </dsp:nvSpPr>
      <dsp:spPr>
        <a:xfrm>
          <a:off x="1609046" y="2787699"/>
          <a:ext cx="714937" cy="714937"/>
        </a:xfrm>
        <a:prstGeom prst="ellipse">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l="-354" t="12235" r="-354" b="12235"/>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382049-5118-8A48-B1A5-9592998DCB14}">
      <dsp:nvSpPr>
        <dsp:cNvPr id="0" name=""/>
        <dsp:cNvSpPr/>
      </dsp:nvSpPr>
      <dsp:spPr>
        <a:xfrm rot="10800000">
          <a:off x="1966514" y="3716050"/>
          <a:ext cx="7097755" cy="714937"/>
        </a:xfrm>
        <a:prstGeom prst="homePlat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268" tIns="68580" rIns="128016"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COVID-19/Future virus</a:t>
          </a:r>
          <a:endParaRPr lang="en-GB" sz="1800" kern="1200" dirty="0"/>
        </a:p>
      </dsp:txBody>
      <dsp:txXfrm rot="10800000">
        <a:off x="2145248" y="3716050"/>
        <a:ext cx="6919021" cy="714937"/>
      </dsp:txXfrm>
    </dsp:sp>
    <dsp:sp modelId="{7A26B21D-8F4F-CF4A-8E44-B44843B0325F}">
      <dsp:nvSpPr>
        <dsp:cNvPr id="0" name=""/>
        <dsp:cNvSpPr/>
      </dsp:nvSpPr>
      <dsp:spPr>
        <a:xfrm>
          <a:off x="1609046" y="3716050"/>
          <a:ext cx="714937" cy="714937"/>
        </a:xfrm>
        <a:prstGeom prst="ellipse">
          <a:avLst/>
        </a:prstGeom>
        <a:blipFill>
          <a:blip xmlns:r="http://schemas.openxmlformats.org/officeDocument/2006/relationships" r:embed="rId5"/>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5C427B2-25AB-8B45-95F3-5E6DFCCD98FD}">
      <dsp:nvSpPr>
        <dsp:cNvPr id="0" name=""/>
        <dsp:cNvSpPr/>
      </dsp:nvSpPr>
      <dsp:spPr>
        <a:xfrm rot="10800000">
          <a:off x="1966514" y="4644402"/>
          <a:ext cx="7097755" cy="71493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5268" tIns="53340" rIns="99568" bIns="53340" numCol="1" spcCol="1270" anchor="ctr" anchorCtr="0">
          <a:noAutofit/>
        </a:bodyPr>
        <a:lstStyle/>
        <a:p>
          <a:pPr marL="0" lvl="0" indent="0" algn="ctr" defTabSz="622300">
            <a:lnSpc>
              <a:spcPct val="90000"/>
            </a:lnSpc>
            <a:spcBef>
              <a:spcPct val="0"/>
            </a:spcBef>
            <a:spcAft>
              <a:spcPct val="35000"/>
            </a:spcAft>
            <a:buNone/>
          </a:pPr>
          <a:r>
            <a:rPr lang="en-US" sz="1400" b="1" i="0" kern="1200" dirty="0"/>
            <a:t>NHS People Plan, 2020/21: 1. </a:t>
          </a:r>
          <a:r>
            <a:rPr lang="en-US" sz="1400" b="0" i="0" kern="1200" dirty="0"/>
            <a:t>Looking after our people. 2. Belonging in the NHS.</a:t>
          </a:r>
        </a:p>
        <a:p>
          <a:pPr marL="0" lvl="0" indent="0" algn="ctr" defTabSz="622300">
            <a:lnSpc>
              <a:spcPct val="90000"/>
            </a:lnSpc>
            <a:spcBef>
              <a:spcPct val="0"/>
            </a:spcBef>
            <a:spcAft>
              <a:spcPct val="35000"/>
            </a:spcAft>
            <a:buNone/>
          </a:pPr>
          <a:r>
            <a:rPr lang="en-US" sz="1400" b="0" i="0" kern="1200" dirty="0"/>
            <a:t>3. New ways of working and delivering care 4. Growing for the future.</a:t>
          </a:r>
          <a:endParaRPr lang="en-GB" sz="1400" kern="1200" dirty="0"/>
        </a:p>
      </dsp:txBody>
      <dsp:txXfrm rot="10800000">
        <a:off x="2145248" y="4644402"/>
        <a:ext cx="6919021" cy="714937"/>
      </dsp:txXfrm>
    </dsp:sp>
    <dsp:sp modelId="{5AF22D52-31ED-1244-AA6A-6A5C960CC001}">
      <dsp:nvSpPr>
        <dsp:cNvPr id="0" name=""/>
        <dsp:cNvSpPr/>
      </dsp:nvSpPr>
      <dsp:spPr>
        <a:xfrm>
          <a:off x="1609046" y="4644402"/>
          <a:ext cx="714937" cy="714937"/>
        </a:xfrm>
        <a:prstGeom prst="ellipse">
          <a:avLst/>
        </a:prstGeom>
        <a:blipFill>
          <a:blip xmlns:r="http://schemas.openxmlformats.org/officeDocument/2006/relationships" r:embed="rId6"/>
          <a:srcRect/>
          <a:stretch>
            <a:fillRect t="-21000" b="-2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253FF5-2ADF-EC45-B18D-C35EAB741F37}">
      <dsp:nvSpPr>
        <dsp:cNvPr id="0" name=""/>
        <dsp:cNvSpPr/>
      </dsp:nvSpPr>
      <dsp:spPr>
        <a:xfrm>
          <a:off x="704406" y="0"/>
          <a:ext cx="7983279" cy="2308324"/>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00A5E9-1BF8-DC43-A67E-9E0CF3B20558}">
      <dsp:nvSpPr>
        <dsp:cNvPr id="0" name=""/>
        <dsp:cNvSpPr/>
      </dsp:nvSpPr>
      <dsp:spPr>
        <a:xfrm>
          <a:off x="318267" y="692497"/>
          <a:ext cx="2817627" cy="9233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Does everyone complete workforce data returns? </a:t>
          </a:r>
          <a:endParaRPr lang="en-GB" sz="1600" kern="1200" dirty="0"/>
        </a:p>
      </dsp:txBody>
      <dsp:txXfrm>
        <a:off x="363340" y="737570"/>
        <a:ext cx="2727481" cy="833183"/>
      </dsp:txXfrm>
    </dsp:sp>
    <dsp:sp modelId="{2A9020B4-0EEA-2C45-AADC-606FFF290323}">
      <dsp:nvSpPr>
        <dsp:cNvPr id="0" name=""/>
        <dsp:cNvSpPr/>
      </dsp:nvSpPr>
      <dsp:spPr>
        <a:xfrm>
          <a:off x="3287232" y="692497"/>
          <a:ext cx="2817627" cy="9233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How much effort is put into completing workforce surveys?</a:t>
          </a:r>
          <a:endParaRPr lang="en-GB" sz="1600" kern="1200" dirty="0"/>
        </a:p>
      </dsp:txBody>
      <dsp:txXfrm>
        <a:off x="3332305" y="737570"/>
        <a:ext cx="2727481" cy="833183"/>
      </dsp:txXfrm>
    </dsp:sp>
    <dsp:sp modelId="{4256CF77-CF19-E749-A325-EC2F7939FBA9}">
      <dsp:nvSpPr>
        <dsp:cNvPr id="0" name=""/>
        <dsp:cNvSpPr/>
      </dsp:nvSpPr>
      <dsp:spPr>
        <a:xfrm>
          <a:off x="6256197" y="692497"/>
          <a:ext cx="2817627" cy="9233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What approach are you taking in your PCN to complete your workforce development plans?</a:t>
          </a:r>
          <a:endParaRPr lang="en-GB" sz="1600" kern="1200" dirty="0"/>
        </a:p>
      </dsp:txBody>
      <dsp:txXfrm>
        <a:off x="6301270" y="737570"/>
        <a:ext cx="2727481" cy="8331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21F09E-0F80-6C43-9CF1-3CEA92D193A5}">
      <dsp:nvSpPr>
        <dsp:cNvPr id="0" name=""/>
        <dsp:cNvSpPr/>
      </dsp:nvSpPr>
      <dsp:spPr>
        <a:xfrm>
          <a:off x="0" y="0"/>
          <a:ext cx="4351338" cy="4351338"/>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E2135B-5BC9-8142-A039-034C8F66899B}">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0"/>
            </a:spcAft>
            <a:buNone/>
          </a:pPr>
          <a:r>
            <a:rPr lang="en-GB" sz="2000" b="0" i="0" kern="1200" dirty="0">
              <a:latin typeface="Helvetica" pitchFamily="2" charset="0"/>
            </a:rPr>
            <a:t>What does the organisational or PCN structure look like now </a:t>
          </a:r>
        </a:p>
        <a:p>
          <a:pPr marL="0" lvl="0" indent="0" algn="ctr" defTabSz="889000">
            <a:lnSpc>
              <a:spcPct val="150000"/>
            </a:lnSpc>
            <a:spcBef>
              <a:spcPct val="0"/>
            </a:spcBef>
            <a:spcAft>
              <a:spcPts val="0"/>
            </a:spcAft>
            <a:buNone/>
          </a:pPr>
          <a:r>
            <a:rPr lang="en-GB" sz="2000" b="0" i="0" kern="1200" dirty="0">
              <a:latin typeface="Helvetica" pitchFamily="2" charset="0"/>
            </a:rPr>
            <a:t>and what’s likely in the future? </a:t>
          </a:r>
          <a:endParaRPr lang="en-GB" sz="2000" kern="1200" dirty="0">
            <a:latin typeface="Helvetica" pitchFamily="2" charset="0"/>
          </a:endParaRPr>
        </a:p>
      </dsp:txBody>
      <dsp:txXfrm>
        <a:off x="2175669" y="0"/>
        <a:ext cx="8339931" cy="1305404"/>
      </dsp:txXfrm>
    </dsp:sp>
    <dsp:sp modelId="{7BC84D2D-A389-EF41-B82D-3F75F99F21CF}">
      <dsp:nvSpPr>
        <dsp:cNvPr id="0" name=""/>
        <dsp:cNvSpPr/>
      </dsp:nvSpPr>
      <dsp:spPr>
        <a:xfrm>
          <a:off x="761485" y="1305404"/>
          <a:ext cx="2828366" cy="2828366"/>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2685A2-4693-E849-9E74-8D56D121BBC1}">
      <dsp:nvSpPr>
        <dsp:cNvPr id="0" name=""/>
        <dsp:cNvSpPr/>
      </dsp:nvSpPr>
      <dsp:spPr>
        <a:xfrm>
          <a:off x="2175669" y="1305404"/>
          <a:ext cx="8339931" cy="2828366"/>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0"/>
            </a:spcAft>
            <a:buNone/>
          </a:pPr>
          <a:r>
            <a:rPr lang="en-GB" sz="2000" b="0" i="0" kern="1200" dirty="0">
              <a:latin typeface="Helvetica" pitchFamily="2" charset="0"/>
            </a:rPr>
            <a:t>What are the plans to increase productivity, </a:t>
          </a:r>
        </a:p>
        <a:p>
          <a:pPr marL="0" lvl="0" indent="0" algn="ctr" defTabSz="889000">
            <a:lnSpc>
              <a:spcPct val="150000"/>
            </a:lnSpc>
            <a:spcBef>
              <a:spcPct val="0"/>
            </a:spcBef>
            <a:spcAft>
              <a:spcPts val="0"/>
            </a:spcAft>
            <a:buNone/>
          </a:pPr>
          <a:r>
            <a:rPr lang="en-GB" sz="2000" b="0" i="0" kern="1200" dirty="0">
              <a:latin typeface="Helvetica" pitchFamily="2" charset="0"/>
            </a:rPr>
            <a:t>including changes to organisation or PCN structure and processes? </a:t>
          </a:r>
          <a:endParaRPr lang="en-GB" sz="2000" kern="1200" dirty="0">
            <a:latin typeface="Helvetica" pitchFamily="2" charset="0"/>
          </a:endParaRPr>
        </a:p>
      </dsp:txBody>
      <dsp:txXfrm>
        <a:off x="2175669" y="1305404"/>
        <a:ext cx="8339931" cy="1305399"/>
      </dsp:txXfrm>
    </dsp:sp>
    <dsp:sp modelId="{A687F65A-BDB8-4348-9848-FE8DDC1C7F9A}">
      <dsp:nvSpPr>
        <dsp:cNvPr id="0" name=""/>
        <dsp:cNvSpPr/>
      </dsp:nvSpPr>
      <dsp:spPr>
        <a:xfrm>
          <a:off x="1522968" y="2610804"/>
          <a:ext cx="1305400" cy="1305400"/>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9417A5-F2D7-5A4B-8B00-5D74C96B00E9}">
      <dsp:nvSpPr>
        <dsp:cNvPr id="0" name=""/>
        <dsp:cNvSpPr/>
      </dsp:nvSpPr>
      <dsp:spPr>
        <a:xfrm>
          <a:off x="2175669" y="2610804"/>
          <a:ext cx="8339931" cy="1305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0"/>
            </a:spcAft>
            <a:buNone/>
          </a:pPr>
          <a:r>
            <a:rPr lang="en-GB" sz="2000" b="0" i="0" kern="1200" dirty="0">
              <a:latin typeface="Helvetica" pitchFamily="2" charset="0"/>
            </a:rPr>
            <a:t>Are there intentions to introduce or update technology, </a:t>
          </a:r>
        </a:p>
        <a:p>
          <a:pPr marL="0" lvl="0" indent="0" algn="ctr" defTabSz="889000">
            <a:lnSpc>
              <a:spcPct val="150000"/>
            </a:lnSpc>
            <a:spcBef>
              <a:spcPct val="0"/>
            </a:spcBef>
            <a:spcAft>
              <a:spcPts val="0"/>
            </a:spcAft>
            <a:buNone/>
          </a:pPr>
          <a:r>
            <a:rPr lang="en-GB" sz="2000" b="0" i="0" kern="1200" dirty="0">
              <a:latin typeface="Helvetica" pitchFamily="2" charset="0"/>
            </a:rPr>
            <a:t>remembering people remain at the heart of work? </a:t>
          </a:r>
          <a:endParaRPr lang="en-GB" sz="2000" kern="1200" dirty="0">
            <a:latin typeface="Helvetica" pitchFamily="2" charset="0"/>
          </a:endParaRPr>
        </a:p>
      </dsp:txBody>
      <dsp:txXfrm>
        <a:off x="2175669" y="2610804"/>
        <a:ext cx="8339931" cy="13054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7DBFCF-B6BD-214C-B095-91C5AD09710D}">
      <dsp:nvSpPr>
        <dsp:cNvPr id="0" name=""/>
        <dsp:cNvSpPr/>
      </dsp:nvSpPr>
      <dsp:spPr>
        <a:xfrm>
          <a:off x="0" y="0"/>
          <a:ext cx="4351338" cy="4351338"/>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266E40-6BDA-7F43-81B1-F7D9DFABCF20}">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ts val="0"/>
            </a:spcAft>
            <a:buNone/>
          </a:pPr>
          <a:r>
            <a:rPr lang="en-GB" sz="1600" b="0" i="0" kern="1200" dirty="0">
              <a:latin typeface="Helvetica" pitchFamily="2" charset="0"/>
            </a:rPr>
            <a:t>Identify the knowledge, skills, abilities, demographics, talent profiles, attrition (loss) rates and other factors such as employees’ views on job security, </a:t>
          </a:r>
        </a:p>
        <a:p>
          <a:pPr marL="0" lvl="0" indent="0" algn="ctr" defTabSz="711200">
            <a:lnSpc>
              <a:spcPct val="150000"/>
            </a:lnSpc>
            <a:spcBef>
              <a:spcPct val="0"/>
            </a:spcBef>
            <a:spcAft>
              <a:spcPts val="0"/>
            </a:spcAft>
            <a:buNone/>
          </a:pPr>
          <a:r>
            <a:rPr lang="en-GB" sz="1600" b="0" i="0" kern="1200" dirty="0">
              <a:latin typeface="Helvetica" pitchFamily="2" charset="0"/>
            </a:rPr>
            <a:t>satisfaction and intention to leave. </a:t>
          </a:r>
          <a:endParaRPr lang="en-GB" sz="1600" kern="1200" dirty="0">
            <a:latin typeface="Helvetica" pitchFamily="2" charset="0"/>
          </a:endParaRPr>
        </a:p>
      </dsp:txBody>
      <dsp:txXfrm>
        <a:off x="2175669" y="0"/>
        <a:ext cx="8339931" cy="1305404"/>
      </dsp:txXfrm>
    </dsp:sp>
    <dsp:sp modelId="{7697FED3-BDE3-BF4D-BF5D-665A85A1CEB0}">
      <dsp:nvSpPr>
        <dsp:cNvPr id="0" name=""/>
        <dsp:cNvSpPr/>
      </dsp:nvSpPr>
      <dsp:spPr>
        <a:xfrm>
          <a:off x="761485" y="1305404"/>
          <a:ext cx="2828366" cy="2828366"/>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D64D6B-41AC-C249-864F-99BBC3900E19}">
      <dsp:nvSpPr>
        <dsp:cNvPr id="0" name=""/>
        <dsp:cNvSpPr/>
      </dsp:nvSpPr>
      <dsp:spPr>
        <a:xfrm>
          <a:off x="2175669" y="1305404"/>
          <a:ext cx="8339931" cy="2828366"/>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ts val="0"/>
            </a:spcAft>
            <a:buNone/>
          </a:pPr>
          <a:r>
            <a:rPr lang="en-GB" sz="1600" b="0" i="0" kern="1200" dirty="0">
              <a:latin typeface="Helvetica" pitchFamily="2" charset="0"/>
            </a:rPr>
            <a:t>Include other parameters, such as people by geographical location.</a:t>
          </a:r>
        </a:p>
        <a:p>
          <a:pPr marL="0" lvl="0" indent="0" algn="ctr" defTabSz="711200">
            <a:lnSpc>
              <a:spcPct val="150000"/>
            </a:lnSpc>
            <a:spcBef>
              <a:spcPct val="0"/>
            </a:spcBef>
            <a:spcAft>
              <a:spcPts val="0"/>
            </a:spcAft>
            <a:buNone/>
          </a:pPr>
          <a:r>
            <a:rPr lang="en-GB" sz="1600" b="0" i="0" kern="1200" dirty="0">
              <a:latin typeface="Helvetica" pitchFamily="2" charset="0"/>
            </a:rPr>
            <a:t>Consider demographic differences within the workforce or contractual differences as to how work is resourced. </a:t>
          </a:r>
          <a:endParaRPr lang="en-GB" sz="1600" kern="1200" dirty="0">
            <a:latin typeface="Helvetica" pitchFamily="2" charset="0"/>
          </a:endParaRPr>
        </a:p>
      </dsp:txBody>
      <dsp:txXfrm>
        <a:off x="2175669" y="1305404"/>
        <a:ext cx="8339931" cy="1305399"/>
      </dsp:txXfrm>
    </dsp:sp>
    <dsp:sp modelId="{7B19A1D4-8FC3-1146-BE39-9D6E7DEDED69}">
      <dsp:nvSpPr>
        <dsp:cNvPr id="0" name=""/>
        <dsp:cNvSpPr/>
      </dsp:nvSpPr>
      <dsp:spPr>
        <a:xfrm>
          <a:off x="1522968" y="2610804"/>
          <a:ext cx="1305400" cy="1305400"/>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6F7CF6-D921-0F45-B48A-F6055126A8BE}">
      <dsp:nvSpPr>
        <dsp:cNvPr id="0" name=""/>
        <dsp:cNvSpPr/>
      </dsp:nvSpPr>
      <dsp:spPr>
        <a:xfrm>
          <a:off x="2175669" y="2610804"/>
          <a:ext cx="8339931" cy="1305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150000"/>
            </a:lnSpc>
            <a:spcBef>
              <a:spcPct val="0"/>
            </a:spcBef>
            <a:spcAft>
              <a:spcPts val="0"/>
            </a:spcAft>
            <a:buNone/>
          </a:pPr>
          <a:r>
            <a:rPr lang="en-GB" sz="1600" b="0" i="0" kern="1200" dirty="0">
              <a:latin typeface="Helvetica" pitchFamily="2" charset="0"/>
            </a:rPr>
            <a:t>Collect and analyse workforce data to provide you with the information you need to develop capability in these areas. </a:t>
          </a:r>
          <a:endParaRPr lang="en-GB" sz="1600" kern="1200" dirty="0">
            <a:latin typeface="Helvetica" pitchFamily="2" charset="0"/>
          </a:endParaRPr>
        </a:p>
      </dsp:txBody>
      <dsp:txXfrm>
        <a:off x="2175669" y="2610804"/>
        <a:ext cx="8339931" cy="130540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5654E-F424-524B-A8FD-0183D3A2737C}">
      <dsp:nvSpPr>
        <dsp:cNvPr id="0" name=""/>
        <dsp:cNvSpPr/>
      </dsp:nvSpPr>
      <dsp:spPr>
        <a:xfrm>
          <a:off x="0" y="0"/>
          <a:ext cx="4351338" cy="4351338"/>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97D179-02F2-9243-8D5B-369D4DFDF6DF}">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latin typeface="Helvetica" pitchFamily="2" charset="0"/>
            </a:rPr>
            <a:t>Identify future skills and capabilities and predict the timeframes involved. </a:t>
          </a:r>
          <a:endParaRPr lang="en-GB" sz="2000" kern="1200" dirty="0">
            <a:latin typeface="Helvetica" pitchFamily="2" charset="0"/>
          </a:endParaRPr>
        </a:p>
      </dsp:txBody>
      <dsp:txXfrm>
        <a:off x="2175669" y="0"/>
        <a:ext cx="8339931" cy="1305404"/>
      </dsp:txXfrm>
    </dsp:sp>
    <dsp:sp modelId="{8E3181AF-DE49-4047-9889-5DACB61B6456}">
      <dsp:nvSpPr>
        <dsp:cNvPr id="0" name=""/>
        <dsp:cNvSpPr/>
      </dsp:nvSpPr>
      <dsp:spPr>
        <a:xfrm>
          <a:off x="761485" y="1305404"/>
          <a:ext cx="2828366" cy="2828366"/>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2AA9AFE-1F55-1C49-9A1D-D6AB5AB5EA68}">
      <dsp:nvSpPr>
        <dsp:cNvPr id="0" name=""/>
        <dsp:cNvSpPr/>
      </dsp:nvSpPr>
      <dsp:spPr>
        <a:xfrm>
          <a:off x="2175669" y="1305404"/>
          <a:ext cx="8339931" cy="2828366"/>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0"/>
            </a:spcAft>
            <a:buNone/>
          </a:pPr>
          <a:r>
            <a:rPr lang="en-GB" sz="2000" b="1" i="0" kern="1200" dirty="0">
              <a:solidFill>
                <a:srgbClr val="C00000"/>
              </a:solidFill>
              <a:latin typeface="Helvetica" pitchFamily="2" charset="0"/>
            </a:rPr>
            <a:t>Scenario planning </a:t>
          </a:r>
        </a:p>
        <a:p>
          <a:pPr marL="0" lvl="0" indent="0" algn="ctr" defTabSz="889000">
            <a:lnSpc>
              <a:spcPct val="150000"/>
            </a:lnSpc>
            <a:spcBef>
              <a:spcPct val="0"/>
            </a:spcBef>
            <a:spcAft>
              <a:spcPts val="0"/>
            </a:spcAft>
            <a:buNone/>
          </a:pPr>
          <a:r>
            <a:rPr lang="en-GB" sz="2000" b="0" i="0" kern="1200" dirty="0">
              <a:latin typeface="Helvetica" pitchFamily="2" charset="0"/>
            </a:rPr>
            <a:t>can show different futures </a:t>
          </a:r>
        </a:p>
        <a:p>
          <a:pPr marL="0" lvl="0" indent="0" algn="ctr" defTabSz="889000">
            <a:lnSpc>
              <a:spcPct val="150000"/>
            </a:lnSpc>
            <a:spcBef>
              <a:spcPct val="0"/>
            </a:spcBef>
            <a:spcAft>
              <a:spcPts val="0"/>
            </a:spcAft>
            <a:buNone/>
          </a:pPr>
          <a:r>
            <a:rPr lang="en-GB" sz="2000" b="0" i="0" kern="1200" dirty="0">
              <a:latin typeface="Helvetica" pitchFamily="2" charset="0"/>
            </a:rPr>
            <a:t>affecting people requirements. </a:t>
          </a:r>
          <a:endParaRPr lang="en-GB" sz="2000" kern="1200" dirty="0">
            <a:latin typeface="Helvetica" pitchFamily="2" charset="0"/>
          </a:endParaRPr>
        </a:p>
      </dsp:txBody>
      <dsp:txXfrm>
        <a:off x="2175669" y="1305404"/>
        <a:ext cx="8339931" cy="1305399"/>
      </dsp:txXfrm>
    </dsp:sp>
    <dsp:sp modelId="{9FEDAE12-1B84-084B-BFE6-E08A998843A8}">
      <dsp:nvSpPr>
        <dsp:cNvPr id="0" name=""/>
        <dsp:cNvSpPr/>
      </dsp:nvSpPr>
      <dsp:spPr>
        <a:xfrm>
          <a:off x="1522968" y="2610804"/>
          <a:ext cx="1305400" cy="1305400"/>
        </a:xfrm>
        <a:prstGeom prst="pie">
          <a:avLst>
            <a:gd name="adj1" fmla="val 5400000"/>
            <a:gd name="adj2" fmla="val 162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E7D5BB-BC20-AB40-9924-5266FECD929D}">
      <dsp:nvSpPr>
        <dsp:cNvPr id="0" name=""/>
        <dsp:cNvSpPr/>
      </dsp:nvSpPr>
      <dsp:spPr>
        <a:xfrm>
          <a:off x="2175669" y="2610804"/>
          <a:ext cx="8339931" cy="13054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0"/>
            </a:spcAft>
            <a:buNone/>
          </a:pPr>
          <a:r>
            <a:rPr lang="en-GB" sz="2000" b="0" i="0" kern="1200" dirty="0">
              <a:latin typeface="Helvetica" pitchFamily="2" charset="0"/>
            </a:rPr>
            <a:t>These exercises can help you </a:t>
          </a:r>
        </a:p>
        <a:p>
          <a:pPr marL="0" lvl="0" indent="0" algn="ctr" defTabSz="889000">
            <a:lnSpc>
              <a:spcPct val="150000"/>
            </a:lnSpc>
            <a:spcBef>
              <a:spcPct val="0"/>
            </a:spcBef>
            <a:spcAft>
              <a:spcPts val="0"/>
            </a:spcAft>
            <a:buNone/>
          </a:pPr>
          <a:r>
            <a:rPr lang="en-GB" sz="2000" b="0" i="0" kern="1200" dirty="0">
              <a:latin typeface="Helvetica" pitchFamily="2" charset="0"/>
            </a:rPr>
            <a:t>to formulate contingency and adaptive plans </a:t>
          </a:r>
        </a:p>
        <a:p>
          <a:pPr marL="0" lvl="0" indent="0" algn="ctr" defTabSz="889000">
            <a:lnSpc>
              <a:spcPct val="150000"/>
            </a:lnSpc>
            <a:spcBef>
              <a:spcPct val="0"/>
            </a:spcBef>
            <a:spcAft>
              <a:spcPts val="0"/>
            </a:spcAft>
            <a:buNone/>
          </a:pPr>
          <a:r>
            <a:rPr lang="en-GB" sz="2000" b="0" i="0" kern="1200" dirty="0">
              <a:latin typeface="Helvetica" pitchFamily="2" charset="0"/>
            </a:rPr>
            <a:t>to mitigate potential risks to achieving a future goal. </a:t>
          </a:r>
          <a:endParaRPr lang="en-GB" sz="2000" kern="1200" dirty="0">
            <a:latin typeface="Helvetica" pitchFamily="2" charset="0"/>
          </a:endParaRPr>
        </a:p>
      </dsp:txBody>
      <dsp:txXfrm>
        <a:off x="2175669" y="2610804"/>
        <a:ext cx="8339931" cy="13054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7032E-DE3C-2D4A-AD0E-8727B6EFFF67}">
      <dsp:nvSpPr>
        <dsp:cNvPr id="0" name=""/>
        <dsp:cNvSpPr/>
      </dsp:nvSpPr>
      <dsp:spPr>
        <a:xfrm>
          <a:off x="0" y="0"/>
          <a:ext cx="4351338" cy="4351338"/>
        </a:xfrm>
        <a:prstGeom prst="pie">
          <a:avLst>
            <a:gd name="adj1" fmla="val 5400000"/>
            <a:gd name="adj2" fmla="val 1620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0782A49-4C94-7346-AFA6-82131FC1E2E6}">
      <dsp:nvSpPr>
        <dsp:cNvPr id="0" name=""/>
        <dsp:cNvSpPr/>
      </dsp:nvSpPr>
      <dsp:spPr>
        <a:xfrm>
          <a:off x="2175669" y="0"/>
          <a:ext cx="8339931" cy="4351338"/>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latin typeface="Helvetica" pitchFamily="2" charset="0"/>
            </a:rPr>
            <a:t>Identify gaps in skills and knowledge to deliver future ‘business’ plans. </a:t>
          </a:r>
          <a:endParaRPr lang="en-GB" sz="2000" kern="1200" dirty="0">
            <a:latin typeface="Helvetica" pitchFamily="2" charset="0"/>
          </a:endParaRPr>
        </a:p>
      </dsp:txBody>
      <dsp:txXfrm>
        <a:off x="2175669" y="0"/>
        <a:ext cx="8339931" cy="2066885"/>
      </dsp:txXfrm>
    </dsp:sp>
    <dsp:sp modelId="{3797FB29-E2F0-034F-9DF6-4AEA80191289}">
      <dsp:nvSpPr>
        <dsp:cNvPr id="0" name=""/>
        <dsp:cNvSpPr/>
      </dsp:nvSpPr>
      <dsp:spPr>
        <a:xfrm>
          <a:off x="1142226" y="2066885"/>
          <a:ext cx="2066885" cy="2066885"/>
        </a:xfrm>
        <a:prstGeom prst="pie">
          <a:avLst>
            <a:gd name="adj1" fmla="val 5400000"/>
            <a:gd name="adj2" fmla="val 162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E1C888-B676-974C-A3A8-64E143870E61}">
      <dsp:nvSpPr>
        <dsp:cNvPr id="0" name=""/>
        <dsp:cNvSpPr/>
      </dsp:nvSpPr>
      <dsp:spPr>
        <a:xfrm>
          <a:off x="2175669" y="1914545"/>
          <a:ext cx="8339931" cy="2371565"/>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150000"/>
            </a:lnSpc>
            <a:spcBef>
              <a:spcPct val="0"/>
            </a:spcBef>
            <a:spcAft>
              <a:spcPts val="0"/>
            </a:spcAft>
            <a:buNone/>
          </a:pPr>
          <a:r>
            <a:rPr lang="en-GB" sz="2000" b="0" i="0" kern="1200" dirty="0">
              <a:latin typeface="Helvetica" pitchFamily="2" charset="0"/>
            </a:rPr>
            <a:t>Bear in mind that future roles will often involve a greater use of technology and require a greater digital awareness. </a:t>
          </a:r>
        </a:p>
        <a:p>
          <a:pPr marL="0" lvl="0" indent="0" algn="ctr" defTabSz="889000">
            <a:lnSpc>
              <a:spcPct val="150000"/>
            </a:lnSpc>
            <a:spcBef>
              <a:spcPct val="0"/>
            </a:spcBef>
            <a:spcAft>
              <a:spcPts val="0"/>
            </a:spcAft>
            <a:buNone/>
          </a:pPr>
          <a:endParaRPr lang="en-GB" sz="2000" b="0" i="0" kern="1200" dirty="0">
            <a:latin typeface="Helvetica" pitchFamily="2" charset="0"/>
          </a:endParaRPr>
        </a:p>
        <a:p>
          <a:pPr marL="0" lvl="0" indent="0" algn="ctr" defTabSz="889000">
            <a:lnSpc>
              <a:spcPct val="150000"/>
            </a:lnSpc>
            <a:spcBef>
              <a:spcPct val="0"/>
            </a:spcBef>
            <a:spcAft>
              <a:spcPts val="0"/>
            </a:spcAft>
            <a:buNone/>
          </a:pPr>
          <a:r>
            <a:rPr lang="en-GB" sz="2000" b="0" i="0" kern="1200" dirty="0">
              <a:latin typeface="Helvetica" pitchFamily="2" charset="0"/>
            </a:rPr>
            <a:t>Where recruitment, retention, or both, present a resourcing challenge, greater focus will be needed to </a:t>
          </a:r>
        </a:p>
        <a:p>
          <a:pPr marL="0" lvl="0" indent="0" algn="ctr" defTabSz="889000">
            <a:lnSpc>
              <a:spcPct val="150000"/>
            </a:lnSpc>
            <a:spcBef>
              <a:spcPct val="0"/>
            </a:spcBef>
            <a:spcAft>
              <a:spcPts val="0"/>
            </a:spcAft>
            <a:buNone/>
          </a:pPr>
          <a:r>
            <a:rPr lang="en-GB" sz="2000" b="1" i="0" kern="1200" dirty="0">
              <a:latin typeface="Helvetica" pitchFamily="2" charset="0"/>
            </a:rPr>
            <a:t>build required skills via staff development.</a:t>
          </a:r>
          <a:endParaRPr lang="en-GB" sz="2000" kern="1200" dirty="0">
            <a:latin typeface="Helvetica" pitchFamily="2" charset="0"/>
          </a:endParaRPr>
        </a:p>
      </dsp:txBody>
      <dsp:txXfrm>
        <a:off x="2175669" y="1914545"/>
        <a:ext cx="8339931" cy="2371565"/>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6.png"/></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8T15:46:43.750"/>
    </inkml:context>
    <inkml:brush xml:id="br0">
      <inkml:brushProperty name="width" value="0.05" units="cm"/>
      <inkml:brushProperty name="height" value="0.05" units="cm"/>
      <inkml:brushProperty name="color" value="#E71224"/>
    </inkml:brush>
  </inkml:definitions>
  <inkml:trace contextRef="#ctx0" brushRef="#br0">296 68 24575,'-82'-19'0,"0"0"0,16 4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8T15:46:50.055"/>
    </inkml:context>
    <inkml:brush xml:id="br0">
      <inkml:brushProperty name="width" value="0.05" units="cm"/>
      <inkml:brushProperty name="height" value="0.05" units="cm"/>
      <inkml:brushProperty name="color" value="#E71224"/>
    </inkml:brush>
  </inkml:definitions>
  <inkml:trace contextRef="#ctx0" brushRef="#br0">1 108 24575,'0'-9'0,"1"1"0,1 0 0,1 0 0,4-8 0,0 6 0,-1-2 0,-2 9 0,-2 0 0,2 2 0,42-12 0,-30 9 0,31-7 0,-42 10 0,-2 1 0,10 10 0,-1-2 0,12 10 0,10 4 0,-1 0 0,4 2 0,-16-7 0,-10-9 0,-9-4 0,1 2 0,-2-1 0,1 7 0,-2-3 0,1 1 0,0-1 0,-2-4 0,1-2 0,-1 0 0,0-1 0,-2 0 0,0 0 0,0 0 0,-2 0 0,1 0 0,-3 1 0,-1 1 0,-10 3 0,3 0 0,-4-1 0,7-2 0,5-2 0,-2 1 0,5-1 0,-1 0 0,3 0 0,0-1 0,0 0 0,-1 0 0,-5 2 0,1-1 0,-10 4 0,3-1 0,0 1 0,4-1 0,6-3 0,-1 2 0,2-2 0,-1 1 0,-1 0 0,-1 1 0,-3 4 0,4-3 0,1 2 0,3-2 0,0-2 0,-1 1 0,1-2 0,1 0 0,-1 0 0,0-1 0,0 1 0,1-1 0,-1 2 0,1-2 0,0 3 0,0-2 0,0 1 0,0 4 0,0 6 0,0-2 0,0 1 0,0-6 0,0-4 0,0 0 0,0 0 0,1 1 0,0 2 0,0 1 0,0 0 0,0-3 0,0-2 0,2 0 0,1-2 0,3 1 0,-4-1 0,1 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8T15:46:51.069"/>
    </inkml:context>
    <inkml:brush xml:id="br0">
      <inkml:brushProperty name="width" value="0.05" units="cm"/>
      <inkml:brushProperty name="height" value="0.05" units="cm"/>
      <inkml:brushProperty name="color" value="#E71224"/>
    </inkml:brush>
  </inkml:definitions>
  <inkml:trace contextRef="#ctx0" brushRef="#br0">0 1 24575,'8'0'0,"-4"1"0,0-1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8T15:47:01.423"/>
    </inkml:context>
    <inkml:brush xml:id="br0">
      <inkml:brushProperty name="width" value="0.05" units="cm"/>
      <inkml:brushProperty name="height" value="0.05" units="cm"/>
      <inkml:brushProperty name="color" value="#E71224"/>
    </inkml:brush>
  </inkml:definitions>
  <inkml:trace contextRef="#ctx0" brushRef="#br0">1832 270 24575,'-7'-10'0,"-19"-17"0,1 7 0,-25-18 0,23 24 0,-32-11 0,30 17 0,-23-6 0,3 5 0,8 2 0,-12-1 0,13 2 0,-13-1 0,11 2 0,-30-7 0,21 5 0,-46-7 0,33 8 0,10-1 0,1 0 0,-5 3 0,-32-5 0,22 7 0,15-1 0,8 4 0,34-1 0,-9 3 0,7-1 0,-36 3 0,24 0 0,-28 3 0,34-2 0,-4 1 0,11-1 0,-3 3 0,4-3 0,-7 6 0,7-4 0,-6 4 0,9-3 0,-6 5 0,6-3 0,-8 10 0,4-6 0,-11 9 0,9-10 0,-14 8 0,16-11 0,-9 6 0,9-4 0,3 0 0,0 0 0,4-6 0,-1 5 0,1-3 0,-5 14 0,3-6 0,-5 13 0,2-2 0,0 4 0,0 7 0,1-2 0,5 29 0,1-32 0,4 19 0,0-38 0,1-5 0,-1-2 0,0-4 0,0 6 0,1 2 0,-1 3 0,0 0 0,-1 2 0,0-3 0,0 15 0,0-12 0,0 12 0,0-11 0,0 15 0,0-8 0,0 29 0,0-24 0,0 18 0,0-26 0,1 7 0,-1-10 0,1 1 0,-2-3 0,1-9 0,-1 1 0,1-8 0,10-8 0,-4 1 0,5 1 0,-7 10 0,-4 14 0,0 2 0,-1 11 0,1-14 0,-1 2 0,1-13 0,0-2 0,0 1 0,1 1 0,0 10 0,0-3 0,2 13 0,-1-7 0,0 23 0,0-10 0,-1 24 0,0-21 0,0 17 0,-1-20 0,1 14 0,0-23 0,-1 9 0,0-18 0,0 4 0,0-1 0,0-3 0,-1 6 0,1-7 0,-1 4 0,0-3 0,1 7 0,-2-4 0,2 17 0,-2-12 0,2 18 0,-1-16 0,1 20 0,0-19 0,0 20 0,1-23 0,-1 12 0,1-17 0,-1 6 0,1-10 0,-1 7 0,0-9 0,0 3 0,0 2 0,0-4 0,0 12 0,0-10 0,0 17 0,0-14 0,1 20 0,1-10 0,1 20 0,1-11 0,1 4 0,2 6 0,1-6 0,6 22 0,-3-20 0,2-1 0,-5-15 0,4 12 0,-3-11 0,4 13 0,-6-16 0,1 2 0,3 11 0,-1-5 0,8 23 0,-8-21 0,14 31 0,-10-28 0,8 15 0,-10-24 0,7 8 0,1 4 0,-3-10 0,4 3 0,-10-19 0,6 3 0,16 10 0,-4-6 0,38 19 0,-27-17 0,31 9 0,6 0 0,-1-4 0,13-2 0,1-5 0,-15-13 0,6-6 0,-23-9 0,-16-3 0,8-3 0,4-2 0,-17 2 0,9-1 0,7-1 0,-12 4 0,53-13 0,-30 6 0,16-8 0,-14 1 0,-28 2 0,30-16 0,-30 12 0,23-19 0,-15 2 0,-2-2 0,10-24 0,-23 25 0,18-28 0,-25 34 0,7-13 0,-17 17 0,-1-3 0,-1-16 0,-1-13 0,-4 4 0,-2-16 0,-3 33 0,-1-43 0,-4 21 0,1-9 0,-7-3 0,3 31 0,-2-13 0,2 21 0,-3-10 0,0 13 0,-7-25 0,4 20 0,-8-33 0,5 24 0,0 1 0,-1-1 0,-5-11 0,2 7 0,1 0 0,-4-10 0,3 10 0,-1 0 0,-2-12 0,4 18 0,1 0 0,-4-9 0,-5-15 0,12 33 0,-9-33 0,12 20 0,-3-4 0,8 14 0,2 17 0,2 2 0,-3-15 0,3 16 0,-3-15 0,2 18 0,-1-16 0,-1 6 0,2-1 0,-3 1 0,2-1 0,0 6 0,2-5 0,0 3 0,1 12 0,1-4 0,-1 7 0,0 1 0,1-5 0,-1 3 0,0-5 0,0 3 0,-1-16 0,1 15 0,-3-16 0,4 21 0,-2-10 0,2 12 0,-2-4 0,2 6 0,-1 0 0,1-1 0,-1 2 0,1 0 0,-1 0 0,1 2 0,-2-3 0,1 1 0,0 0 0,0 2 0,0 2 0,1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2FC90-4887-A54D-A82E-2CFB9DB02854}" type="datetimeFigureOut">
              <a:rPr lang="en-US" smtClean="0"/>
              <a:t>9/29/20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96497E-2D36-1041-A033-9A58ACCA242B}" type="slidenum">
              <a:rPr lang="en-US" smtClean="0"/>
              <a:t>‹#›</a:t>
            </a:fld>
            <a:endParaRPr lang="en-US" dirty="0"/>
          </a:p>
        </p:txBody>
      </p:sp>
    </p:spTree>
    <p:extLst>
      <p:ext uri="{BB962C8B-B14F-4D97-AF65-F5344CB8AC3E}">
        <p14:creationId xmlns:p14="http://schemas.microsoft.com/office/powerpoint/2010/main" val="1556625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Adam what organisations or PCNs do we have in the lounge today? </a:t>
            </a:r>
          </a:p>
          <a:p>
            <a:endParaRPr lang="en-US" dirty="0"/>
          </a:p>
          <a:p>
            <a:r>
              <a:rPr lang="en-US" dirty="0"/>
              <a:t>Say hello</a:t>
            </a:r>
          </a:p>
          <a:p>
            <a:endParaRPr lang="en-US" dirty="0"/>
          </a:p>
          <a:p>
            <a:r>
              <a:rPr lang="en-US" dirty="0"/>
              <a:t>Zoom etiquette</a:t>
            </a: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0</a:t>
            </a:fld>
            <a:endParaRPr lang="en-US" dirty="0"/>
          </a:p>
        </p:txBody>
      </p:sp>
    </p:spTree>
    <p:extLst>
      <p:ext uri="{BB962C8B-B14F-4D97-AF65-F5344CB8AC3E}">
        <p14:creationId xmlns:p14="http://schemas.microsoft.com/office/powerpoint/2010/main" val="460807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 we have presented the 13 new roles for primary care. These new roles should aid your organisation – PCN – practice success and build your team. </a:t>
            </a:r>
          </a:p>
          <a:p>
            <a:endParaRPr lang="en-GB" dirty="0"/>
          </a:p>
          <a:p>
            <a:r>
              <a:rPr lang="en-GB" dirty="0"/>
              <a:t>Possibly help to improve your workforce culture. </a:t>
            </a:r>
          </a:p>
          <a:p>
            <a:endParaRPr lang="en-GB" dirty="0"/>
          </a:p>
          <a:p>
            <a:r>
              <a:rPr lang="en-GB" dirty="0"/>
              <a:t>Keep an eye on the current roles. </a:t>
            </a:r>
          </a:p>
        </p:txBody>
      </p:sp>
      <p:sp>
        <p:nvSpPr>
          <p:cNvPr id="4" name="Slide Number Placeholder 3"/>
          <p:cNvSpPr>
            <a:spLocks noGrp="1"/>
          </p:cNvSpPr>
          <p:nvPr>
            <p:ph type="sldNum" sz="quarter" idx="5"/>
          </p:nvPr>
        </p:nvSpPr>
        <p:spPr/>
        <p:txBody>
          <a:bodyPr/>
          <a:lstStyle/>
          <a:p>
            <a:fld id="{7D518A4A-F094-BE42-8656-B8B0E81D8242}" type="slidenum">
              <a:rPr lang="en-GB" smtClean="0"/>
              <a:t>9</a:t>
            </a:fld>
            <a:endParaRPr lang="en-GB" dirty="0"/>
          </a:p>
        </p:txBody>
      </p:sp>
    </p:spTree>
    <p:extLst>
      <p:ext uri="{BB962C8B-B14F-4D97-AF65-F5344CB8AC3E}">
        <p14:creationId xmlns:p14="http://schemas.microsoft.com/office/powerpoint/2010/main" val="3993502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stop here to reflect.</a:t>
            </a:r>
          </a:p>
          <a:p>
            <a:endParaRPr lang="en-US" dirty="0"/>
          </a:p>
          <a:p>
            <a:r>
              <a:rPr lang="en-US" dirty="0"/>
              <a:t>What is your people strategy?</a:t>
            </a:r>
          </a:p>
          <a:p>
            <a:endParaRPr lang="en-US" dirty="0"/>
          </a:p>
          <a:p>
            <a:r>
              <a:rPr lang="en-US" dirty="0"/>
              <a:t>How does it link into population health management for example?</a:t>
            </a:r>
          </a:p>
          <a:p>
            <a:endParaRPr lang="en-US" dirty="0"/>
          </a:p>
          <a:p>
            <a:r>
              <a:rPr lang="en-US" dirty="0"/>
              <a:t>Do you have a workforce challenge?</a:t>
            </a:r>
          </a:p>
          <a:p>
            <a:endParaRPr lang="en-US" dirty="0"/>
          </a:p>
          <a:p>
            <a:r>
              <a:rPr lang="en-US" dirty="0"/>
              <a:t>Was is this challenge? </a:t>
            </a:r>
          </a:p>
          <a:p>
            <a:endParaRPr lang="en-US" dirty="0"/>
          </a:p>
          <a:p>
            <a:r>
              <a:rPr lang="en-US" dirty="0"/>
              <a:t>How are you go to get from from you are today to where you want to be? This is your people strategy?</a:t>
            </a:r>
          </a:p>
          <a:p>
            <a:endParaRPr lang="en-US" dirty="0"/>
          </a:p>
          <a:p>
            <a:r>
              <a:rPr lang="en-US" dirty="0"/>
              <a:t>The bit in the middle is workforce planning. </a:t>
            </a:r>
          </a:p>
          <a:p>
            <a:endParaRPr lang="en-US" dirty="0"/>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10</a:t>
            </a:fld>
            <a:endParaRPr lang="en-US" dirty="0"/>
          </a:p>
        </p:txBody>
      </p:sp>
    </p:spTree>
    <p:extLst>
      <p:ext uri="{BB962C8B-B14F-4D97-AF65-F5344CB8AC3E}">
        <p14:creationId xmlns:p14="http://schemas.microsoft.com/office/powerpoint/2010/main" val="2197544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important to have the right mindset for workforce planning </a:t>
            </a:r>
          </a:p>
          <a:p>
            <a:endParaRPr lang="en-US" dirty="0"/>
          </a:p>
          <a:p>
            <a:pPr>
              <a:lnSpc>
                <a:spcPct val="100000"/>
              </a:lnSpc>
              <a:spcBef>
                <a:spcPts val="600"/>
              </a:spcBef>
            </a:pPr>
            <a:r>
              <a:rPr lang="en-US" sz="1200" dirty="0"/>
              <a:t>Workforce planning is not merely a process, it is also a mindset – involving thinking and analysis. </a:t>
            </a:r>
          </a:p>
          <a:p>
            <a:pPr>
              <a:lnSpc>
                <a:spcPct val="100000"/>
              </a:lnSpc>
              <a:spcBef>
                <a:spcPts val="600"/>
              </a:spcBef>
            </a:pPr>
            <a:r>
              <a:rPr lang="en-US" sz="1200" dirty="0"/>
              <a:t>Generating information/data and </a:t>
            </a:r>
            <a:r>
              <a:rPr lang="en-US" sz="1200" dirty="0" err="1"/>
              <a:t>analysing</a:t>
            </a:r>
            <a:r>
              <a:rPr lang="en-US" sz="1200" dirty="0"/>
              <a:t> it to inform future workforce demand for people and skills.</a:t>
            </a:r>
          </a:p>
          <a:p>
            <a:pPr>
              <a:lnSpc>
                <a:spcPct val="100000"/>
              </a:lnSpc>
              <a:spcBef>
                <a:spcPts val="600"/>
              </a:spcBef>
            </a:pPr>
            <a:r>
              <a:rPr lang="en-US" sz="1200" dirty="0"/>
              <a:t>Translating the information/data into a set action plan that will develop and build on the existing workforce to meet the demand.</a:t>
            </a:r>
          </a:p>
          <a:p>
            <a:pPr>
              <a:lnSpc>
                <a:spcPct val="100000"/>
              </a:lnSpc>
              <a:spcBef>
                <a:spcPts val="600"/>
              </a:spcBef>
            </a:pPr>
            <a:r>
              <a:rPr lang="en-GB" sz="1200" dirty="0"/>
              <a:t>Workforce planning can vary in timeframe, scale and the types of role covered. </a:t>
            </a:r>
          </a:p>
          <a:p>
            <a:pPr>
              <a:lnSpc>
                <a:spcPct val="100000"/>
              </a:lnSpc>
              <a:spcBef>
                <a:spcPts val="600"/>
              </a:spcBef>
            </a:pPr>
            <a:r>
              <a:rPr lang="en-GB" sz="1200" dirty="0"/>
              <a:t>Focus – e.g. Population health management.</a:t>
            </a: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11</a:t>
            </a:fld>
            <a:endParaRPr lang="en-US" dirty="0"/>
          </a:p>
        </p:txBody>
      </p:sp>
    </p:spTree>
    <p:extLst>
      <p:ext uri="{BB962C8B-B14F-4D97-AF65-F5344CB8AC3E}">
        <p14:creationId xmlns:p14="http://schemas.microsoft.com/office/powerpoint/2010/main" val="787341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t>So here we are highlighting the key reasons for workforce planning: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t>DEMONGRAPHIC reason </a:t>
            </a:r>
            <a:r>
              <a:rPr lang="en-US" sz="1200" b="0" i="0" dirty="0"/>
              <a:t> - An ageing workforce poses a number of different challenges for you and your organisation including lack of in-demand skills, upskilling, reskilling and mass retirement.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p>
          <a:p>
            <a:pPr lvl="0"/>
            <a:r>
              <a:rPr lang="en-US" sz="1200" b="1" i="0" dirty="0"/>
              <a:t>Cost reduction: </a:t>
            </a:r>
            <a:r>
              <a:rPr lang="en-US" sz="1200" b="0" i="0" dirty="0"/>
              <a:t>Being asked to work ‘smarter’ with a reduced budget. </a:t>
            </a:r>
          </a:p>
          <a:p>
            <a:pPr lvl="0"/>
            <a:r>
              <a:rPr lang="en-US" sz="1200" b="0" i="0" dirty="0"/>
              <a:t>NHS budget.</a:t>
            </a:r>
          </a:p>
          <a:p>
            <a:pPr lvl="0"/>
            <a:r>
              <a:rPr lang="en-US" sz="1200" b="0" i="0" dirty="0"/>
              <a:t>Ageing workforce is a more expensive workforce with their annual salary increases. </a:t>
            </a:r>
          </a:p>
          <a:p>
            <a:pPr lvl="0"/>
            <a:endParaRPr lang="en-US" sz="1200"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dirty="0"/>
              <a:t>Talent management: </a:t>
            </a:r>
            <a:r>
              <a:rPr lang="en-US" sz="1200" b="0" i="0" dirty="0"/>
              <a:t>Talented employees form an advantage for you and your organization – they are your pipeline of workforce capabilities – </a:t>
            </a:r>
            <a:r>
              <a:rPr lang="en-US" sz="1200" b="1" i="0" dirty="0"/>
              <a:t>The action and value of turning the tap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p>
          <a:p>
            <a:pPr lvl="0"/>
            <a:r>
              <a:rPr lang="en-US" sz="1200" b="1" i="0" dirty="0"/>
              <a:t>Flexibility: </a:t>
            </a:r>
            <a:r>
              <a:rPr lang="en-US" sz="1200" b="0" i="0" dirty="0"/>
              <a:t>The need to work faster and smarter. </a:t>
            </a:r>
          </a:p>
          <a:p>
            <a:pPr lvl="0"/>
            <a:r>
              <a:rPr lang="en-US" sz="1200" b="0" i="0" dirty="0"/>
              <a:t>Remember the tactics that got us here will not get us where we need to be (the future).</a:t>
            </a:r>
          </a:p>
          <a:p>
            <a:pPr lvl="0"/>
            <a:endParaRPr lang="en-US" sz="1200" b="0" i="0" dirty="0"/>
          </a:p>
          <a:p>
            <a:pPr lvl="0"/>
            <a:r>
              <a:rPr lang="en-US" sz="1200" b="1" i="0" dirty="0"/>
              <a:t>COVID-19: </a:t>
            </a:r>
            <a:r>
              <a:rPr lang="en-US" sz="1200" b="0" i="0" dirty="0"/>
              <a:t>Working remotely and innovatively and the loss of staff on a short term or long term basis.</a:t>
            </a:r>
          </a:p>
          <a:p>
            <a:pPr lvl="0"/>
            <a:r>
              <a:rPr lang="en-US" sz="1200" b="0" i="0" dirty="0"/>
              <a:t>Increase of patient service demand with different needs.  </a:t>
            </a:r>
            <a:endParaRPr lang="en-GB" sz="1200" dirty="0"/>
          </a:p>
          <a:p>
            <a:pPr lvl="0"/>
            <a:endParaRPr lang="en-GB" dirty="0"/>
          </a:p>
          <a:p>
            <a:pPr lvl="0"/>
            <a:r>
              <a:rPr lang="en-US" sz="1200" b="1" i="0" dirty="0"/>
              <a:t>NHS People Plan, 2020/21: 1. </a:t>
            </a:r>
            <a:r>
              <a:rPr lang="en-US" sz="1200" b="0" i="0" dirty="0"/>
              <a:t>Looking after our people. 2. Belonging in the NHS.</a:t>
            </a:r>
          </a:p>
          <a:p>
            <a:pPr lvl="0"/>
            <a:r>
              <a:rPr lang="en-US" sz="1200" b="0" i="0" dirty="0"/>
              <a:t>3. New ways of working and delivering care 4. Growing for the future.</a:t>
            </a:r>
            <a:endParaRPr lang="en-GB" sz="1200" dirty="0"/>
          </a:p>
          <a:p>
            <a:pPr lvl="0"/>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A696497E-2D36-1041-A033-9A58ACCA242B}" type="slidenum">
              <a:rPr lang="en-US" smtClean="0"/>
              <a:t>12</a:t>
            </a:fld>
            <a:endParaRPr lang="en-US" dirty="0"/>
          </a:p>
        </p:txBody>
      </p:sp>
    </p:spTree>
    <p:extLst>
      <p:ext uri="{BB962C8B-B14F-4D97-AF65-F5344CB8AC3E}">
        <p14:creationId xmlns:p14="http://schemas.microsoft.com/office/powerpoint/2010/main" val="2414322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listed the key benefits of effective workforce planning</a:t>
            </a: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13</a:t>
            </a:fld>
            <a:endParaRPr lang="en-US" dirty="0"/>
          </a:p>
        </p:txBody>
      </p:sp>
    </p:spTree>
    <p:extLst>
      <p:ext uri="{BB962C8B-B14F-4D97-AF65-F5344CB8AC3E}">
        <p14:creationId xmlns:p14="http://schemas.microsoft.com/office/powerpoint/2010/main" val="1675161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key benefits to inform HR practice have been highlighted here:</a:t>
            </a:r>
          </a:p>
        </p:txBody>
      </p:sp>
      <p:sp>
        <p:nvSpPr>
          <p:cNvPr id="4" name="Slide Number Placeholder 3"/>
          <p:cNvSpPr>
            <a:spLocks noGrp="1"/>
          </p:cNvSpPr>
          <p:nvPr>
            <p:ph type="sldNum" sz="quarter" idx="5"/>
          </p:nvPr>
        </p:nvSpPr>
        <p:spPr/>
        <p:txBody>
          <a:bodyPr/>
          <a:lstStyle/>
          <a:p>
            <a:fld id="{A696497E-2D36-1041-A033-9A58ACCA242B}" type="slidenum">
              <a:rPr lang="en-US" smtClean="0"/>
              <a:t>14</a:t>
            </a:fld>
            <a:endParaRPr lang="en-US" dirty="0"/>
          </a:p>
        </p:txBody>
      </p:sp>
    </p:spTree>
    <p:extLst>
      <p:ext uri="{BB962C8B-B14F-4D97-AF65-F5344CB8AC3E}">
        <p14:creationId xmlns:p14="http://schemas.microsoft.com/office/powerpoint/2010/main" val="3674427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spcBef>
                <a:spcPts val="600"/>
              </a:spcBef>
            </a:pPr>
            <a:r>
              <a:rPr lang="en-US" sz="1200" dirty="0"/>
              <a:t>Effective strategic workforce planning requires </a:t>
            </a:r>
            <a:r>
              <a:rPr lang="en-US" sz="1200" b="1" dirty="0"/>
              <a:t>access to good workforce data.</a:t>
            </a:r>
          </a:p>
          <a:p>
            <a:pPr>
              <a:lnSpc>
                <a:spcPct val="100000"/>
              </a:lnSpc>
              <a:spcBef>
                <a:spcPts val="600"/>
              </a:spcBef>
            </a:pPr>
            <a:endParaRPr lang="en-US" sz="1200" b="1" dirty="0"/>
          </a:p>
          <a:p>
            <a:pPr>
              <a:lnSpc>
                <a:spcPct val="100000"/>
              </a:lnSpc>
              <a:spcBef>
                <a:spcPts val="600"/>
              </a:spcBef>
            </a:pPr>
            <a:r>
              <a:rPr lang="en-GB" sz="1200" dirty="0"/>
              <a:t>Good-quality information is vital for good planning and this information must flow both from within the organisation and from external sources.</a:t>
            </a:r>
          </a:p>
          <a:p>
            <a:pPr marL="0" marR="0" lvl="0" indent="0" algn="l" defTabSz="914400" rtl="0" eaLnBrk="1" fontAlgn="auto" latinLnBrk="0" hangingPunct="1">
              <a:lnSpc>
                <a:spcPct val="100000"/>
              </a:lnSpc>
              <a:spcBef>
                <a:spcPts val="600"/>
              </a:spcBef>
              <a:spcAft>
                <a:spcPts val="0"/>
              </a:spcAft>
              <a:buClrTx/>
              <a:buSzTx/>
              <a:buFontTx/>
              <a:buNone/>
              <a:tabLst/>
              <a:defRPr/>
            </a:pPr>
            <a:r>
              <a:rPr lang="en-US" sz="1200" dirty="0"/>
              <a:t>Shall we stop here and reflect again?</a:t>
            </a:r>
            <a:endParaRPr lang="en-GB" sz="1200" dirty="0"/>
          </a:p>
          <a:p>
            <a:endParaRPr lang="en-US" dirty="0"/>
          </a:p>
          <a:p>
            <a:r>
              <a:rPr lang="en-US" dirty="0"/>
              <a:t>Ask the questions.</a:t>
            </a:r>
          </a:p>
        </p:txBody>
      </p:sp>
      <p:sp>
        <p:nvSpPr>
          <p:cNvPr id="4" name="Slide Number Placeholder 3"/>
          <p:cNvSpPr>
            <a:spLocks noGrp="1"/>
          </p:cNvSpPr>
          <p:nvPr>
            <p:ph type="sldNum" sz="quarter" idx="5"/>
          </p:nvPr>
        </p:nvSpPr>
        <p:spPr/>
        <p:txBody>
          <a:bodyPr/>
          <a:lstStyle/>
          <a:p>
            <a:fld id="{A696497E-2D36-1041-A033-9A58ACCA242B}" type="slidenum">
              <a:rPr lang="en-US" smtClean="0"/>
              <a:t>15</a:t>
            </a:fld>
            <a:endParaRPr lang="en-US" dirty="0"/>
          </a:p>
        </p:txBody>
      </p:sp>
    </p:spTree>
    <p:extLst>
      <p:ext uri="{BB962C8B-B14F-4D97-AF65-F5344CB8AC3E}">
        <p14:creationId xmlns:p14="http://schemas.microsoft.com/office/powerpoint/2010/main" val="24708382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take a break of xxxx minutes whilst doing so please consider this question:</a:t>
            </a:r>
          </a:p>
          <a:p>
            <a:endParaRPr lang="en-US" dirty="0"/>
          </a:p>
          <a:p>
            <a:r>
              <a:rPr lang="en-US" dirty="0"/>
              <a:t>Is workforce planning a priority function in your organisation – or PCN. If no, why not/.</a:t>
            </a:r>
          </a:p>
        </p:txBody>
      </p:sp>
      <p:sp>
        <p:nvSpPr>
          <p:cNvPr id="4" name="Slide Number Placeholder 3"/>
          <p:cNvSpPr>
            <a:spLocks noGrp="1"/>
          </p:cNvSpPr>
          <p:nvPr>
            <p:ph type="sldNum" sz="quarter" idx="5"/>
          </p:nvPr>
        </p:nvSpPr>
        <p:spPr/>
        <p:txBody>
          <a:bodyPr/>
          <a:lstStyle/>
          <a:p>
            <a:fld id="{A696497E-2D36-1041-A033-9A58ACCA242B}" type="slidenum">
              <a:rPr lang="en-US" smtClean="0"/>
              <a:t>16</a:t>
            </a:fld>
            <a:endParaRPr lang="en-US" dirty="0"/>
          </a:p>
        </p:txBody>
      </p:sp>
    </p:spTree>
    <p:extLst>
      <p:ext uri="{BB962C8B-B14F-4D97-AF65-F5344CB8AC3E}">
        <p14:creationId xmlns:p14="http://schemas.microsoft.com/office/powerpoint/2010/main" val="4230394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you recall the previous discussion about the stuff (tasks) in the middle to get you from A to B?</a:t>
            </a:r>
          </a:p>
          <a:p>
            <a:endParaRPr lang="en-US" dirty="0"/>
          </a:p>
          <a:p>
            <a:r>
              <a:rPr lang="en-US" dirty="0"/>
              <a:t>Well here are a couple of models to step you through from getting from A to B. </a:t>
            </a:r>
          </a:p>
        </p:txBody>
      </p:sp>
      <p:sp>
        <p:nvSpPr>
          <p:cNvPr id="4" name="Slide Number Placeholder 3"/>
          <p:cNvSpPr>
            <a:spLocks noGrp="1"/>
          </p:cNvSpPr>
          <p:nvPr>
            <p:ph type="sldNum" sz="quarter" idx="5"/>
          </p:nvPr>
        </p:nvSpPr>
        <p:spPr/>
        <p:txBody>
          <a:bodyPr/>
          <a:lstStyle/>
          <a:p>
            <a:fld id="{A696497E-2D36-1041-A033-9A58ACCA242B}" type="slidenum">
              <a:rPr lang="en-US" smtClean="0"/>
              <a:t>17</a:t>
            </a:fld>
            <a:endParaRPr lang="en-US" dirty="0"/>
          </a:p>
        </p:txBody>
      </p:sp>
    </p:spTree>
    <p:extLst>
      <p:ext uri="{BB962C8B-B14F-4D97-AF65-F5344CB8AC3E}">
        <p14:creationId xmlns:p14="http://schemas.microsoft.com/office/powerpoint/2010/main" val="2687878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baseline="0" dirty="0">
                <a:solidFill>
                  <a:srgbClr val="262626"/>
                </a:solidFill>
                <a:latin typeface="Helvetica" pitchFamily="2" charset="0"/>
              </a:rPr>
              <a:t>Model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aseline="0" dirty="0">
              <a:solidFill>
                <a:srgbClr val="262626"/>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aseline="0" dirty="0">
                <a:solidFill>
                  <a:srgbClr val="262626"/>
                </a:solidFill>
                <a:latin typeface="Helvetica" pitchFamily="2" charset="0"/>
              </a:rPr>
              <a:t>The Methodology identifies those elements that should be in any workforce plan.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aseline="0" dirty="0">
              <a:solidFill>
                <a:srgbClr val="262626"/>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aseline="0" dirty="0">
                <a:solidFill>
                  <a:srgbClr val="262626"/>
                </a:solidFill>
                <a:latin typeface="Helvetica" pitchFamily="2" charset="0"/>
              </a:rPr>
              <a:t>It was designed by Skills for Health.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aseline="0" dirty="0">
              <a:solidFill>
                <a:srgbClr val="262626"/>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aseline="0" dirty="0">
                <a:solidFill>
                  <a:srgbClr val="262626"/>
                </a:solidFill>
                <a:latin typeface="Helvetica" pitchFamily="2" charset="0"/>
              </a:rPr>
              <a:t>It take into account the current and future demand for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aseline="0" dirty="0">
              <a:solidFill>
                <a:srgbClr val="262626"/>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aseline="0" dirty="0">
                <a:solidFill>
                  <a:srgbClr val="262626"/>
                </a:solidFill>
                <a:latin typeface="Helvetica" pitchFamily="2" charset="0"/>
              </a:rPr>
              <a:t>It recognises the local demographic situation and the impact on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aseline="0" dirty="0">
              <a:solidFill>
                <a:srgbClr val="262626"/>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aseline="0" dirty="0">
                <a:solidFill>
                  <a:srgbClr val="262626"/>
                </a:solidFill>
                <a:latin typeface="Helvetica" pitchFamily="2" charset="0"/>
              </a:rPr>
              <a:t>Whilst helping you work to the budget you can afford.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200" baseline="0" dirty="0">
              <a:solidFill>
                <a:srgbClr val="262626"/>
              </a:solidFill>
              <a:latin typeface="Helvetica"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200" baseline="0" dirty="0">
                <a:solidFill>
                  <a:srgbClr val="262626"/>
                </a:solidFill>
                <a:latin typeface="Helvetica" pitchFamily="2" charset="0"/>
              </a:rPr>
              <a:t>This is a model you might what to use, but I will talk you through another model.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baseline="0" dirty="0">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18</a:t>
            </a:fld>
            <a:endParaRPr lang="en-US" dirty="0"/>
          </a:p>
        </p:txBody>
      </p:sp>
    </p:spTree>
    <p:extLst>
      <p:ext uri="{BB962C8B-B14F-4D97-AF65-F5344CB8AC3E}">
        <p14:creationId xmlns:p14="http://schemas.microsoft.com/office/powerpoint/2010/main" val="3115831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120000"/>
              </a:lnSpc>
              <a:spcBef>
                <a:spcPts val="0"/>
              </a:spcBef>
            </a:pPr>
            <a:r>
              <a:rPr lang="en-US" sz="1200" b="1" dirty="0">
                <a:solidFill>
                  <a:schemeClr val="accent3">
                    <a:lumMod val="75000"/>
                  </a:schemeClr>
                </a:solidFill>
              </a:rPr>
              <a:t>Today’s learning lounge will focus on </a:t>
            </a:r>
            <a:r>
              <a:rPr lang="en-US" sz="1200" b="1" dirty="0">
                <a:solidFill>
                  <a:srgbClr val="00B050"/>
                </a:solidFill>
              </a:rPr>
              <a:t>workforce planning </a:t>
            </a:r>
          </a:p>
          <a:p>
            <a:pPr algn="l">
              <a:lnSpc>
                <a:spcPct val="120000"/>
              </a:lnSpc>
              <a:spcBef>
                <a:spcPts val="0"/>
              </a:spcBef>
            </a:pPr>
            <a:endParaRPr lang="en-US" sz="1200" b="1" dirty="0">
              <a:solidFill>
                <a:srgbClr val="00B050"/>
              </a:solidFill>
            </a:endParaRPr>
          </a:p>
          <a:p>
            <a:pPr algn="l">
              <a:lnSpc>
                <a:spcPct val="120000"/>
              </a:lnSpc>
              <a:spcBef>
                <a:spcPts val="0"/>
              </a:spcBef>
            </a:pPr>
            <a:r>
              <a:rPr lang="en-US" sz="1200" b="1" dirty="0">
                <a:solidFill>
                  <a:schemeClr val="accent3">
                    <a:lumMod val="75000"/>
                  </a:schemeClr>
                </a:solidFill>
              </a:rPr>
              <a:t>for the next 85 minutes with a short break half way through for reflections and Q&amp;A and again at the end of the session.  </a:t>
            </a:r>
          </a:p>
          <a:p>
            <a:pPr algn="l">
              <a:lnSpc>
                <a:spcPct val="120000"/>
              </a:lnSpc>
              <a:spcBef>
                <a:spcPts val="0"/>
              </a:spcBef>
            </a:pPr>
            <a:endParaRPr lang="en-US" sz="1200" b="1" dirty="0">
              <a:solidFill>
                <a:schemeClr val="accent3">
                  <a:lumMod val="75000"/>
                </a:schemeClr>
              </a:solidFill>
            </a:endParaRPr>
          </a:p>
          <a:p>
            <a:pPr algn="l">
              <a:lnSpc>
                <a:spcPct val="120000"/>
              </a:lnSpc>
              <a:spcBef>
                <a:spcPts val="0"/>
              </a:spcBef>
            </a:pPr>
            <a:r>
              <a:rPr lang="en-US" sz="1200" b="1" dirty="0">
                <a:solidFill>
                  <a:schemeClr val="accent3">
                    <a:lumMod val="75000"/>
                  </a:schemeClr>
                </a:solidFill>
              </a:rPr>
              <a:t>This is just a 90 minute introduction</a:t>
            </a:r>
          </a:p>
          <a:p>
            <a:pPr algn="l">
              <a:lnSpc>
                <a:spcPct val="120000"/>
              </a:lnSpc>
              <a:spcBef>
                <a:spcPts val="0"/>
              </a:spcBef>
            </a:pPr>
            <a:r>
              <a:rPr lang="en-US" sz="1200" b="1" dirty="0">
                <a:solidFill>
                  <a:schemeClr val="accent3">
                    <a:lumMod val="75000"/>
                  </a:schemeClr>
                </a:solidFill>
              </a:rPr>
              <a:t> </a:t>
            </a:r>
          </a:p>
          <a:p>
            <a:pPr algn="l">
              <a:lnSpc>
                <a:spcPct val="120000"/>
              </a:lnSpc>
              <a:spcBef>
                <a:spcPts val="0"/>
              </a:spcBef>
            </a:pPr>
            <a:r>
              <a:rPr lang="en-US" sz="1200" b="1" dirty="0">
                <a:solidFill>
                  <a:schemeClr val="accent3">
                    <a:lumMod val="75000"/>
                  </a:schemeClr>
                </a:solidFill>
              </a:rPr>
              <a:t>To give you an overview of workforce planning to help you think about how to get started and the models and processes to use. </a:t>
            </a:r>
          </a:p>
          <a:p>
            <a:pPr algn="l">
              <a:lnSpc>
                <a:spcPct val="120000"/>
              </a:lnSpc>
              <a:spcBef>
                <a:spcPts val="0"/>
              </a:spcBef>
            </a:pPr>
            <a:endParaRPr lang="en-US" sz="1200" b="1" dirty="0">
              <a:solidFill>
                <a:schemeClr val="accent3">
                  <a:lumMod val="75000"/>
                </a:schemeClr>
              </a:solidFill>
            </a:endParaRPr>
          </a:p>
          <a:p>
            <a:pPr algn="l">
              <a:lnSpc>
                <a:spcPct val="120000"/>
              </a:lnSpc>
              <a:spcBef>
                <a:spcPts val="0"/>
              </a:spcBef>
            </a:pPr>
            <a:r>
              <a:rPr lang="en-US" sz="1200" b="1" dirty="0">
                <a:solidFill>
                  <a:schemeClr val="accent3">
                    <a:lumMod val="75000"/>
                  </a:schemeClr>
                </a:solidFill>
              </a:rPr>
              <a:t>Brought to you from the Nottinghamshire Alliance Training Hub (NATH as we like to be called) and the ICS.</a:t>
            </a:r>
          </a:p>
          <a:p>
            <a:pPr algn="l">
              <a:lnSpc>
                <a:spcPct val="120000"/>
              </a:lnSpc>
              <a:spcBef>
                <a:spcPts val="0"/>
              </a:spcBef>
            </a:pPr>
            <a:endParaRPr lang="en-US" sz="1200" b="1" dirty="0">
              <a:solidFill>
                <a:schemeClr val="accent3">
                  <a:lumMod val="75000"/>
                </a:schemeClr>
              </a:solidFill>
            </a:endParaRP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1</a:t>
            </a:fld>
            <a:endParaRPr lang="en-US" dirty="0"/>
          </a:p>
        </p:txBody>
      </p:sp>
    </p:spTree>
    <p:extLst>
      <p:ext uri="{BB962C8B-B14F-4D97-AF65-F5344CB8AC3E}">
        <p14:creationId xmlns:p14="http://schemas.microsoft.com/office/powerpoint/2010/main" val="1668520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2</a:t>
            </a:r>
          </a:p>
          <a:p>
            <a:endParaRPr lang="en-US" dirty="0"/>
          </a:p>
          <a:p>
            <a:r>
              <a:rPr lang="en-US" dirty="0"/>
              <a:t>Is very similar to model 1 but starts with your organization strategy, goals and business plan.</a:t>
            </a:r>
          </a:p>
          <a:p>
            <a:endParaRPr lang="en-US" dirty="0"/>
          </a:p>
          <a:p>
            <a:r>
              <a:rPr lang="en-US" dirty="0"/>
              <a:t>It was designed by CIPD – The Chartered Institute for Professional Development. </a:t>
            </a:r>
          </a:p>
          <a:p>
            <a:endParaRPr lang="en-US" dirty="0"/>
          </a:p>
          <a:p>
            <a:r>
              <a:rPr lang="en-US" dirty="0"/>
              <a:t>In simple terms where you are now and where you want to be.</a:t>
            </a:r>
          </a:p>
          <a:p>
            <a:endParaRPr lang="en-US" dirty="0"/>
          </a:p>
          <a:p>
            <a:r>
              <a:rPr lang="en-US" dirty="0"/>
              <a:t>I will talk you through each step. </a:t>
            </a:r>
          </a:p>
        </p:txBody>
      </p:sp>
      <p:sp>
        <p:nvSpPr>
          <p:cNvPr id="4" name="Slide Number Placeholder 3"/>
          <p:cNvSpPr>
            <a:spLocks noGrp="1"/>
          </p:cNvSpPr>
          <p:nvPr>
            <p:ph type="sldNum" sz="quarter" idx="5"/>
          </p:nvPr>
        </p:nvSpPr>
        <p:spPr/>
        <p:txBody>
          <a:bodyPr/>
          <a:lstStyle/>
          <a:p>
            <a:fld id="{A696497E-2D36-1041-A033-9A58ACCA242B}" type="slidenum">
              <a:rPr lang="en-US" smtClean="0"/>
              <a:t>19</a:t>
            </a:fld>
            <a:endParaRPr lang="en-US" dirty="0"/>
          </a:p>
        </p:txBody>
      </p:sp>
    </p:spTree>
    <p:extLst>
      <p:ext uri="{BB962C8B-B14F-4D97-AF65-F5344CB8AC3E}">
        <p14:creationId xmlns:p14="http://schemas.microsoft.com/office/powerpoint/2010/main" val="9661638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them through each step</a:t>
            </a: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20</a:t>
            </a:fld>
            <a:endParaRPr lang="en-US" dirty="0"/>
          </a:p>
        </p:txBody>
      </p:sp>
    </p:spTree>
    <p:extLst>
      <p:ext uri="{BB962C8B-B14F-4D97-AF65-F5344CB8AC3E}">
        <p14:creationId xmlns:p14="http://schemas.microsoft.com/office/powerpoint/2010/main" val="3161853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latin typeface="Helvetica" pitchFamily="2" charset="0"/>
              </a:rPr>
              <a:t>In a fast-paced working environment, innovation, agility and resilience are essential to retain competitive advantage. </a:t>
            </a:r>
            <a:endParaRPr lang="en-GB" sz="1200" dirty="0">
              <a:latin typeface="Helvetica" pitchFamily="2" charset="0"/>
            </a:endParaRP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21</a:t>
            </a:fld>
            <a:endParaRPr lang="en-US" dirty="0"/>
          </a:p>
        </p:txBody>
      </p:sp>
    </p:spTree>
    <p:extLst>
      <p:ext uri="{BB962C8B-B14F-4D97-AF65-F5344CB8AC3E}">
        <p14:creationId xmlns:p14="http://schemas.microsoft.com/office/powerpoint/2010/main" val="35166918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functional, numerical and adaptational flexibility</a:t>
            </a:r>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24</a:t>
            </a:fld>
            <a:endParaRPr lang="en-US" dirty="0"/>
          </a:p>
        </p:txBody>
      </p:sp>
    </p:spTree>
    <p:extLst>
      <p:ext uri="{BB962C8B-B14F-4D97-AF65-F5344CB8AC3E}">
        <p14:creationId xmlns:p14="http://schemas.microsoft.com/office/powerpoint/2010/main" val="29413232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Don’t  plan anything without using a continuous improvement model to monitor the improvement/change through a continuous cycle. </a:t>
            </a:r>
          </a:p>
          <a:p>
            <a:endParaRPr lang="en-GB" dirty="0"/>
          </a:p>
          <a:p>
            <a:r>
              <a:rPr lang="en-GB" dirty="0"/>
              <a:t>We really value the use of the PDSA cycle. </a:t>
            </a:r>
          </a:p>
          <a:p>
            <a:endParaRPr lang="en-GB" dirty="0"/>
          </a:p>
          <a:p>
            <a:r>
              <a:rPr lang="en-GB" dirty="0"/>
              <a:t>Would you like me to talk you through it?</a:t>
            </a:r>
          </a:p>
        </p:txBody>
      </p:sp>
      <p:sp>
        <p:nvSpPr>
          <p:cNvPr id="4" name="Slide Number Placeholder 3"/>
          <p:cNvSpPr>
            <a:spLocks noGrp="1"/>
          </p:cNvSpPr>
          <p:nvPr>
            <p:ph type="sldNum" sz="quarter" idx="5"/>
          </p:nvPr>
        </p:nvSpPr>
        <p:spPr/>
        <p:txBody>
          <a:bodyPr/>
          <a:lstStyle/>
          <a:p>
            <a:fld id="{A696497E-2D36-1041-A033-9A58ACCA242B}" type="slidenum">
              <a:rPr lang="en-US" smtClean="0"/>
              <a:t>26</a:t>
            </a:fld>
            <a:endParaRPr lang="en-US" dirty="0"/>
          </a:p>
        </p:txBody>
      </p:sp>
    </p:spTree>
    <p:extLst>
      <p:ext uri="{BB962C8B-B14F-4D97-AF65-F5344CB8AC3E}">
        <p14:creationId xmlns:p14="http://schemas.microsoft.com/office/powerpoint/2010/main" val="32499706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stop again here and reflect.</a:t>
            </a:r>
          </a:p>
          <a:p>
            <a:endParaRPr lang="en-US" dirty="0"/>
          </a:p>
          <a:p>
            <a:r>
              <a:rPr lang="en-US" dirty="0"/>
              <a:t>Please share what you have learned so far from the CIPD workforce planning model?</a:t>
            </a:r>
          </a:p>
          <a:p>
            <a:endParaRPr lang="en-US" dirty="0"/>
          </a:p>
          <a:p>
            <a:r>
              <a:rPr lang="en-US" dirty="0"/>
              <a:t>Is the model helpful?</a:t>
            </a:r>
          </a:p>
        </p:txBody>
      </p:sp>
      <p:sp>
        <p:nvSpPr>
          <p:cNvPr id="4" name="Slide Number Placeholder 3"/>
          <p:cNvSpPr>
            <a:spLocks noGrp="1"/>
          </p:cNvSpPr>
          <p:nvPr>
            <p:ph type="sldNum" sz="quarter" idx="5"/>
          </p:nvPr>
        </p:nvSpPr>
        <p:spPr/>
        <p:txBody>
          <a:bodyPr/>
          <a:lstStyle/>
          <a:p>
            <a:fld id="{A696497E-2D36-1041-A033-9A58ACCA242B}" type="slidenum">
              <a:rPr lang="en-US" smtClean="0"/>
              <a:t>27</a:t>
            </a:fld>
            <a:endParaRPr lang="en-US" dirty="0"/>
          </a:p>
        </p:txBody>
      </p:sp>
    </p:spTree>
    <p:extLst>
      <p:ext uri="{BB962C8B-B14F-4D97-AF65-F5344CB8AC3E}">
        <p14:creationId xmlns:p14="http://schemas.microsoft.com/office/powerpoint/2010/main" val="817792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now highlight the other considerations when thinking about your workforce</a:t>
            </a: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28</a:t>
            </a:fld>
            <a:endParaRPr lang="en-US" dirty="0"/>
          </a:p>
        </p:txBody>
      </p:sp>
    </p:spTree>
    <p:extLst>
      <p:ext uri="{BB962C8B-B14F-4D97-AF65-F5344CB8AC3E}">
        <p14:creationId xmlns:p14="http://schemas.microsoft.com/office/powerpoint/2010/main" val="15404679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400" dirty="0">
                <a:solidFill>
                  <a:srgbClr val="000000"/>
                </a:solidFill>
              </a:rPr>
              <a:t>Anyone heard about the workforce pipeline?</a:t>
            </a:r>
          </a:p>
          <a:p>
            <a:endParaRPr lang="en-GB" sz="1400" dirty="0">
              <a:solidFill>
                <a:srgbClr val="000000"/>
              </a:solidFill>
            </a:endParaRPr>
          </a:p>
          <a:p>
            <a:r>
              <a:rPr lang="en-GB" sz="1400" dirty="0">
                <a:solidFill>
                  <a:srgbClr val="000000"/>
                </a:solidFill>
              </a:rPr>
              <a:t>Which tap can be increased?</a:t>
            </a:r>
          </a:p>
          <a:p>
            <a:endParaRPr lang="en-GB" sz="1400" dirty="0">
              <a:solidFill>
                <a:srgbClr val="000000"/>
              </a:solidFill>
            </a:endParaRPr>
          </a:p>
          <a:p>
            <a:r>
              <a:rPr lang="en-GB" sz="1400" dirty="0">
                <a:solidFill>
                  <a:srgbClr val="000000"/>
                </a:solidFill>
              </a:rPr>
              <a:t>Which leaks can be slowed? </a:t>
            </a:r>
          </a:p>
          <a:p>
            <a:endParaRPr lang="en-GB" sz="1400" dirty="0">
              <a:solidFill>
                <a:srgbClr val="000000"/>
              </a:solidFill>
            </a:endParaRPr>
          </a:p>
          <a:p>
            <a:r>
              <a:rPr lang="en-GB" sz="1400" dirty="0">
                <a:solidFill>
                  <a:srgbClr val="000000"/>
                </a:solidFill>
              </a:rPr>
              <a:t>Can you identify any others interventions?</a:t>
            </a:r>
          </a:p>
          <a:p>
            <a:endParaRPr lang="en-GB" sz="1400" dirty="0">
              <a:solidFill>
                <a:srgbClr val="000000"/>
              </a:solidFill>
            </a:endParaRPr>
          </a:p>
          <a:p>
            <a:endParaRPr lang="en-GB" sz="1400" dirty="0">
              <a:solidFill>
                <a:srgbClr val="000000"/>
              </a:solidFill>
            </a:endParaRPr>
          </a:p>
        </p:txBody>
      </p:sp>
      <p:sp>
        <p:nvSpPr>
          <p:cNvPr id="4" name="Slide Number Placeholder 3"/>
          <p:cNvSpPr>
            <a:spLocks noGrp="1"/>
          </p:cNvSpPr>
          <p:nvPr>
            <p:ph type="sldNum" sz="quarter" idx="5"/>
          </p:nvPr>
        </p:nvSpPr>
        <p:spPr/>
        <p:txBody>
          <a:bodyPr/>
          <a:lstStyle/>
          <a:p>
            <a:fld id="{A696497E-2D36-1041-A033-9A58ACCA242B}" type="slidenum">
              <a:rPr lang="en-US" smtClean="0"/>
              <a:t>30</a:t>
            </a:fld>
            <a:endParaRPr lang="en-US" dirty="0"/>
          </a:p>
        </p:txBody>
      </p:sp>
    </p:spTree>
    <p:extLst>
      <p:ext uri="{BB962C8B-B14F-4D97-AF65-F5344CB8AC3E}">
        <p14:creationId xmlns:p14="http://schemas.microsoft.com/office/powerpoint/2010/main" val="5990080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think about this for a moment? </a:t>
            </a:r>
          </a:p>
          <a:p>
            <a:endParaRPr lang="en-US" dirty="0"/>
          </a:p>
          <a:p>
            <a:r>
              <a:rPr lang="en-US" dirty="0"/>
              <a:t>What can you do and your team to support your workforce pipeline?</a:t>
            </a:r>
          </a:p>
          <a:p>
            <a:endParaRPr lang="en-US" dirty="0"/>
          </a:p>
          <a:p>
            <a:r>
              <a:rPr lang="en-US" dirty="0"/>
              <a:t>Especially in light of the NHS People Plan </a:t>
            </a:r>
          </a:p>
        </p:txBody>
      </p:sp>
      <p:sp>
        <p:nvSpPr>
          <p:cNvPr id="4" name="Slide Number Placeholder 3"/>
          <p:cNvSpPr>
            <a:spLocks noGrp="1"/>
          </p:cNvSpPr>
          <p:nvPr>
            <p:ph type="sldNum" sz="quarter" idx="5"/>
          </p:nvPr>
        </p:nvSpPr>
        <p:spPr/>
        <p:txBody>
          <a:bodyPr/>
          <a:lstStyle/>
          <a:p>
            <a:fld id="{A696497E-2D36-1041-A033-9A58ACCA242B}" type="slidenum">
              <a:rPr lang="en-US" smtClean="0"/>
              <a:t>31</a:t>
            </a:fld>
            <a:endParaRPr lang="en-US" dirty="0"/>
          </a:p>
        </p:txBody>
      </p:sp>
    </p:spTree>
    <p:extLst>
      <p:ext uri="{BB962C8B-B14F-4D97-AF65-F5344CB8AC3E}">
        <p14:creationId xmlns:p14="http://schemas.microsoft.com/office/powerpoint/2010/main" val="3353403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a few interventions to close the workforce gap?</a:t>
            </a:r>
          </a:p>
          <a:p>
            <a:endParaRPr lang="en-US" dirty="0"/>
          </a:p>
          <a:p>
            <a:r>
              <a:rPr lang="en-US" dirty="0"/>
              <a:t>Recruitment </a:t>
            </a:r>
          </a:p>
          <a:p>
            <a:r>
              <a:rPr lang="en-US" dirty="0"/>
              <a:t>Retention</a:t>
            </a:r>
          </a:p>
          <a:p>
            <a:r>
              <a:rPr lang="en-US" dirty="0"/>
              <a:t>New roles</a:t>
            </a:r>
          </a:p>
          <a:p>
            <a:r>
              <a:rPr lang="en-US" dirty="0"/>
              <a:t>Apprenticeships</a:t>
            </a:r>
          </a:p>
          <a:p>
            <a:r>
              <a:rPr lang="en-US" dirty="0"/>
              <a:t>Change the delivery model</a:t>
            </a:r>
          </a:p>
        </p:txBody>
      </p:sp>
      <p:sp>
        <p:nvSpPr>
          <p:cNvPr id="4" name="Slide Number Placeholder 3"/>
          <p:cNvSpPr>
            <a:spLocks noGrp="1"/>
          </p:cNvSpPr>
          <p:nvPr>
            <p:ph type="sldNum" sz="quarter" idx="5"/>
          </p:nvPr>
        </p:nvSpPr>
        <p:spPr/>
        <p:txBody>
          <a:bodyPr/>
          <a:lstStyle/>
          <a:p>
            <a:fld id="{A696497E-2D36-1041-A033-9A58ACCA242B}" type="slidenum">
              <a:rPr lang="en-US" smtClean="0"/>
              <a:t>32</a:t>
            </a:fld>
            <a:endParaRPr lang="en-US" dirty="0"/>
          </a:p>
        </p:txBody>
      </p:sp>
    </p:spTree>
    <p:extLst>
      <p:ext uri="{BB962C8B-B14F-4D97-AF65-F5344CB8AC3E}">
        <p14:creationId xmlns:p14="http://schemas.microsoft.com/office/powerpoint/2010/main" val="4141189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Adam shall we do the first poll?</a:t>
            </a:r>
          </a:p>
        </p:txBody>
      </p:sp>
      <p:sp>
        <p:nvSpPr>
          <p:cNvPr id="4" name="Slide Number Placeholder 3"/>
          <p:cNvSpPr>
            <a:spLocks noGrp="1"/>
          </p:cNvSpPr>
          <p:nvPr>
            <p:ph type="sldNum" sz="quarter" idx="5"/>
          </p:nvPr>
        </p:nvSpPr>
        <p:spPr/>
        <p:txBody>
          <a:bodyPr/>
          <a:lstStyle/>
          <a:p>
            <a:fld id="{A696497E-2D36-1041-A033-9A58ACCA242B}" type="slidenum">
              <a:rPr lang="en-US" smtClean="0"/>
              <a:t>2</a:t>
            </a:fld>
            <a:endParaRPr lang="en-US" dirty="0"/>
          </a:p>
        </p:txBody>
      </p:sp>
    </p:spTree>
    <p:extLst>
      <p:ext uri="{BB962C8B-B14F-4D97-AF65-F5344CB8AC3E}">
        <p14:creationId xmlns:p14="http://schemas.microsoft.com/office/powerpoint/2010/main" val="338945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33</a:t>
            </a:fld>
            <a:endParaRPr lang="en-US" dirty="0"/>
          </a:p>
        </p:txBody>
      </p:sp>
    </p:spTree>
    <p:extLst>
      <p:ext uri="{BB962C8B-B14F-4D97-AF65-F5344CB8AC3E}">
        <p14:creationId xmlns:p14="http://schemas.microsoft.com/office/powerpoint/2010/main" val="865740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funding available to support your clinical and non clinical workforce training and development.</a:t>
            </a:r>
          </a:p>
          <a:p>
            <a:endParaRPr lang="en-US" dirty="0"/>
          </a:p>
          <a:p>
            <a:r>
              <a:rPr lang="en-US" dirty="0"/>
              <a:t>Are you participating?</a:t>
            </a:r>
          </a:p>
        </p:txBody>
      </p:sp>
      <p:sp>
        <p:nvSpPr>
          <p:cNvPr id="4" name="Slide Number Placeholder 3"/>
          <p:cNvSpPr>
            <a:spLocks noGrp="1"/>
          </p:cNvSpPr>
          <p:nvPr>
            <p:ph type="sldNum" sz="quarter" idx="5"/>
          </p:nvPr>
        </p:nvSpPr>
        <p:spPr/>
        <p:txBody>
          <a:bodyPr/>
          <a:lstStyle/>
          <a:p>
            <a:fld id="{A696497E-2D36-1041-A033-9A58ACCA242B}" type="slidenum">
              <a:rPr lang="en-US" smtClean="0"/>
              <a:t>34</a:t>
            </a:fld>
            <a:endParaRPr lang="en-US" dirty="0"/>
          </a:p>
        </p:txBody>
      </p:sp>
    </p:spTree>
    <p:extLst>
      <p:ext uri="{BB962C8B-B14F-4D97-AF65-F5344CB8AC3E}">
        <p14:creationId xmlns:p14="http://schemas.microsoft.com/office/powerpoint/2010/main" val="3716804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Please check out the NATH website for access to new workforce planning resources</a:t>
            </a:r>
          </a:p>
          <a:p>
            <a:endParaRPr lang="en-US" dirty="0"/>
          </a:p>
          <a:p>
            <a:r>
              <a:rPr lang="en-US" dirty="0"/>
              <a:t>Also register for the NATH monthly newsletter. </a:t>
            </a: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35</a:t>
            </a:fld>
            <a:endParaRPr lang="en-US" dirty="0"/>
          </a:p>
        </p:txBody>
      </p:sp>
    </p:spTree>
    <p:extLst>
      <p:ext uri="{BB962C8B-B14F-4D97-AF65-F5344CB8AC3E}">
        <p14:creationId xmlns:p14="http://schemas.microsoft.com/office/powerpoint/2010/main" val="31492477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hand you over to Adam to talk you through briefly about the HEE star to support your workforce transformation </a:t>
            </a: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36</a:t>
            </a:fld>
            <a:endParaRPr lang="en-US" dirty="0"/>
          </a:p>
        </p:txBody>
      </p:sp>
    </p:spTree>
    <p:extLst>
      <p:ext uri="{BB962C8B-B14F-4D97-AF65-F5344CB8AC3E}">
        <p14:creationId xmlns:p14="http://schemas.microsoft.com/office/powerpoint/2010/main" val="32464955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hope you have learned about:</a:t>
            </a:r>
          </a:p>
          <a:p>
            <a:pPr marL="0" indent="0">
              <a:lnSpc>
                <a:spcPct val="160000"/>
              </a:lnSpc>
              <a:spcBef>
                <a:spcPts val="0"/>
              </a:spcBef>
              <a:buNone/>
            </a:pPr>
            <a:r>
              <a:rPr lang="en-US" sz="1200" dirty="0"/>
              <a:t>1. A definition of workforce planning and the 5 elements of workforce planning.</a:t>
            </a:r>
          </a:p>
          <a:p>
            <a:pPr marL="0" indent="0">
              <a:lnSpc>
                <a:spcPct val="160000"/>
              </a:lnSpc>
              <a:spcBef>
                <a:spcPts val="0"/>
              </a:spcBef>
              <a:buNone/>
            </a:pPr>
            <a:r>
              <a:rPr lang="en-US" sz="1200" dirty="0"/>
              <a:t>2. The reason for workforce planning tactics and strategies - getting from A to B and the need for a PDSA.</a:t>
            </a:r>
          </a:p>
          <a:p>
            <a:pPr marL="0" indent="0">
              <a:lnSpc>
                <a:spcPct val="160000"/>
              </a:lnSpc>
              <a:spcBef>
                <a:spcPts val="0"/>
              </a:spcBef>
              <a:buNone/>
            </a:pPr>
            <a:r>
              <a:rPr lang="en-US" sz="1200" dirty="0"/>
              <a:t>3. The 20/80 Pareto principle. </a:t>
            </a:r>
          </a:p>
          <a:p>
            <a:pPr marL="0" indent="0">
              <a:lnSpc>
                <a:spcPct val="160000"/>
              </a:lnSpc>
              <a:spcBef>
                <a:spcPts val="0"/>
              </a:spcBef>
              <a:buNone/>
            </a:pPr>
            <a:r>
              <a:rPr lang="en-US" sz="1200" dirty="0"/>
              <a:t>3. The key reasons and benefits of effective workforce planning; criteria and mindset. </a:t>
            </a:r>
          </a:p>
          <a:p>
            <a:pPr marL="0" indent="0">
              <a:lnSpc>
                <a:spcPct val="160000"/>
              </a:lnSpc>
              <a:spcBef>
                <a:spcPts val="0"/>
              </a:spcBef>
              <a:buNone/>
            </a:pPr>
            <a:r>
              <a:rPr lang="en-US" sz="1200" dirty="0"/>
              <a:t>4. The link between effective workforce planning and the need for quality data.</a:t>
            </a:r>
          </a:p>
          <a:p>
            <a:pPr marL="0" indent="0">
              <a:lnSpc>
                <a:spcPct val="160000"/>
              </a:lnSpc>
              <a:spcBef>
                <a:spcPts val="0"/>
              </a:spcBef>
              <a:buNone/>
            </a:pPr>
            <a:r>
              <a:rPr lang="en-US" sz="1200" dirty="0"/>
              <a:t>5. Two workforce planning process models.</a:t>
            </a:r>
          </a:p>
          <a:p>
            <a:pPr marL="0" indent="0">
              <a:lnSpc>
                <a:spcPct val="160000"/>
              </a:lnSpc>
              <a:spcBef>
                <a:spcPts val="0"/>
              </a:spcBef>
              <a:buNone/>
            </a:pPr>
            <a:r>
              <a:rPr lang="en-US" sz="1200" dirty="0"/>
              <a:t>6. The HEE Star to support workforce transformation. </a:t>
            </a:r>
          </a:p>
          <a:p>
            <a:pPr marL="0" indent="0">
              <a:lnSpc>
                <a:spcPct val="160000"/>
              </a:lnSpc>
              <a:spcBef>
                <a:spcPts val="0"/>
              </a:spcBef>
              <a:buNone/>
            </a:pPr>
            <a:r>
              <a:rPr lang="en-US" sz="1200" dirty="0"/>
              <a:t>7. The workforce supply and demand pipeline and how to close the gap.</a:t>
            </a:r>
          </a:p>
          <a:p>
            <a:pPr marL="0" indent="0">
              <a:lnSpc>
                <a:spcPct val="160000"/>
              </a:lnSpc>
              <a:spcBef>
                <a:spcPts val="0"/>
              </a:spcBef>
              <a:buNone/>
            </a:pPr>
            <a:r>
              <a:rPr lang="en-US" sz="1200" dirty="0"/>
              <a:t>8. The importance of workforce planning process to inform decision making, drafting and submitting workforce plans. </a:t>
            </a:r>
          </a:p>
          <a:p>
            <a:endParaRPr lang="en-US" dirty="0"/>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37</a:t>
            </a:fld>
            <a:endParaRPr lang="en-US" dirty="0"/>
          </a:p>
        </p:txBody>
      </p:sp>
    </p:spTree>
    <p:extLst>
      <p:ext uri="{BB962C8B-B14F-4D97-AF65-F5344CB8AC3E}">
        <p14:creationId xmlns:p14="http://schemas.microsoft.com/office/powerpoint/2010/main" val="21887324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I will finish on a final thought….</a:t>
            </a:r>
          </a:p>
          <a:p>
            <a:pPr algn="l"/>
            <a:endParaRPr lang="en-US" dirty="0"/>
          </a:p>
          <a:p>
            <a:pPr algn="l"/>
            <a:r>
              <a:rPr lang="en-US" dirty="0"/>
              <a:t>Workforce planning is having:</a:t>
            </a:r>
          </a:p>
          <a:p>
            <a:pPr algn="l"/>
            <a:endParaRPr lang="en-US" dirty="0"/>
          </a:p>
          <a:p>
            <a:pPr marL="0" indent="0" algn="l">
              <a:lnSpc>
                <a:spcPct val="100000"/>
              </a:lnSpc>
              <a:spcBef>
                <a:spcPts val="600"/>
              </a:spcBef>
              <a:buNone/>
            </a:pPr>
            <a:r>
              <a:rPr lang="en-GB" sz="1200" b="1" i="1" dirty="0"/>
              <a:t>The right people…</a:t>
            </a:r>
          </a:p>
          <a:p>
            <a:pPr marL="0" indent="0" algn="l">
              <a:lnSpc>
                <a:spcPct val="100000"/>
              </a:lnSpc>
              <a:spcBef>
                <a:spcPts val="600"/>
              </a:spcBef>
              <a:buNone/>
            </a:pPr>
            <a:r>
              <a:rPr lang="en-GB" sz="1200" b="1" i="1" dirty="0"/>
              <a:t>with the right skills… </a:t>
            </a:r>
          </a:p>
          <a:p>
            <a:pPr marL="0" indent="0" algn="l">
              <a:lnSpc>
                <a:spcPct val="100000"/>
              </a:lnSpc>
              <a:spcBef>
                <a:spcPts val="600"/>
              </a:spcBef>
              <a:buNone/>
            </a:pPr>
            <a:r>
              <a:rPr lang="en-GB" sz="1200" b="1" i="1" dirty="0"/>
              <a:t>in the right roles…</a:t>
            </a:r>
          </a:p>
          <a:p>
            <a:pPr marL="0" indent="0" algn="l">
              <a:lnSpc>
                <a:spcPct val="100000"/>
              </a:lnSpc>
              <a:spcBef>
                <a:spcPts val="600"/>
              </a:spcBef>
              <a:buNone/>
            </a:pPr>
            <a:r>
              <a:rPr lang="en-GB" sz="1200" b="1" i="1" dirty="0"/>
              <a:t>at the right time… </a:t>
            </a:r>
          </a:p>
          <a:p>
            <a:pPr marL="0" indent="0" algn="l">
              <a:lnSpc>
                <a:spcPct val="100000"/>
              </a:lnSpc>
              <a:spcBef>
                <a:spcPts val="600"/>
              </a:spcBef>
              <a:buNone/>
            </a:pPr>
            <a:r>
              <a:rPr lang="en-GB" sz="1200" b="1" i="1" dirty="0"/>
              <a:t>and the right cost…</a:t>
            </a:r>
          </a:p>
          <a:p>
            <a:pPr marL="0" indent="0" algn="l">
              <a:lnSpc>
                <a:spcPct val="100000"/>
              </a:lnSpc>
              <a:spcBef>
                <a:spcPts val="600"/>
              </a:spcBef>
              <a:buNone/>
            </a:pPr>
            <a:r>
              <a:rPr lang="en-GB" sz="1200" b="1" i="1" dirty="0"/>
              <a:t>is what will ultimately deliver the </a:t>
            </a:r>
          </a:p>
          <a:p>
            <a:pPr marL="0" indent="0" algn="l">
              <a:lnSpc>
                <a:spcPct val="100000"/>
              </a:lnSpc>
              <a:spcBef>
                <a:spcPts val="600"/>
              </a:spcBef>
              <a:buNone/>
            </a:pPr>
            <a:r>
              <a:rPr lang="en-GB" sz="1200" b="1" i="1" dirty="0">
                <a:solidFill>
                  <a:srgbClr val="00B050"/>
                </a:solidFill>
              </a:rPr>
              <a:t>right results </a:t>
            </a:r>
          </a:p>
          <a:p>
            <a:pPr marL="0" indent="0" algn="l">
              <a:lnSpc>
                <a:spcPct val="100000"/>
              </a:lnSpc>
              <a:spcBef>
                <a:spcPts val="600"/>
              </a:spcBef>
              <a:buNone/>
            </a:pPr>
            <a:r>
              <a:rPr lang="en-GB" sz="1200" b="1" i="1" dirty="0"/>
              <a:t>for you and your organisation or PCN.</a:t>
            </a: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38</a:t>
            </a:fld>
            <a:endParaRPr lang="en-US" dirty="0"/>
          </a:p>
        </p:txBody>
      </p:sp>
    </p:spTree>
    <p:extLst>
      <p:ext uri="{BB962C8B-B14F-4D97-AF65-F5344CB8AC3E}">
        <p14:creationId xmlns:p14="http://schemas.microsoft.com/office/powerpoint/2010/main" val="1145641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Adam over to you for our next poll please, then highlight the next slides.</a:t>
            </a:r>
          </a:p>
        </p:txBody>
      </p:sp>
      <p:sp>
        <p:nvSpPr>
          <p:cNvPr id="4" name="Slide Number Placeholder 3"/>
          <p:cNvSpPr>
            <a:spLocks noGrp="1"/>
          </p:cNvSpPr>
          <p:nvPr>
            <p:ph type="sldNum" sz="quarter" idx="5"/>
          </p:nvPr>
        </p:nvSpPr>
        <p:spPr/>
        <p:txBody>
          <a:bodyPr/>
          <a:lstStyle/>
          <a:p>
            <a:fld id="{A696497E-2D36-1041-A033-9A58ACCA242B}" type="slidenum">
              <a:rPr lang="en-US" smtClean="0"/>
              <a:t>39</a:t>
            </a:fld>
            <a:endParaRPr lang="en-US" dirty="0"/>
          </a:p>
        </p:txBody>
      </p:sp>
    </p:spTree>
    <p:extLst>
      <p:ext uri="{BB962C8B-B14F-4D97-AF65-F5344CB8AC3E}">
        <p14:creationId xmlns:p14="http://schemas.microsoft.com/office/powerpoint/2010/main" val="8586742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Before we go:</a:t>
            </a:r>
          </a:p>
          <a:p>
            <a:pPr algn="l"/>
            <a:r>
              <a:rPr lang="en-US" sz="1200" b="1" dirty="0">
                <a:solidFill>
                  <a:srgbClr val="00B050"/>
                </a:solidFill>
                <a:latin typeface="Helvetica" pitchFamily="2" charset="0"/>
              </a:rPr>
              <a:t>1. How can we help you build your workforce planning capabilities in a follow on </a:t>
            </a:r>
          </a:p>
          <a:p>
            <a:pPr algn="l"/>
            <a:r>
              <a:rPr lang="en-US" sz="1200" b="1" dirty="0">
                <a:solidFill>
                  <a:srgbClr val="00B050"/>
                </a:solidFill>
                <a:latin typeface="Helvetica" pitchFamily="2" charset="0"/>
              </a:rPr>
              <a:t>virtual learning lounge?</a:t>
            </a:r>
          </a:p>
          <a:p>
            <a:pPr algn="l"/>
            <a:endParaRPr lang="en-US" sz="1200" b="1" dirty="0">
              <a:solidFill>
                <a:srgbClr val="00B050"/>
              </a:solidFill>
              <a:latin typeface="Helvetica" pitchFamily="2" charset="0"/>
            </a:endParaRPr>
          </a:p>
          <a:p>
            <a:pPr algn="l"/>
            <a:r>
              <a:rPr lang="en-US" sz="1200" b="1" dirty="0">
                <a:solidFill>
                  <a:srgbClr val="00B050"/>
                </a:solidFill>
                <a:latin typeface="Helvetica" pitchFamily="2" charset="0"/>
              </a:rPr>
              <a:t>2. Will you start to champion workforce planning back in your workplace?</a:t>
            </a:r>
          </a:p>
          <a:p>
            <a:endParaRPr lang="en-US" dirty="0"/>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40</a:t>
            </a:fld>
            <a:endParaRPr lang="en-US" dirty="0"/>
          </a:p>
        </p:txBody>
      </p:sp>
    </p:spTree>
    <p:extLst>
      <p:ext uri="{BB962C8B-B14F-4D97-AF65-F5344CB8AC3E}">
        <p14:creationId xmlns:p14="http://schemas.microsoft.com/office/powerpoint/2010/main" val="33605145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bye for now …. Hope to see you again soon in the virtual learning lounge. </a:t>
            </a:r>
          </a:p>
        </p:txBody>
      </p:sp>
      <p:sp>
        <p:nvSpPr>
          <p:cNvPr id="4" name="Slide Number Placeholder 3"/>
          <p:cNvSpPr>
            <a:spLocks noGrp="1"/>
          </p:cNvSpPr>
          <p:nvPr>
            <p:ph type="sldNum" sz="quarter" idx="5"/>
          </p:nvPr>
        </p:nvSpPr>
        <p:spPr/>
        <p:txBody>
          <a:bodyPr/>
          <a:lstStyle/>
          <a:p>
            <a:fld id="{A696497E-2D36-1041-A033-9A58ACCA242B}" type="slidenum">
              <a:rPr lang="en-US" smtClean="0"/>
              <a:t>41</a:t>
            </a:fld>
            <a:endParaRPr lang="en-US" dirty="0"/>
          </a:p>
        </p:txBody>
      </p:sp>
    </p:spTree>
    <p:extLst>
      <p:ext uri="{BB962C8B-B14F-4D97-AF65-F5344CB8AC3E}">
        <p14:creationId xmlns:p14="http://schemas.microsoft.com/office/powerpoint/2010/main" val="16997492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43</a:t>
            </a:fld>
            <a:endParaRPr lang="en-US" dirty="0"/>
          </a:p>
        </p:txBody>
      </p:sp>
    </p:spTree>
    <p:extLst>
      <p:ext uri="{BB962C8B-B14F-4D97-AF65-F5344CB8AC3E}">
        <p14:creationId xmlns:p14="http://schemas.microsoft.com/office/powerpoint/2010/main" val="1176101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60000"/>
              </a:lnSpc>
              <a:spcBef>
                <a:spcPts val="0"/>
              </a:spcBef>
              <a:buNone/>
            </a:pPr>
            <a:r>
              <a:rPr lang="en-US" dirty="0"/>
              <a:t>Learning outcomes from today’s virtual learning lounge are:</a:t>
            </a:r>
          </a:p>
          <a:p>
            <a:pPr marL="0" indent="0">
              <a:lnSpc>
                <a:spcPct val="160000"/>
              </a:lnSpc>
              <a:spcBef>
                <a:spcPts val="0"/>
              </a:spcBef>
              <a:buNone/>
            </a:pPr>
            <a:endParaRPr lang="en-US" dirty="0"/>
          </a:p>
          <a:p>
            <a:pPr marL="0" indent="0">
              <a:lnSpc>
                <a:spcPct val="160000"/>
              </a:lnSpc>
              <a:spcBef>
                <a:spcPts val="0"/>
              </a:spcBef>
              <a:buNone/>
            </a:pPr>
            <a:r>
              <a:rPr lang="en-US" sz="1200" dirty="0"/>
              <a:t>1. Acknowledge a definition of workforce planning and learn the 5 elements of workforce planning.</a:t>
            </a:r>
          </a:p>
          <a:p>
            <a:pPr marL="0" indent="0">
              <a:lnSpc>
                <a:spcPct val="160000"/>
              </a:lnSpc>
              <a:spcBef>
                <a:spcPts val="0"/>
              </a:spcBef>
              <a:buNone/>
            </a:pPr>
            <a:r>
              <a:rPr lang="en-US" sz="1200" dirty="0"/>
              <a:t>2. Appreciate the wider factors to workforce planning tactics and strategies and consider how to add value! (getting from A to B)</a:t>
            </a:r>
          </a:p>
          <a:p>
            <a:pPr marL="0" indent="0">
              <a:lnSpc>
                <a:spcPct val="160000"/>
              </a:lnSpc>
              <a:spcBef>
                <a:spcPts val="0"/>
              </a:spcBef>
              <a:buNone/>
            </a:pPr>
            <a:r>
              <a:rPr lang="en-US" sz="1200" dirty="0"/>
              <a:t>3. Understand the key reasons and benefits of effective workforce planning; criteria and mindset. </a:t>
            </a:r>
          </a:p>
          <a:p>
            <a:pPr marL="0" indent="0">
              <a:lnSpc>
                <a:spcPct val="160000"/>
              </a:lnSpc>
              <a:spcBef>
                <a:spcPts val="0"/>
              </a:spcBef>
              <a:buNone/>
            </a:pPr>
            <a:r>
              <a:rPr lang="en-US" sz="1200" dirty="0"/>
              <a:t>4. Appreciate the link between effective workforce planning, the 80/20 Pareto principle and the need for quality data.</a:t>
            </a:r>
          </a:p>
          <a:p>
            <a:pPr marL="0" indent="0">
              <a:lnSpc>
                <a:spcPct val="160000"/>
              </a:lnSpc>
              <a:spcBef>
                <a:spcPts val="0"/>
              </a:spcBef>
              <a:buNone/>
            </a:pPr>
            <a:r>
              <a:rPr lang="en-US" sz="1200" dirty="0"/>
              <a:t>5. Overview of 2 workforce planning process models.</a:t>
            </a:r>
          </a:p>
          <a:p>
            <a:pPr marL="0" indent="0">
              <a:lnSpc>
                <a:spcPct val="160000"/>
              </a:lnSpc>
              <a:spcBef>
                <a:spcPts val="0"/>
              </a:spcBef>
              <a:buNone/>
            </a:pPr>
            <a:r>
              <a:rPr lang="en-US" sz="1200" dirty="0"/>
              <a:t>6. Overview of the HEE Star to support workforce transformation. </a:t>
            </a:r>
          </a:p>
          <a:p>
            <a:pPr marL="0" indent="0">
              <a:lnSpc>
                <a:spcPct val="160000"/>
              </a:lnSpc>
              <a:spcBef>
                <a:spcPts val="0"/>
              </a:spcBef>
              <a:buNone/>
            </a:pPr>
            <a:r>
              <a:rPr lang="en-US" sz="1200" dirty="0"/>
              <a:t>6. Consider the wider considerations of workforce supply and demand pipeline and how to close the gap.</a:t>
            </a:r>
          </a:p>
          <a:p>
            <a:pPr marL="0" indent="0">
              <a:lnSpc>
                <a:spcPct val="160000"/>
              </a:lnSpc>
              <a:spcBef>
                <a:spcPts val="0"/>
              </a:spcBef>
              <a:buNone/>
            </a:pPr>
            <a:r>
              <a:rPr lang="en-US" sz="1200" dirty="0"/>
              <a:t>7. Understand a continuous improvement model – PDSA to workforce planning. </a:t>
            </a:r>
          </a:p>
          <a:p>
            <a:pPr marL="0" indent="0">
              <a:lnSpc>
                <a:spcPct val="160000"/>
              </a:lnSpc>
              <a:spcBef>
                <a:spcPts val="0"/>
              </a:spcBef>
              <a:buNone/>
            </a:pPr>
            <a:r>
              <a:rPr lang="en-US" sz="1200" dirty="0"/>
              <a:t>8. Greater awareness to workforce planning process to inform decision making, drafting and submitting workforce plans. </a:t>
            </a: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3</a:t>
            </a:fld>
            <a:endParaRPr lang="en-US" dirty="0"/>
          </a:p>
        </p:txBody>
      </p:sp>
    </p:spTree>
    <p:extLst>
      <p:ext uri="{BB962C8B-B14F-4D97-AF65-F5344CB8AC3E}">
        <p14:creationId xmlns:p14="http://schemas.microsoft.com/office/powerpoint/2010/main" val="296466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0"/>
              </a:spcBef>
            </a:pPr>
            <a:r>
              <a:rPr lang="en-US" sz="1200" dirty="0"/>
              <a:t>In today’s climate of uncertainty and the variable health and social care working environment – effective workforce planning is a critical business process. </a:t>
            </a:r>
          </a:p>
          <a:p>
            <a:pPr>
              <a:lnSpc>
                <a:spcPct val="120000"/>
              </a:lnSpc>
              <a:spcBef>
                <a:spcPts val="0"/>
              </a:spcBef>
            </a:pPr>
            <a:r>
              <a:rPr lang="en-US" sz="1200" dirty="0"/>
              <a:t>Workforce planning is often mentioned - but rarely explained.</a:t>
            </a:r>
          </a:p>
          <a:p>
            <a:pPr marL="0" indent="0">
              <a:lnSpc>
                <a:spcPct val="120000"/>
              </a:lnSpc>
              <a:spcBef>
                <a:spcPts val="0"/>
              </a:spcBef>
              <a:buNone/>
            </a:pPr>
            <a:endParaRPr lang="en-US" sz="1200" dirty="0"/>
          </a:p>
          <a:p>
            <a:pPr>
              <a:lnSpc>
                <a:spcPct val="120000"/>
              </a:lnSpc>
              <a:spcBef>
                <a:spcPts val="0"/>
              </a:spcBef>
            </a:pPr>
            <a:r>
              <a:rPr lang="en-US" sz="1200" dirty="0"/>
              <a:t>In many health and care organisations the habitual approach to workforce planning is just a short-term budget and headcount exercise.</a:t>
            </a:r>
          </a:p>
          <a:p>
            <a:pPr marL="0" indent="0">
              <a:lnSpc>
                <a:spcPct val="120000"/>
              </a:lnSpc>
              <a:spcBef>
                <a:spcPts val="0"/>
              </a:spcBef>
              <a:buNone/>
            </a:pPr>
            <a:endParaRPr lang="en-US" sz="1200" dirty="0"/>
          </a:p>
          <a:p>
            <a:pPr>
              <a:lnSpc>
                <a:spcPct val="120000"/>
              </a:lnSpc>
              <a:spcBef>
                <a:spcPts val="0"/>
              </a:spcBef>
            </a:pPr>
            <a:r>
              <a:rPr lang="en-US" sz="1200" dirty="0"/>
              <a:t>This is not useful when looking at sustaining organisations or indeed PCN’s.</a:t>
            </a:r>
          </a:p>
          <a:p>
            <a:pPr>
              <a:lnSpc>
                <a:spcPct val="120000"/>
              </a:lnSpc>
              <a:spcBef>
                <a:spcPts val="0"/>
              </a:spcBef>
            </a:pPr>
            <a:endParaRPr lang="en-US" sz="1200" dirty="0"/>
          </a:p>
          <a:p>
            <a:pPr>
              <a:lnSpc>
                <a:spcPct val="120000"/>
              </a:lnSpc>
              <a:spcBef>
                <a:spcPts val="0"/>
              </a:spcBef>
            </a:pPr>
            <a:endParaRPr lang="en-US" sz="1200" dirty="0"/>
          </a:p>
          <a:p>
            <a:pPr>
              <a:lnSpc>
                <a:spcPct val="120000"/>
              </a:lnSpc>
              <a:spcBef>
                <a:spcPts val="0"/>
              </a:spcBef>
            </a:pPr>
            <a:r>
              <a:rPr lang="en-US" sz="1200" dirty="0"/>
              <a:t>Workforce planning does not need to be complicated and any necessary complexity can be adjusted to suit the size and maturity of your primary and community care organisations.</a:t>
            </a:r>
          </a:p>
          <a:p>
            <a:pPr>
              <a:lnSpc>
                <a:spcPct val="120000"/>
              </a:lnSpc>
              <a:spcBef>
                <a:spcPts val="0"/>
              </a:spcBef>
            </a:pPr>
            <a:endParaRPr lang="en-US" sz="1200" dirty="0"/>
          </a:p>
          <a:p>
            <a:pPr>
              <a:lnSpc>
                <a:spcPct val="120000"/>
              </a:lnSpc>
              <a:spcBef>
                <a:spcPts val="0"/>
              </a:spcBef>
            </a:pPr>
            <a:r>
              <a:rPr lang="en-US" sz="1200" dirty="0"/>
              <a:t>When workforce planning is non-existent or ineffective, organisations become reactive, and tend to rely on ‘hiring and firing’ than focusing on the longer term investment – sustaining the organisation or your PCN.</a:t>
            </a:r>
          </a:p>
          <a:p>
            <a:pPr marL="171450" indent="-171450">
              <a:buFontTx/>
              <a:buChar char="-"/>
            </a:pPr>
            <a:endParaRPr lang="en-GB" dirty="0"/>
          </a:p>
        </p:txBody>
      </p:sp>
      <p:sp>
        <p:nvSpPr>
          <p:cNvPr id="4" name="Slide Number Placeholder 3"/>
          <p:cNvSpPr>
            <a:spLocks noGrp="1"/>
          </p:cNvSpPr>
          <p:nvPr>
            <p:ph type="sldNum" sz="quarter" idx="5"/>
          </p:nvPr>
        </p:nvSpPr>
        <p:spPr/>
        <p:txBody>
          <a:bodyPr/>
          <a:lstStyle/>
          <a:p>
            <a:fld id="{A696497E-2D36-1041-A033-9A58ACCA242B}" type="slidenum">
              <a:rPr lang="en-US" smtClean="0"/>
              <a:t>4</a:t>
            </a:fld>
            <a:endParaRPr lang="en-US" dirty="0"/>
          </a:p>
        </p:txBody>
      </p:sp>
    </p:spTree>
    <p:extLst>
      <p:ext uri="{BB962C8B-B14F-4D97-AF65-F5344CB8AC3E}">
        <p14:creationId xmlns:p14="http://schemas.microsoft.com/office/powerpoint/2010/main" val="22552652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So what is workforce planning ?</a:t>
            </a:r>
          </a:p>
          <a:p>
            <a:pPr algn="l"/>
            <a:endParaRPr lang="en-US" dirty="0"/>
          </a:p>
          <a:p>
            <a:pPr algn="l"/>
            <a:r>
              <a:rPr lang="en-US" dirty="0"/>
              <a:t>I have selected what I thought was the most suitable workforce planning definition:</a:t>
            </a:r>
          </a:p>
          <a:p>
            <a:pPr algn="l"/>
            <a:endParaRPr lang="en-US" dirty="0"/>
          </a:p>
          <a:p>
            <a:pPr marL="0" indent="0" algn="l">
              <a:lnSpc>
                <a:spcPct val="100000"/>
              </a:lnSpc>
              <a:spcBef>
                <a:spcPts val="600"/>
              </a:spcBef>
              <a:buNone/>
            </a:pPr>
            <a:r>
              <a:rPr lang="en-GB" sz="1200" dirty="0"/>
              <a:t>“Workforce planning is a process of analysing the current workforce, determining future workforce needs, identifying the gap between the present and the future, and implementing solutions so that an organisation can accomplish its mission, goals, and strategic plan.” </a:t>
            </a:r>
            <a:endParaRPr lang="en-US" sz="1200" dirty="0"/>
          </a:p>
          <a:p>
            <a:pPr marL="0" indent="0" algn="l">
              <a:lnSpc>
                <a:spcPct val="100000"/>
              </a:lnSpc>
              <a:spcBef>
                <a:spcPts val="600"/>
              </a:spcBef>
              <a:buNone/>
            </a:pPr>
            <a:r>
              <a:rPr lang="en-US" sz="1200" dirty="0"/>
              <a:t>CIPD, 2018</a:t>
            </a:r>
          </a:p>
          <a:p>
            <a:endParaRPr lang="en-US" dirty="0"/>
          </a:p>
        </p:txBody>
      </p:sp>
      <p:sp>
        <p:nvSpPr>
          <p:cNvPr id="4" name="Slide Number Placeholder 3"/>
          <p:cNvSpPr>
            <a:spLocks noGrp="1"/>
          </p:cNvSpPr>
          <p:nvPr>
            <p:ph type="sldNum" sz="quarter" idx="5"/>
          </p:nvPr>
        </p:nvSpPr>
        <p:spPr/>
        <p:txBody>
          <a:bodyPr/>
          <a:lstStyle/>
          <a:p>
            <a:fld id="{A696497E-2D36-1041-A033-9A58ACCA242B}" type="slidenum">
              <a:rPr lang="en-US" smtClean="0"/>
              <a:t>5</a:t>
            </a:fld>
            <a:endParaRPr lang="en-US" dirty="0"/>
          </a:p>
        </p:txBody>
      </p:sp>
    </p:spTree>
    <p:extLst>
      <p:ext uri="{BB962C8B-B14F-4D97-AF65-F5344CB8AC3E}">
        <p14:creationId xmlns:p14="http://schemas.microsoft.com/office/powerpoint/2010/main" val="3024423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Workforce planning has five elements:</a:t>
            </a:r>
          </a:p>
          <a:p>
            <a:endParaRPr lang="en-GB" dirty="0"/>
          </a:p>
          <a:p>
            <a:pPr marL="228600" indent="-228600">
              <a:buAutoNum type="arabicPeriod"/>
            </a:pPr>
            <a:r>
              <a:rPr lang="en-GB" dirty="0"/>
              <a:t>It has to be the right size.</a:t>
            </a:r>
          </a:p>
          <a:p>
            <a:pPr marL="228600" indent="-228600">
              <a:buAutoNum type="arabicPeriod"/>
            </a:pPr>
            <a:r>
              <a:rPr lang="en-GB" dirty="0"/>
              <a:t>It has to be the right shape.</a:t>
            </a:r>
          </a:p>
          <a:p>
            <a:pPr marL="228600" indent="-228600">
              <a:buAutoNum type="arabicPeriod"/>
            </a:pPr>
            <a:r>
              <a:rPr lang="en-GB" dirty="0"/>
              <a:t>It has to be the right place</a:t>
            </a:r>
          </a:p>
          <a:p>
            <a:pPr marL="228600" indent="-228600">
              <a:buAutoNum type="arabicPeriod"/>
            </a:pPr>
            <a:r>
              <a:rPr lang="en-GB" dirty="0"/>
              <a:t>It has to have the right skills. </a:t>
            </a:r>
          </a:p>
          <a:p>
            <a:pPr marL="228600" indent="-228600">
              <a:buAutoNum type="arabicPeriod"/>
            </a:pPr>
            <a:r>
              <a:rPr lang="en-GB" dirty="0"/>
              <a:t>The right costs. </a:t>
            </a:r>
          </a:p>
          <a:p>
            <a:pPr marL="228600" indent="-228600">
              <a:buAutoNum type="arabicPeriod"/>
            </a:pPr>
            <a:endParaRPr lang="en-GB" dirty="0"/>
          </a:p>
          <a:p>
            <a:pPr algn="l"/>
            <a:r>
              <a:rPr lang="en-US" b="1" dirty="0">
                <a:solidFill>
                  <a:schemeClr val="accent3">
                    <a:lumMod val="75000"/>
                  </a:schemeClr>
                </a:solidFill>
              </a:rPr>
              <a:t>So the goal of effective workforce planning is to have a workforce all these elements in place. </a:t>
            </a:r>
            <a:endParaRPr lang="en-US" b="1" u="sng" dirty="0">
              <a:solidFill>
                <a:schemeClr val="accent3">
                  <a:lumMod val="75000"/>
                </a:schemeClr>
              </a:solidFill>
            </a:endParaRP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A696497E-2D36-1041-A033-9A58ACCA242B}" type="slidenum">
              <a:rPr lang="en-US" smtClean="0"/>
              <a:t>6</a:t>
            </a:fld>
            <a:endParaRPr lang="en-US" dirty="0"/>
          </a:p>
        </p:txBody>
      </p:sp>
    </p:spTree>
    <p:extLst>
      <p:ext uri="{BB962C8B-B14F-4D97-AF65-F5344CB8AC3E}">
        <p14:creationId xmlns:p14="http://schemas.microsoft.com/office/powerpoint/2010/main" val="134512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ct val="100000"/>
              </a:lnSpc>
              <a:spcBef>
                <a:spcPts val="600"/>
              </a:spcBef>
              <a:buNone/>
            </a:pPr>
            <a:r>
              <a:rPr lang="en-US" sz="1200" dirty="0"/>
              <a:t>Has anyone heard or can recall the 80/20 Pareto principle?</a:t>
            </a:r>
          </a:p>
          <a:p>
            <a:pPr marL="0" indent="0" algn="l">
              <a:lnSpc>
                <a:spcPct val="100000"/>
              </a:lnSpc>
              <a:spcBef>
                <a:spcPts val="600"/>
              </a:spcBef>
              <a:buNone/>
            </a:pPr>
            <a:endParaRPr lang="en-US" sz="1200" dirty="0"/>
          </a:p>
          <a:p>
            <a:pPr marL="0" marR="0" lvl="0" indent="0" algn="l" defTabSz="914400" rtl="0" eaLnBrk="1" fontAlgn="auto" latinLnBrk="0" hangingPunct="1">
              <a:lnSpc>
                <a:spcPct val="100000"/>
              </a:lnSpc>
              <a:spcBef>
                <a:spcPts val="600"/>
              </a:spcBef>
              <a:spcAft>
                <a:spcPts val="0"/>
              </a:spcAft>
              <a:buClrTx/>
              <a:buSzTx/>
              <a:buFontTx/>
              <a:buNone/>
              <a:tabLst/>
              <a:defRPr/>
            </a:pPr>
            <a:r>
              <a:rPr lang="en-GB" sz="1200" b="0" i="0" u="none" strike="noStrike" kern="1200" dirty="0">
                <a:solidFill>
                  <a:schemeClr val="tx1"/>
                </a:solidFill>
                <a:effectLst/>
                <a:latin typeface="+mn-lt"/>
                <a:ea typeface="+mn-ea"/>
                <a:cs typeface="+mn-cs"/>
              </a:rPr>
              <a:t>JUST a thought… </a:t>
            </a:r>
            <a:endParaRPr lang="en-US" dirty="0"/>
          </a:p>
          <a:p>
            <a:pPr marL="0" indent="0" algn="l">
              <a:lnSpc>
                <a:spcPct val="100000"/>
              </a:lnSpc>
              <a:spcBef>
                <a:spcPts val="600"/>
              </a:spcBef>
              <a:buNone/>
            </a:pPr>
            <a:endParaRPr lang="en-US" sz="1200" dirty="0"/>
          </a:p>
          <a:p>
            <a:pPr marL="0" indent="0" algn="l">
              <a:lnSpc>
                <a:spcPct val="100000"/>
              </a:lnSpc>
              <a:spcBef>
                <a:spcPts val="600"/>
              </a:spcBef>
              <a:buNone/>
            </a:pPr>
            <a:r>
              <a:rPr lang="en-US" sz="1200" dirty="0"/>
              <a:t>Effective workforce planning follows the 80/20 Pareto principle. </a:t>
            </a:r>
          </a:p>
          <a:p>
            <a:pPr marL="0" indent="0" algn="l">
              <a:lnSpc>
                <a:spcPct val="100000"/>
              </a:lnSpc>
              <a:spcBef>
                <a:spcPts val="600"/>
              </a:spcBef>
              <a:buNone/>
            </a:pPr>
            <a:endParaRPr lang="en-US" sz="1200" dirty="0"/>
          </a:p>
          <a:p>
            <a:pPr marL="0" indent="0" algn="l">
              <a:lnSpc>
                <a:spcPct val="100000"/>
              </a:lnSpc>
              <a:spcBef>
                <a:spcPts val="600"/>
              </a:spcBef>
              <a:buNone/>
            </a:pPr>
            <a:r>
              <a:rPr lang="en-US" sz="1200" dirty="0"/>
              <a:t>It could be argued that 80% of the effect is achieved by only 20% of the work.</a:t>
            </a:r>
          </a:p>
          <a:p>
            <a:pPr marL="0" indent="0" algn="l">
              <a:lnSpc>
                <a:spcPct val="100000"/>
              </a:lnSpc>
              <a:spcBef>
                <a:spcPts val="600"/>
              </a:spcBef>
              <a:buNone/>
            </a:pPr>
            <a:endParaRPr lang="en-US" sz="1200" dirty="0"/>
          </a:p>
          <a:p>
            <a:pPr marL="0" indent="0" algn="l">
              <a:lnSpc>
                <a:spcPct val="100000"/>
              </a:lnSpc>
              <a:spcBef>
                <a:spcPts val="600"/>
              </a:spcBef>
              <a:buNone/>
            </a:pPr>
            <a:r>
              <a:rPr lang="en-US" sz="1200" dirty="0"/>
              <a:t>If this is the case, workforce planning is a </a:t>
            </a:r>
            <a:r>
              <a:rPr lang="en-US" sz="1200" dirty="0">
                <a:solidFill>
                  <a:srgbClr val="C00000"/>
                </a:solidFill>
              </a:rPr>
              <a:t>vital task/process </a:t>
            </a:r>
            <a:r>
              <a:rPr lang="en-US" sz="1200" dirty="0"/>
              <a:t>to your organisation or PCN  success.</a:t>
            </a:r>
          </a:p>
          <a:p>
            <a:endParaRPr lang="en-US" dirty="0"/>
          </a:p>
          <a:p>
            <a:r>
              <a:rPr lang="en-GB" sz="1200" b="0" i="0" u="none" strike="noStrike" kern="1200" dirty="0">
                <a:solidFill>
                  <a:schemeClr val="tx1"/>
                </a:solidFill>
                <a:effectLst/>
                <a:latin typeface="+mn-lt"/>
                <a:ea typeface="+mn-ea"/>
                <a:cs typeface="+mn-cs"/>
              </a:rPr>
              <a:t>In the </a:t>
            </a:r>
            <a:r>
              <a:rPr lang="en-GB" sz="1200" b="1" i="0" u="none" strike="noStrike" kern="1200" dirty="0">
                <a:solidFill>
                  <a:schemeClr val="tx1"/>
                </a:solidFill>
                <a:effectLst/>
                <a:latin typeface="+mn-lt"/>
                <a:ea typeface="+mn-ea"/>
                <a:cs typeface="+mn-cs"/>
              </a:rPr>
              <a:t>workplace</a:t>
            </a:r>
            <a:r>
              <a:rPr lang="en-GB" sz="1200" b="0" i="0" u="none" strike="noStrike" kern="1200" dirty="0">
                <a:solidFill>
                  <a:schemeClr val="tx1"/>
                </a:solidFill>
                <a:effectLst/>
                <a:latin typeface="+mn-lt"/>
                <a:ea typeface="+mn-ea"/>
                <a:cs typeface="+mn-cs"/>
              </a:rPr>
              <a:t>, the </a:t>
            </a:r>
            <a:r>
              <a:rPr lang="en-GB" sz="1200" b="1" i="0" u="none" strike="noStrike" kern="1200" dirty="0">
                <a:solidFill>
                  <a:schemeClr val="tx1"/>
                </a:solidFill>
                <a:effectLst/>
                <a:latin typeface="+mn-lt"/>
                <a:ea typeface="+mn-ea"/>
                <a:cs typeface="+mn-cs"/>
              </a:rPr>
              <a:t>Pareto principle</a:t>
            </a:r>
            <a:r>
              <a:rPr lang="en-GB" sz="1200" b="0" i="0" u="none" strike="noStrike" kern="1200" dirty="0">
                <a:solidFill>
                  <a:schemeClr val="tx1"/>
                </a:solidFill>
                <a:effectLst/>
                <a:latin typeface="+mn-lt"/>
                <a:ea typeface="+mn-ea"/>
                <a:cs typeface="+mn-cs"/>
              </a:rPr>
              <a:t> means that 80% of the responsibility and work are shouldered by only 20% of your employees. Meaning, most of the work and effort are from the minority of your staff.</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So its vital to do workforce planning in order to retain and recruit the 20% of the people that shoulder the 80% of the work outputs. </a:t>
            </a:r>
          </a:p>
          <a:p>
            <a:endParaRPr lang="en-GB"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A696497E-2D36-1041-A033-9A58ACCA242B}" type="slidenum">
              <a:rPr lang="en-US" smtClean="0"/>
              <a:t>7</a:t>
            </a:fld>
            <a:endParaRPr lang="en-US" dirty="0"/>
          </a:p>
        </p:txBody>
      </p:sp>
    </p:spTree>
    <p:extLst>
      <p:ext uri="{BB962C8B-B14F-4D97-AF65-F5344CB8AC3E}">
        <p14:creationId xmlns:p14="http://schemas.microsoft.com/office/powerpoint/2010/main" val="357649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Would anyone like to talk through their PCN Workforce Development Plan that they submitted and are due to submit at the end of Oct ?</a:t>
            </a:r>
          </a:p>
        </p:txBody>
      </p:sp>
      <p:sp>
        <p:nvSpPr>
          <p:cNvPr id="4" name="Slide Number Placeholder 3"/>
          <p:cNvSpPr>
            <a:spLocks noGrp="1"/>
          </p:cNvSpPr>
          <p:nvPr>
            <p:ph type="sldNum" sz="quarter" idx="5"/>
          </p:nvPr>
        </p:nvSpPr>
        <p:spPr/>
        <p:txBody>
          <a:bodyPr/>
          <a:lstStyle/>
          <a:p>
            <a:fld id="{A696497E-2D36-1041-A033-9A58ACCA242B}" type="slidenum">
              <a:rPr lang="en-US" smtClean="0"/>
              <a:t>8</a:t>
            </a:fld>
            <a:endParaRPr lang="en-US" dirty="0"/>
          </a:p>
        </p:txBody>
      </p:sp>
    </p:spTree>
    <p:extLst>
      <p:ext uri="{BB962C8B-B14F-4D97-AF65-F5344CB8AC3E}">
        <p14:creationId xmlns:p14="http://schemas.microsoft.com/office/powerpoint/2010/main" val="35328063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Fern">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A46D8F9E-D8AE-7142-B063-7FAE45CEE6D8}"/>
              </a:ext>
            </a:extLst>
          </p:cNvPr>
          <p:cNvPicPr>
            <a:picLocks noChangeAspect="1"/>
          </p:cNvPicPr>
          <p:nvPr userDrawn="1"/>
        </p:nvPicPr>
        <p:blipFill>
          <a:blip r:embed="rId2"/>
          <a:stretch>
            <a:fillRect/>
          </a:stretch>
        </p:blipFill>
        <p:spPr>
          <a:xfrm>
            <a:off x="0" y="0"/>
            <a:ext cx="11989210" cy="6858000"/>
          </a:xfrm>
          <a:prstGeom prst="rect">
            <a:avLst/>
          </a:prstGeom>
        </p:spPr>
      </p:pic>
      <p:sp>
        <p:nvSpPr>
          <p:cNvPr id="2" name="Title 1">
            <a:extLst>
              <a:ext uri="{FF2B5EF4-FFF2-40B4-BE49-F238E27FC236}">
                <a16:creationId xmlns:a16="http://schemas.microsoft.com/office/drawing/2014/main" id="{4B631E8A-F111-4947-8488-39B9204C0524}"/>
              </a:ext>
            </a:extLst>
          </p:cNvPr>
          <p:cNvSpPr>
            <a:spLocks noGrp="1"/>
          </p:cNvSpPr>
          <p:nvPr>
            <p:ph type="ctrTitle" hasCustomPrompt="1"/>
          </p:nvPr>
        </p:nvSpPr>
        <p:spPr>
          <a:xfrm>
            <a:off x="628847" y="856648"/>
            <a:ext cx="9144000" cy="795982"/>
          </a:xfrm>
        </p:spPr>
        <p:txBody>
          <a:bodyPr anchor="b">
            <a:normAutofit/>
          </a:bodyPr>
          <a:lstStyle>
            <a:lvl1pPr algn="l">
              <a:defRPr sz="5000" cap="all" baseline="0">
                <a:solidFill>
                  <a:schemeClr val="bg1"/>
                </a:solidFill>
              </a:defRPr>
            </a:lvl1pPr>
          </a:lstStyle>
          <a:p>
            <a:r>
              <a:rPr lang="en-GB" dirty="0"/>
              <a:t>COVER TITLE HERE</a:t>
            </a:r>
            <a:endParaRPr lang="en-US" dirty="0"/>
          </a:p>
        </p:txBody>
      </p:sp>
      <p:sp>
        <p:nvSpPr>
          <p:cNvPr id="3" name="Subtitle 2">
            <a:extLst>
              <a:ext uri="{FF2B5EF4-FFF2-40B4-BE49-F238E27FC236}">
                <a16:creationId xmlns:a16="http://schemas.microsoft.com/office/drawing/2014/main" id="{18264582-33FD-8442-B5EC-AED678271638}"/>
              </a:ext>
            </a:extLst>
          </p:cNvPr>
          <p:cNvSpPr>
            <a:spLocks noGrp="1"/>
          </p:cNvSpPr>
          <p:nvPr>
            <p:ph type="subTitle" idx="1" hasCustomPrompt="1"/>
          </p:nvPr>
        </p:nvSpPr>
        <p:spPr>
          <a:xfrm>
            <a:off x="628847" y="1671880"/>
            <a:ext cx="9144000" cy="45019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pic>
        <p:nvPicPr>
          <p:cNvPr id="10" name="Picture 9">
            <a:extLst>
              <a:ext uri="{FF2B5EF4-FFF2-40B4-BE49-F238E27FC236}">
                <a16:creationId xmlns:a16="http://schemas.microsoft.com/office/drawing/2014/main" id="{99017891-509A-1B44-BA03-B7A22071A2A1}"/>
              </a:ext>
            </a:extLst>
          </p:cNvPr>
          <p:cNvPicPr>
            <a:picLocks noChangeAspect="1"/>
          </p:cNvPicPr>
          <p:nvPr userDrawn="1"/>
        </p:nvPicPr>
        <p:blipFill>
          <a:blip r:embed="rId3"/>
          <a:stretch>
            <a:fillRect/>
          </a:stretch>
        </p:blipFill>
        <p:spPr>
          <a:xfrm>
            <a:off x="9310943" y="5005137"/>
            <a:ext cx="2353884" cy="1508251"/>
          </a:xfrm>
          <a:prstGeom prst="rect">
            <a:avLst/>
          </a:prstGeom>
        </p:spPr>
      </p:pic>
    </p:spTree>
    <p:extLst>
      <p:ext uri="{BB962C8B-B14F-4D97-AF65-F5344CB8AC3E}">
        <p14:creationId xmlns:p14="http://schemas.microsoft.com/office/powerpoint/2010/main" val="269826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Header Fern">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FAA8FAC-B28F-4E47-897F-F5D25350E5C5}"/>
              </a:ext>
            </a:extLst>
          </p:cNvPr>
          <p:cNvSpPr>
            <a:spLocks noGrp="1"/>
          </p:cNvSpPr>
          <p:nvPr>
            <p:ph type="ctrTitle" hasCustomPrompt="1"/>
          </p:nvPr>
        </p:nvSpPr>
        <p:spPr>
          <a:xfrm>
            <a:off x="628846" y="2633018"/>
            <a:ext cx="10801153" cy="795982"/>
          </a:xfrm>
        </p:spPr>
        <p:txBody>
          <a:bodyPr anchor="b">
            <a:normAutofit/>
          </a:bodyPr>
          <a:lstStyle>
            <a:lvl1pPr algn="ctr">
              <a:defRPr sz="5000" cap="all" baseline="0">
                <a:solidFill>
                  <a:schemeClr val="tx1"/>
                </a:solidFill>
              </a:defRPr>
            </a:lvl1pPr>
          </a:lstStyle>
          <a:p>
            <a:r>
              <a:rPr lang="en-GB" dirty="0"/>
              <a:t>TITLE HERE</a:t>
            </a:r>
            <a:endParaRPr lang="en-US" dirty="0"/>
          </a:p>
        </p:txBody>
      </p:sp>
      <p:sp>
        <p:nvSpPr>
          <p:cNvPr id="9" name="Subtitle 2">
            <a:extLst>
              <a:ext uri="{FF2B5EF4-FFF2-40B4-BE49-F238E27FC236}">
                <a16:creationId xmlns:a16="http://schemas.microsoft.com/office/drawing/2014/main" id="{7ADC075A-30D2-8946-97E7-1A77F45CD423}"/>
              </a:ext>
            </a:extLst>
          </p:cNvPr>
          <p:cNvSpPr>
            <a:spLocks noGrp="1"/>
          </p:cNvSpPr>
          <p:nvPr>
            <p:ph type="subTitle" idx="1" hasCustomPrompt="1"/>
          </p:nvPr>
        </p:nvSpPr>
        <p:spPr>
          <a:xfrm>
            <a:off x="628846" y="3448250"/>
            <a:ext cx="10801152" cy="450198"/>
          </a:xfrm>
        </p:spPr>
        <p:txBody>
          <a:bodyPr>
            <a:normAutofit/>
          </a:bodyPr>
          <a:lstStyle>
            <a:lvl1pPr marL="0" indent="0" algn="ct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spTree>
    <p:extLst>
      <p:ext uri="{BB962C8B-B14F-4D97-AF65-F5344CB8AC3E}">
        <p14:creationId xmlns:p14="http://schemas.microsoft.com/office/powerpoint/2010/main" val="1407129999"/>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Header Plum">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30950-A8B0-EC4A-AF5F-537AF73D31B8}"/>
              </a:ext>
            </a:extLst>
          </p:cNvPr>
          <p:cNvPicPr>
            <a:picLocks noChangeAspect="1"/>
          </p:cNvPicPr>
          <p:nvPr userDrawn="1"/>
        </p:nvPicPr>
        <p:blipFill>
          <a:blip r:embed="rId2"/>
          <a:stretch>
            <a:fillRect/>
          </a:stretch>
        </p:blipFill>
        <p:spPr>
          <a:xfrm>
            <a:off x="137601" y="0"/>
            <a:ext cx="11916797" cy="6858000"/>
          </a:xfrm>
          <a:prstGeom prst="rect">
            <a:avLst/>
          </a:prstGeom>
        </p:spPr>
      </p:pic>
      <p:sp>
        <p:nvSpPr>
          <p:cNvPr id="8" name="Title 1">
            <a:extLst>
              <a:ext uri="{FF2B5EF4-FFF2-40B4-BE49-F238E27FC236}">
                <a16:creationId xmlns:a16="http://schemas.microsoft.com/office/drawing/2014/main" id="{5FAA8FAC-B28F-4E47-897F-F5D25350E5C5}"/>
              </a:ext>
            </a:extLst>
          </p:cNvPr>
          <p:cNvSpPr>
            <a:spLocks noGrp="1"/>
          </p:cNvSpPr>
          <p:nvPr>
            <p:ph type="ctrTitle" hasCustomPrompt="1"/>
          </p:nvPr>
        </p:nvSpPr>
        <p:spPr>
          <a:xfrm>
            <a:off x="628846" y="2633018"/>
            <a:ext cx="10801153" cy="795982"/>
          </a:xfrm>
        </p:spPr>
        <p:txBody>
          <a:bodyPr anchor="b">
            <a:normAutofit/>
          </a:bodyPr>
          <a:lstStyle>
            <a:lvl1pPr algn="ctr">
              <a:defRPr sz="5000" cap="all" baseline="0">
                <a:solidFill>
                  <a:schemeClr val="bg1"/>
                </a:solidFill>
              </a:defRPr>
            </a:lvl1pPr>
          </a:lstStyle>
          <a:p>
            <a:r>
              <a:rPr lang="en-GB" dirty="0"/>
              <a:t>TITLE HERE</a:t>
            </a:r>
            <a:endParaRPr lang="en-US" dirty="0"/>
          </a:p>
        </p:txBody>
      </p:sp>
      <p:sp>
        <p:nvSpPr>
          <p:cNvPr id="9" name="Subtitle 2">
            <a:extLst>
              <a:ext uri="{FF2B5EF4-FFF2-40B4-BE49-F238E27FC236}">
                <a16:creationId xmlns:a16="http://schemas.microsoft.com/office/drawing/2014/main" id="{7ADC075A-30D2-8946-97E7-1A77F45CD423}"/>
              </a:ext>
            </a:extLst>
          </p:cNvPr>
          <p:cNvSpPr>
            <a:spLocks noGrp="1"/>
          </p:cNvSpPr>
          <p:nvPr>
            <p:ph type="subTitle" idx="1" hasCustomPrompt="1"/>
          </p:nvPr>
        </p:nvSpPr>
        <p:spPr>
          <a:xfrm>
            <a:off x="628846" y="3448250"/>
            <a:ext cx="10801152" cy="45019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spTree>
    <p:extLst>
      <p:ext uri="{BB962C8B-B14F-4D97-AF65-F5344CB8AC3E}">
        <p14:creationId xmlns:p14="http://schemas.microsoft.com/office/powerpoint/2010/main" val="21298972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Header Aqua">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30950-A8B0-EC4A-AF5F-537AF73D31B8}"/>
              </a:ext>
            </a:extLst>
          </p:cNvPr>
          <p:cNvPicPr>
            <a:picLocks noChangeAspect="1"/>
          </p:cNvPicPr>
          <p:nvPr userDrawn="1"/>
        </p:nvPicPr>
        <p:blipFill>
          <a:blip r:embed="rId2"/>
          <a:srcRect/>
          <a:stretch/>
        </p:blipFill>
        <p:spPr>
          <a:xfrm>
            <a:off x="137601" y="0"/>
            <a:ext cx="11916797" cy="6857999"/>
          </a:xfrm>
          <a:prstGeom prst="rect">
            <a:avLst/>
          </a:prstGeom>
        </p:spPr>
      </p:pic>
      <p:sp>
        <p:nvSpPr>
          <p:cNvPr id="8" name="Title 1">
            <a:extLst>
              <a:ext uri="{FF2B5EF4-FFF2-40B4-BE49-F238E27FC236}">
                <a16:creationId xmlns:a16="http://schemas.microsoft.com/office/drawing/2014/main" id="{5FAA8FAC-B28F-4E47-897F-F5D25350E5C5}"/>
              </a:ext>
            </a:extLst>
          </p:cNvPr>
          <p:cNvSpPr>
            <a:spLocks noGrp="1"/>
          </p:cNvSpPr>
          <p:nvPr>
            <p:ph type="ctrTitle" hasCustomPrompt="1"/>
          </p:nvPr>
        </p:nvSpPr>
        <p:spPr>
          <a:xfrm>
            <a:off x="628846" y="2633018"/>
            <a:ext cx="10801153" cy="795982"/>
          </a:xfrm>
        </p:spPr>
        <p:txBody>
          <a:bodyPr anchor="b">
            <a:normAutofit/>
          </a:bodyPr>
          <a:lstStyle>
            <a:lvl1pPr algn="ctr">
              <a:defRPr sz="5000" cap="all" baseline="0">
                <a:solidFill>
                  <a:schemeClr val="bg1"/>
                </a:solidFill>
              </a:defRPr>
            </a:lvl1pPr>
          </a:lstStyle>
          <a:p>
            <a:r>
              <a:rPr lang="en-GB" dirty="0"/>
              <a:t>TITLE HERE</a:t>
            </a:r>
            <a:endParaRPr lang="en-US" dirty="0"/>
          </a:p>
        </p:txBody>
      </p:sp>
      <p:sp>
        <p:nvSpPr>
          <p:cNvPr id="9" name="Subtitle 2">
            <a:extLst>
              <a:ext uri="{FF2B5EF4-FFF2-40B4-BE49-F238E27FC236}">
                <a16:creationId xmlns:a16="http://schemas.microsoft.com/office/drawing/2014/main" id="{7ADC075A-30D2-8946-97E7-1A77F45CD423}"/>
              </a:ext>
            </a:extLst>
          </p:cNvPr>
          <p:cNvSpPr>
            <a:spLocks noGrp="1"/>
          </p:cNvSpPr>
          <p:nvPr>
            <p:ph type="subTitle" idx="1" hasCustomPrompt="1"/>
          </p:nvPr>
        </p:nvSpPr>
        <p:spPr>
          <a:xfrm>
            <a:off x="628846" y="3448250"/>
            <a:ext cx="10801152" cy="45019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spTree>
    <p:extLst>
      <p:ext uri="{BB962C8B-B14F-4D97-AF65-F5344CB8AC3E}">
        <p14:creationId xmlns:p14="http://schemas.microsoft.com/office/powerpoint/2010/main" val="2307431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Header Slat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530950-A8B0-EC4A-AF5F-537AF73D31B8}"/>
              </a:ext>
            </a:extLst>
          </p:cNvPr>
          <p:cNvPicPr>
            <a:picLocks noChangeAspect="1"/>
          </p:cNvPicPr>
          <p:nvPr userDrawn="1"/>
        </p:nvPicPr>
        <p:blipFill>
          <a:blip r:embed="rId2"/>
          <a:srcRect/>
          <a:stretch/>
        </p:blipFill>
        <p:spPr>
          <a:xfrm>
            <a:off x="137602" y="0"/>
            <a:ext cx="11916795" cy="6857999"/>
          </a:xfrm>
          <a:prstGeom prst="rect">
            <a:avLst/>
          </a:prstGeom>
        </p:spPr>
      </p:pic>
      <p:sp>
        <p:nvSpPr>
          <p:cNvPr id="8" name="Title 1">
            <a:extLst>
              <a:ext uri="{FF2B5EF4-FFF2-40B4-BE49-F238E27FC236}">
                <a16:creationId xmlns:a16="http://schemas.microsoft.com/office/drawing/2014/main" id="{5FAA8FAC-B28F-4E47-897F-F5D25350E5C5}"/>
              </a:ext>
            </a:extLst>
          </p:cNvPr>
          <p:cNvSpPr>
            <a:spLocks noGrp="1"/>
          </p:cNvSpPr>
          <p:nvPr>
            <p:ph type="ctrTitle" hasCustomPrompt="1"/>
          </p:nvPr>
        </p:nvSpPr>
        <p:spPr>
          <a:xfrm>
            <a:off x="628846" y="2633018"/>
            <a:ext cx="10801153" cy="795982"/>
          </a:xfrm>
        </p:spPr>
        <p:txBody>
          <a:bodyPr anchor="b">
            <a:normAutofit/>
          </a:bodyPr>
          <a:lstStyle>
            <a:lvl1pPr algn="ctr">
              <a:defRPr sz="5000" cap="all" baseline="0">
                <a:solidFill>
                  <a:schemeClr val="bg1"/>
                </a:solidFill>
              </a:defRPr>
            </a:lvl1pPr>
          </a:lstStyle>
          <a:p>
            <a:r>
              <a:rPr lang="en-GB" dirty="0"/>
              <a:t>TITLE HERE</a:t>
            </a:r>
            <a:endParaRPr lang="en-US" dirty="0"/>
          </a:p>
        </p:txBody>
      </p:sp>
      <p:sp>
        <p:nvSpPr>
          <p:cNvPr id="9" name="Subtitle 2">
            <a:extLst>
              <a:ext uri="{FF2B5EF4-FFF2-40B4-BE49-F238E27FC236}">
                <a16:creationId xmlns:a16="http://schemas.microsoft.com/office/drawing/2014/main" id="{7ADC075A-30D2-8946-97E7-1A77F45CD423}"/>
              </a:ext>
            </a:extLst>
          </p:cNvPr>
          <p:cNvSpPr>
            <a:spLocks noGrp="1"/>
          </p:cNvSpPr>
          <p:nvPr>
            <p:ph type="subTitle" idx="1" hasCustomPrompt="1"/>
          </p:nvPr>
        </p:nvSpPr>
        <p:spPr>
          <a:xfrm>
            <a:off x="628846" y="3448250"/>
            <a:ext cx="10801152" cy="450198"/>
          </a:xfrm>
        </p:spPr>
        <p:txBody>
          <a:bodyPr>
            <a:normAutofit/>
          </a:bodyP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spTree>
    <p:extLst>
      <p:ext uri="{BB962C8B-B14F-4D97-AF65-F5344CB8AC3E}">
        <p14:creationId xmlns:p14="http://schemas.microsoft.com/office/powerpoint/2010/main" val="3095413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1628AF-B6E5-214C-A530-8B960B5A1E1F}"/>
              </a:ext>
            </a:extLst>
          </p:cNvPr>
          <p:cNvPicPr>
            <a:picLocks noChangeAspect="1"/>
          </p:cNvPicPr>
          <p:nvPr userDrawn="1"/>
        </p:nvPicPr>
        <p:blipFill>
          <a:blip r:embed="rId2"/>
          <a:stretch>
            <a:fillRect/>
          </a:stretch>
        </p:blipFill>
        <p:spPr>
          <a:xfrm>
            <a:off x="0" y="-160351"/>
            <a:ext cx="12192000" cy="7018351"/>
          </a:xfrm>
          <a:prstGeom prst="rect">
            <a:avLst/>
          </a:prstGeom>
        </p:spPr>
      </p:pic>
      <p:sp>
        <p:nvSpPr>
          <p:cNvPr id="2" name="Title 1">
            <a:extLst>
              <a:ext uri="{FF2B5EF4-FFF2-40B4-BE49-F238E27FC236}">
                <a16:creationId xmlns:a16="http://schemas.microsoft.com/office/drawing/2014/main" id="{AC95BD9C-7B0E-D34F-9886-B5E8FD3C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F79CC4-45EF-E148-ABBD-99BB8ACDD8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2274BC-2A6B-594F-93CE-6792F1415D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F9519DE5-6A59-DB4C-9939-95F2AA9680E2}"/>
              </a:ext>
            </a:extLst>
          </p:cNvPr>
          <p:cNvSpPr>
            <a:spLocks noGrp="1"/>
          </p:cNvSpPr>
          <p:nvPr>
            <p:ph type="sldNum" sz="quarter" idx="12"/>
          </p:nvPr>
        </p:nvSpPr>
        <p:spPr>
          <a:xfrm>
            <a:off x="11233538" y="6334919"/>
            <a:ext cx="480408" cy="365125"/>
          </a:xfrm>
        </p:spPr>
        <p:txBody>
          <a:bodyPr/>
          <a:lstStyle>
            <a:lvl1pPr algn="ctr">
              <a:defRPr sz="1200" b="0" i="0">
                <a:solidFill>
                  <a:schemeClr val="accent3"/>
                </a:solidFill>
                <a:latin typeface="Helvetica Now Text  Medium" panose="020B0504030202020204" pitchFamily="34" charset="77"/>
                <a:cs typeface="Helvetica Now Text  Medium" panose="020B0504030202020204" pitchFamily="34" charset="77"/>
              </a:defRPr>
            </a:lvl1pPr>
          </a:lstStyle>
          <a:p>
            <a:fld id="{8D82B02F-5E33-5F45-B749-127BC6B0E3BD}" type="slidenum">
              <a:rPr lang="en-US" smtClean="0"/>
              <a:pPr/>
              <a:t>‹#›</a:t>
            </a:fld>
            <a:endParaRPr lang="en-US" dirty="0"/>
          </a:p>
        </p:txBody>
      </p:sp>
      <p:cxnSp>
        <p:nvCxnSpPr>
          <p:cNvPr id="11" name="Straight Connector 10">
            <a:extLst>
              <a:ext uri="{FF2B5EF4-FFF2-40B4-BE49-F238E27FC236}">
                <a16:creationId xmlns:a16="http://schemas.microsoft.com/office/drawing/2014/main" id="{1C763AF6-5E1C-964B-A39B-71DF09DF6CF2}"/>
              </a:ext>
            </a:extLst>
          </p:cNvPr>
          <p:cNvCxnSpPr>
            <a:cxnSpLocks/>
          </p:cNvCxnSpPr>
          <p:nvPr userDrawn="1"/>
        </p:nvCxnSpPr>
        <p:spPr>
          <a:xfrm>
            <a:off x="11723571"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B8C3C9-D676-884A-951C-22D6F381D86A}"/>
              </a:ext>
            </a:extLst>
          </p:cNvPr>
          <p:cNvCxnSpPr>
            <a:cxnSpLocks/>
          </p:cNvCxnSpPr>
          <p:nvPr userDrawn="1"/>
        </p:nvCxnSpPr>
        <p:spPr>
          <a:xfrm>
            <a:off x="2565400" y="6517481"/>
            <a:ext cx="866813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2627D1B8-817D-D84B-8F16-5436B46EBF43}"/>
              </a:ext>
            </a:extLst>
          </p:cNvPr>
          <p:cNvPicPr>
            <a:picLocks noChangeAspect="1"/>
          </p:cNvPicPr>
          <p:nvPr userDrawn="1"/>
        </p:nvPicPr>
        <p:blipFill>
          <a:blip r:embed="rId3"/>
          <a:stretch>
            <a:fillRect/>
          </a:stretch>
        </p:blipFill>
        <p:spPr>
          <a:xfrm>
            <a:off x="533483" y="6305228"/>
            <a:ext cx="1953997" cy="424506"/>
          </a:xfrm>
          <a:prstGeom prst="rect">
            <a:avLst/>
          </a:prstGeom>
        </p:spPr>
      </p:pic>
      <p:cxnSp>
        <p:nvCxnSpPr>
          <p:cNvPr id="14" name="Straight Connector 13">
            <a:extLst>
              <a:ext uri="{FF2B5EF4-FFF2-40B4-BE49-F238E27FC236}">
                <a16:creationId xmlns:a16="http://schemas.microsoft.com/office/drawing/2014/main" id="{7456E857-A56E-4145-A882-08F6AF07519C}"/>
              </a:ext>
            </a:extLst>
          </p:cNvPr>
          <p:cNvCxnSpPr>
            <a:cxnSpLocks/>
          </p:cNvCxnSpPr>
          <p:nvPr userDrawn="1"/>
        </p:nvCxnSpPr>
        <p:spPr>
          <a:xfrm>
            <a:off x="-15775"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98610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13E7C0F-4FFC-C348-83F9-8267F9745DCD}"/>
              </a:ext>
            </a:extLst>
          </p:cNvPr>
          <p:cNvPicPr>
            <a:picLocks noChangeAspect="1"/>
          </p:cNvPicPr>
          <p:nvPr userDrawn="1"/>
        </p:nvPicPr>
        <p:blipFill>
          <a:blip r:embed="rId2"/>
          <a:stretch>
            <a:fillRect/>
          </a:stretch>
        </p:blipFill>
        <p:spPr>
          <a:xfrm>
            <a:off x="0" y="-160351"/>
            <a:ext cx="12192000" cy="7018351"/>
          </a:xfrm>
          <a:prstGeom prst="rect">
            <a:avLst/>
          </a:prstGeom>
        </p:spPr>
      </p:pic>
      <p:sp>
        <p:nvSpPr>
          <p:cNvPr id="2" name="Title 1">
            <a:extLst>
              <a:ext uri="{FF2B5EF4-FFF2-40B4-BE49-F238E27FC236}">
                <a16:creationId xmlns:a16="http://schemas.microsoft.com/office/drawing/2014/main" id="{5E3F8FBA-A9EC-B64E-9DB0-25091A96F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733CE1-2938-9B41-B470-F676662E7F2A}"/>
              </a:ext>
            </a:extLst>
          </p:cNvPr>
          <p:cNvSpPr>
            <a:spLocks noGrp="1"/>
          </p:cNvSpPr>
          <p:nvPr>
            <p:ph type="body" idx="1"/>
          </p:nvPr>
        </p:nvSpPr>
        <p:spPr>
          <a:xfrm>
            <a:off x="839788" y="1681163"/>
            <a:ext cx="5157787" cy="823912"/>
          </a:xfrm>
        </p:spPr>
        <p:txBody>
          <a:bodyPr anchor="b"/>
          <a:lstStyle>
            <a:lvl1pPr marL="0" indent="0">
              <a:buNone/>
              <a:defRPr sz="2400" b="1" baseline="0">
                <a:latin typeface="Gramatika-Black"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A34243-B988-7E45-9EA8-F1D3A31F0301}"/>
              </a:ext>
            </a:extLst>
          </p:cNvPr>
          <p:cNvSpPr>
            <a:spLocks noGrp="1"/>
          </p:cNvSpPr>
          <p:nvPr>
            <p:ph sz="half" idx="2"/>
          </p:nvPr>
        </p:nvSpPr>
        <p:spPr>
          <a:xfrm>
            <a:off x="839788" y="2505075"/>
            <a:ext cx="5157787" cy="3684588"/>
          </a:xfrm>
        </p:spPr>
        <p:txBody>
          <a:bodyPr/>
          <a:lstStyle>
            <a:lvl1pPr>
              <a:defRPr baseline="0">
                <a:latin typeface="Helvetica Now Text " panose="020B0504030202020204" pitchFamily="34" charset="77"/>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305E3ACD-9807-0447-B851-29494E7C7FE1}"/>
              </a:ext>
            </a:extLst>
          </p:cNvPr>
          <p:cNvSpPr>
            <a:spLocks noGrp="1"/>
          </p:cNvSpPr>
          <p:nvPr>
            <p:ph type="body" sz="quarter" idx="3"/>
          </p:nvPr>
        </p:nvSpPr>
        <p:spPr>
          <a:xfrm>
            <a:off x="6172200" y="1681163"/>
            <a:ext cx="5183188" cy="823912"/>
          </a:xfrm>
        </p:spPr>
        <p:txBody>
          <a:bodyPr anchor="b"/>
          <a:lstStyle>
            <a:lvl1pPr marL="0" indent="0">
              <a:buNone/>
              <a:defRPr sz="2400" b="1" baseline="0">
                <a:latin typeface="Gramatika-Bold" pitchFamily="2"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001D307-96D6-074D-82F2-A80298D4CE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5">
            <a:extLst>
              <a:ext uri="{FF2B5EF4-FFF2-40B4-BE49-F238E27FC236}">
                <a16:creationId xmlns:a16="http://schemas.microsoft.com/office/drawing/2014/main" id="{E0824775-8046-5E48-BF82-AE698F345BD8}"/>
              </a:ext>
            </a:extLst>
          </p:cNvPr>
          <p:cNvSpPr txBox="1">
            <a:spLocks/>
          </p:cNvSpPr>
          <p:nvPr userDrawn="1"/>
        </p:nvSpPr>
        <p:spPr>
          <a:xfrm>
            <a:off x="11233538" y="6334919"/>
            <a:ext cx="480408"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accent3"/>
                </a:solidFill>
                <a:latin typeface="Helvetica Now Text  Medium" panose="020B0504030202020204" pitchFamily="34" charset="77"/>
                <a:ea typeface="+mn-ea"/>
                <a:cs typeface="Helvetica Now Text  Medium" panose="020B05040302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82B02F-5E33-5F45-B749-127BC6B0E3BD}" type="slidenum">
              <a:rPr lang="en-US" smtClean="0"/>
              <a:pPr/>
              <a:t>‹#›</a:t>
            </a:fld>
            <a:endParaRPr lang="en-US" dirty="0"/>
          </a:p>
        </p:txBody>
      </p:sp>
      <p:cxnSp>
        <p:nvCxnSpPr>
          <p:cNvPr id="13" name="Straight Connector 12">
            <a:extLst>
              <a:ext uri="{FF2B5EF4-FFF2-40B4-BE49-F238E27FC236}">
                <a16:creationId xmlns:a16="http://schemas.microsoft.com/office/drawing/2014/main" id="{93A35D72-6A4B-084D-8C97-B981C36701E6}"/>
              </a:ext>
            </a:extLst>
          </p:cNvPr>
          <p:cNvCxnSpPr>
            <a:cxnSpLocks/>
          </p:cNvCxnSpPr>
          <p:nvPr userDrawn="1"/>
        </p:nvCxnSpPr>
        <p:spPr>
          <a:xfrm>
            <a:off x="11723571"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03E61E5-A0C6-B24E-A021-726910A91FE0}"/>
              </a:ext>
            </a:extLst>
          </p:cNvPr>
          <p:cNvCxnSpPr>
            <a:cxnSpLocks/>
          </p:cNvCxnSpPr>
          <p:nvPr userDrawn="1"/>
        </p:nvCxnSpPr>
        <p:spPr>
          <a:xfrm>
            <a:off x="2565400" y="6517481"/>
            <a:ext cx="866813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5" name="Picture 14">
            <a:extLst>
              <a:ext uri="{FF2B5EF4-FFF2-40B4-BE49-F238E27FC236}">
                <a16:creationId xmlns:a16="http://schemas.microsoft.com/office/drawing/2014/main" id="{CBC7F605-4214-1149-9006-33775B68A14B}"/>
              </a:ext>
            </a:extLst>
          </p:cNvPr>
          <p:cNvPicPr>
            <a:picLocks noChangeAspect="1"/>
          </p:cNvPicPr>
          <p:nvPr userDrawn="1"/>
        </p:nvPicPr>
        <p:blipFill>
          <a:blip r:embed="rId3"/>
          <a:stretch>
            <a:fillRect/>
          </a:stretch>
        </p:blipFill>
        <p:spPr>
          <a:xfrm>
            <a:off x="533483" y="6305228"/>
            <a:ext cx="1953997" cy="424506"/>
          </a:xfrm>
          <a:prstGeom prst="rect">
            <a:avLst/>
          </a:prstGeom>
        </p:spPr>
      </p:pic>
      <p:cxnSp>
        <p:nvCxnSpPr>
          <p:cNvPr id="16" name="Straight Connector 15">
            <a:extLst>
              <a:ext uri="{FF2B5EF4-FFF2-40B4-BE49-F238E27FC236}">
                <a16:creationId xmlns:a16="http://schemas.microsoft.com/office/drawing/2014/main" id="{7E80C973-AE8A-0D41-993D-EB1D4C46F871}"/>
              </a:ext>
            </a:extLst>
          </p:cNvPr>
          <p:cNvCxnSpPr>
            <a:cxnSpLocks/>
          </p:cNvCxnSpPr>
          <p:nvPr userDrawn="1"/>
        </p:nvCxnSpPr>
        <p:spPr>
          <a:xfrm>
            <a:off x="-15775"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520858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A9C7D74-8F9F-174D-904B-D1778D3FD28C}"/>
              </a:ext>
            </a:extLst>
          </p:cNvPr>
          <p:cNvPicPr>
            <a:picLocks noChangeAspect="1"/>
          </p:cNvPicPr>
          <p:nvPr userDrawn="1"/>
        </p:nvPicPr>
        <p:blipFill>
          <a:blip r:embed="rId2"/>
          <a:stretch>
            <a:fillRect/>
          </a:stretch>
        </p:blipFill>
        <p:spPr>
          <a:xfrm>
            <a:off x="0" y="-160351"/>
            <a:ext cx="12192000" cy="7018351"/>
          </a:xfrm>
          <a:prstGeom prst="rect">
            <a:avLst/>
          </a:prstGeom>
        </p:spPr>
      </p:pic>
      <p:sp>
        <p:nvSpPr>
          <p:cNvPr id="8" name="Slide Number Placeholder 5">
            <a:extLst>
              <a:ext uri="{FF2B5EF4-FFF2-40B4-BE49-F238E27FC236}">
                <a16:creationId xmlns:a16="http://schemas.microsoft.com/office/drawing/2014/main" id="{0A9280BA-2114-854D-A813-1223D45DF073}"/>
              </a:ext>
            </a:extLst>
          </p:cNvPr>
          <p:cNvSpPr txBox="1">
            <a:spLocks/>
          </p:cNvSpPr>
          <p:nvPr userDrawn="1"/>
        </p:nvSpPr>
        <p:spPr>
          <a:xfrm>
            <a:off x="11233538" y="6334919"/>
            <a:ext cx="480408"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accent3"/>
                </a:solidFill>
                <a:latin typeface="Helvetica Now Text  Medium" panose="020B0504030202020204" pitchFamily="34" charset="77"/>
                <a:ea typeface="+mn-ea"/>
                <a:cs typeface="Helvetica Now Text  Medium" panose="020B05040302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82B02F-5E33-5F45-B749-127BC6B0E3BD}" type="slidenum">
              <a:rPr lang="en-US" smtClean="0"/>
              <a:pPr/>
              <a:t>‹#›</a:t>
            </a:fld>
            <a:endParaRPr lang="en-US" dirty="0"/>
          </a:p>
        </p:txBody>
      </p:sp>
      <p:cxnSp>
        <p:nvCxnSpPr>
          <p:cNvPr id="9" name="Straight Connector 8">
            <a:extLst>
              <a:ext uri="{FF2B5EF4-FFF2-40B4-BE49-F238E27FC236}">
                <a16:creationId xmlns:a16="http://schemas.microsoft.com/office/drawing/2014/main" id="{E989E893-FD9B-FA4A-BEB6-0B3CF92A9FEE}"/>
              </a:ext>
            </a:extLst>
          </p:cNvPr>
          <p:cNvCxnSpPr>
            <a:cxnSpLocks/>
          </p:cNvCxnSpPr>
          <p:nvPr userDrawn="1"/>
        </p:nvCxnSpPr>
        <p:spPr>
          <a:xfrm>
            <a:off x="11723571"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D869CA-68C9-9F48-855C-1D48F6D64E83}"/>
              </a:ext>
            </a:extLst>
          </p:cNvPr>
          <p:cNvCxnSpPr>
            <a:cxnSpLocks/>
          </p:cNvCxnSpPr>
          <p:nvPr userDrawn="1"/>
        </p:nvCxnSpPr>
        <p:spPr>
          <a:xfrm>
            <a:off x="2565400" y="6517481"/>
            <a:ext cx="866813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691F599-0054-3C47-889F-8B5451DC455A}"/>
              </a:ext>
            </a:extLst>
          </p:cNvPr>
          <p:cNvPicPr>
            <a:picLocks noChangeAspect="1"/>
          </p:cNvPicPr>
          <p:nvPr userDrawn="1"/>
        </p:nvPicPr>
        <p:blipFill>
          <a:blip r:embed="rId3"/>
          <a:stretch>
            <a:fillRect/>
          </a:stretch>
        </p:blipFill>
        <p:spPr>
          <a:xfrm>
            <a:off x="533483" y="6305228"/>
            <a:ext cx="1953997" cy="424506"/>
          </a:xfrm>
          <a:prstGeom prst="rect">
            <a:avLst/>
          </a:prstGeom>
        </p:spPr>
      </p:pic>
      <p:cxnSp>
        <p:nvCxnSpPr>
          <p:cNvPr id="12" name="Straight Connector 11">
            <a:extLst>
              <a:ext uri="{FF2B5EF4-FFF2-40B4-BE49-F238E27FC236}">
                <a16:creationId xmlns:a16="http://schemas.microsoft.com/office/drawing/2014/main" id="{5E29D27C-643A-0448-8C9B-8377CD786298}"/>
              </a:ext>
            </a:extLst>
          </p:cNvPr>
          <p:cNvCxnSpPr>
            <a:cxnSpLocks/>
          </p:cNvCxnSpPr>
          <p:nvPr userDrawn="1"/>
        </p:nvCxnSpPr>
        <p:spPr>
          <a:xfrm>
            <a:off x="-15775"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BA5C88B6-9A1B-A64D-971B-CEC21A9B10A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91209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CEC575-9B6A-C042-8F2F-B1E40829CE7D}"/>
              </a:ext>
            </a:extLst>
          </p:cNvPr>
          <p:cNvPicPr>
            <a:picLocks noChangeAspect="1"/>
          </p:cNvPicPr>
          <p:nvPr userDrawn="1"/>
        </p:nvPicPr>
        <p:blipFill>
          <a:blip r:embed="rId2"/>
          <a:stretch>
            <a:fillRect/>
          </a:stretch>
        </p:blipFill>
        <p:spPr>
          <a:xfrm>
            <a:off x="0" y="-160351"/>
            <a:ext cx="12192000" cy="7018351"/>
          </a:xfrm>
          <a:prstGeom prst="rect">
            <a:avLst/>
          </a:prstGeom>
        </p:spPr>
      </p:pic>
      <p:sp>
        <p:nvSpPr>
          <p:cNvPr id="7" name="Slide Number Placeholder 5">
            <a:extLst>
              <a:ext uri="{FF2B5EF4-FFF2-40B4-BE49-F238E27FC236}">
                <a16:creationId xmlns:a16="http://schemas.microsoft.com/office/drawing/2014/main" id="{26BD2622-8543-DC4C-8AD3-F17832DF65D0}"/>
              </a:ext>
            </a:extLst>
          </p:cNvPr>
          <p:cNvSpPr txBox="1">
            <a:spLocks/>
          </p:cNvSpPr>
          <p:nvPr userDrawn="1"/>
        </p:nvSpPr>
        <p:spPr>
          <a:xfrm>
            <a:off x="11233538" y="6334919"/>
            <a:ext cx="480408"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accent3"/>
                </a:solidFill>
                <a:latin typeface="Helvetica Now Text  Medium" panose="020B0504030202020204" pitchFamily="34" charset="77"/>
                <a:ea typeface="+mn-ea"/>
                <a:cs typeface="Helvetica Now Text  Medium" panose="020B05040302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82B02F-5E33-5F45-B749-127BC6B0E3BD}" type="slidenum">
              <a:rPr lang="en-US" smtClean="0"/>
              <a:pPr/>
              <a:t>‹#›</a:t>
            </a:fld>
            <a:endParaRPr lang="en-US" dirty="0"/>
          </a:p>
        </p:txBody>
      </p:sp>
      <p:cxnSp>
        <p:nvCxnSpPr>
          <p:cNvPr id="8" name="Straight Connector 7">
            <a:extLst>
              <a:ext uri="{FF2B5EF4-FFF2-40B4-BE49-F238E27FC236}">
                <a16:creationId xmlns:a16="http://schemas.microsoft.com/office/drawing/2014/main" id="{10A6B61F-7586-484D-9748-6E593C847E62}"/>
              </a:ext>
            </a:extLst>
          </p:cNvPr>
          <p:cNvCxnSpPr>
            <a:cxnSpLocks/>
          </p:cNvCxnSpPr>
          <p:nvPr userDrawn="1"/>
        </p:nvCxnSpPr>
        <p:spPr>
          <a:xfrm>
            <a:off x="11723571"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E6BBC73-07E7-1341-A2FE-277CDBD1CB49}"/>
              </a:ext>
            </a:extLst>
          </p:cNvPr>
          <p:cNvCxnSpPr>
            <a:cxnSpLocks/>
          </p:cNvCxnSpPr>
          <p:nvPr userDrawn="1"/>
        </p:nvCxnSpPr>
        <p:spPr>
          <a:xfrm>
            <a:off x="2565400" y="6517481"/>
            <a:ext cx="866813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FB24B9C-704B-4A4E-B516-A8ED96B36774}"/>
              </a:ext>
            </a:extLst>
          </p:cNvPr>
          <p:cNvPicPr>
            <a:picLocks noChangeAspect="1"/>
          </p:cNvPicPr>
          <p:nvPr userDrawn="1"/>
        </p:nvPicPr>
        <p:blipFill>
          <a:blip r:embed="rId3"/>
          <a:stretch>
            <a:fillRect/>
          </a:stretch>
        </p:blipFill>
        <p:spPr>
          <a:xfrm>
            <a:off x="533483" y="6305228"/>
            <a:ext cx="1953997" cy="424506"/>
          </a:xfrm>
          <a:prstGeom prst="rect">
            <a:avLst/>
          </a:prstGeom>
        </p:spPr>
      </p:pic>
      <p:cxnSp>
        <p:nvCxnSpPr>
          <p:cNvPr id="11" name="Straight Connector 10">
            <a:extLst>
              <a:ext uri="{FF2B5EF4-FFF2-40B4-BE49-F238E27FC236}">
                <a16:creationId xmlns:a16="http://schemas.microsoft.com/office/drawing/2014/main" id="{44DE3FF8-37A9-F94B-B310-2FCA82A209C0}"/>
              </a:ext>
            </a:extLst>
          </p:cNvPr>
          <p:cNvCxnSpPr>
            <a:cxnSpLocks/>
          </p:cNvCxnSpPr>
          <p:nvPr userDrawn="1"/>
        </p:nvCxnSpPr>
        <p:spPr>
          <a:xfrm>
            <a:off x="-15775"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08164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6AD6543-894A-5B45-BCDC-F78B3C93E03E}"/>
              </a:ext>
            </a:extLst>
          </p:cNvPr>
          <p:cNvPicPr>
            <a:picLocks noChangeAspect="1"/>
          </p:cNvPicPr>
          <p:nvPr userDrawn="1"/>
        </p:nvPicPr>
        <p:blipFill>
          <a:blip r:embed="rId2"/>
          <a:stretch>
            <a:fillRect/>
          </a:stretch>
        </p:blipFill>
        <p:spPr>
          <a:xfrm>
            <a:off x="0" y="-160351"/>
            <a:ext cx="12192000" cy="7018351"/>
          </a:xfrm>
          <a:prstGeom prst="rect">
            <a:avLst/>
          </a:prstGeom>
        </p:spPr>
      </p:pic>
      <p:sp>
        <p:nvSpPr>
          <p:cNvPr id="10" name="Slide Number Placeholder 5">
            <a:extLst>
              <a:ext uri="{FF2B5EF4-FFF2-40B4-BE49-F238E27FC236}">
                <a16:creationId xmlns:a16="http://schemas.microsoft.com/office/drawing/2014/main" id="{7290B516-B910-FD49-A6B0-1AF1DBA151AE}"/>
              </a:ext>
            </a:extLst>
          </p:cNvPr>
          <p:cNvSpPr txBox="1">
            <a:spLocks/>
          </p:cNvSpPr>
          <p:nvPr userDrawn="1"/>
        </p:nvSpPr>
        <p:spPr>
          <a:xfrm>
            <a:off x="11233538" y="6334919"/>
            <a:ext cx="480408"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chemeClr val="accent3"/>
                </a:solidFill>
                <a:latin typeface="Helvetica Now Text  Medium" panose="020B0504030202020204" pitchFamily="34" charset="77"/>
                <a:ea typeface="+mn-ea"/>
                <a:cs typeface="Helvetica Now Text  Medium" panose="020B0504030202020204" pitchFamily="34" charset="77"/>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82B02F-5E33-5F45-B749-127BC6B0E3BD}" type="slidenum">
              <a:rPr lang="en-US" smtClean="0"/>
              <a:pPr/>
              <a:t>‹#›</a:t>
            </a:fld>
            <a:endParaRPr lang="en-US" dirty="0"/>
          </a:p>
        </p:txBody>
      </p:sp>
      <p:cxnSp>
        <p:nvCxnSpPr>
          <p:cNvPr id="11" name="Straight Connector 10">
            <a:extLst>
              <a:ext uri="{FF2B5EF4-FFF2-40B4-BE49-F238E27FC236}">
                <a16:creationId xmlns:a16="http://schemas.microsoft.com/office/drawing/2014/main" id="{48FD8765-CF62-5047-B974-180060653892}"/>
              </a:ext>
            </a:extLst>
          </p:cNvPr>
          <p:cNvCxnSpPr>
            <a:cxnSpLocks/>
          </p:cNvCxnSpPr>
          <p:nvPr userDrawn="1"/>
        </p:nvCxnSpPr>
        <p:spPr>
          <a:xfrm>
            <a:off x="11723571"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CE13753C-C30E-C74C-BAE5-E2E496B89320}"/>
              </a:ext>
            </a:extLst>
          </p:cNvPr>
          <p:cNvCxnSpPr>
            <a:cxnSpLocks/>
          </p:cNvCxnSpPr>
          <p:nvPr userDrawn="1"/>
        </p:nvCxnSpPr>
        <p:spPr>
          <a:xfrm>
            <a:off x="2565400" y="6517481"/>
            <a:ext cx="866813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E10CACF1-B1B5-4D4D-AD08-D2E701878A77}"/>
              </a:ext>
            </a:extLst>
          </p:cNvPr>
          <p:cNvPicPr>
            <a:picLocks noChangeAspect="1"/>
          </p:cNvPicPr>
          <p:nvPr userDrawn="1"/>
        </p:nvPicPr>
        <p:blipFill>
          <a:blip r:embed="rId3"/>
          <a:stretch>
            <a:fillRect/>
          </a:stretch>
        </p:blipFill>
        <p:spPr>
          <a:xfrm>
            <a:off x="533483" y="6305228"/>
            <a:ext cx="1953997" cy="424506"/>
          </a:xfrm>
          <a:prstGeom prst="rect">
            <a:avLst/>
          </a:prstGeom>
        </p:spPr>
      </p:pic>
      <p:cxnSp>
        <p:nvCxnSpPr>
          <p:cNvPr id="14" name="Straight Connector 13">
            <a:extLst>
              <a:ext uri="{FF2B5EF4-FFF2-40B4-BE49-F238E27FC236}">
                <a16:creationId xmlns:a16="http://schemas.microsoft.com/office/drawing/2014/main" id="{140DFBDA-6B00-6144-A13A-F5E1D84E559B}"/>
              </a:ext>
            </a:extLst>
          </p:cNvPr>
          <p:cNvCxnSpPr>
            <a:cxnSpLocks/>
          </p:cNvCxnSpPr>
          <p:nvPr userDrawn="1"/>
        </p:nvCxnSpPr>
        <p:spPr>
          <a:xfrm>
            <a:off x="-15775"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62976BA-39DB-4C4B-82AE-B3EDB83DE2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BB0BE8-F682-4543-AF59-283DADB888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234C9C-5ABD-BC40-AD00-E14FA1EF35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9746778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63F800-6F51-5A4B-AF8B-7CFD3C4D646A}"/>
              </a:ext>
            </a:extLst>
          </p:cNvPr>
          <p:cNvPicPr>
            <a:picLocks noChangeAspect="1"/>
          </p:cNvPicPr>
          <p:nvPr userDrawn="1"/>
        </p:nvPicPr>
        <p:blipFill>
          <a:blip r:embed="rId2"/>
          <a:stretch>
            <a:fillRect/>
          </a:stretch>
        </p:blipFill>
        <p:spPr>
          <a:xfrm>
            <a:off x="0" y="-160351"/>
            <a:ext cx="12192000" cy="7018351"/>
          </a:xfrm>
          <a:prstGeom prst="rect">
            <a:avLst/>
          </a:prstGeom>
        </p:spPr>
      </p:pic>
      <p:sp>
        <p:nvSpPr>
          <p:cNvPr id="2" name="Title 1">
            <a:extLst>
              <a:ext uri="{FF2B5EF4-FFF2-40B4-BE49-F238E27FC236}">
                <a16:creationId xmlns:a16="http://schemas.microsoft.com/office/drawing/2014/main" id="{8B964959-D426-D74F-A9E4-5AF2049C6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F1DB7-5A83-3242-94BC-01D8CD50D2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C7CF4909-557C-2B41-9AC3-078B452904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A5CA4969-4EA3-874C-8DB1-0B160BEFE15B}"/>
              </a:ext>
            </a:extLst>
          </p:cNvPr>
          <p:cNvSpPr>
            <a:spLocks noGrp="1"/>
          </p:cNvSpPr>
          <p:nvPr>
            <p:ph type="sldNum" sz="quarter" idx="12"/>
          </p:nvPr>
        </p:nvSpPr>
        <p:spPr>
          <a:xfrm>
            <a:off x="11233538" y="6334919"/>
            <a:ext cx="480408" cy="365125"/>
          </a:xfrm>
        </p:spPr>
        <p:txBody>
          <a:bodyPr/>
          <a:lstStyle>
            <a:lvl1pPr algn="ctr">
              <a:defRPr sz="1200" b="0" i="0">
                <a:solidFill>
                  <a:schemeClr val="accent3"/>
                </a:solidFill>
                <a:latin typeface="Helvetica Now Text  Medium" panose="020B0504030202020204" pitchFamily="34" charset="77"/>
                <a:cs typeface="Helvetica Now Text  Medium" panose="020B0504030202020204" pitchFamily="34" charset="77"/>
              </a:defRPr>
            </a:lvl1pPr>
          </a:lstStyle>
          <a:p>
            <a:fld id="{8D82B02F-5E33-5F45-B749-127BC6B0E3BD}" type="slidenum">
              <a:rPr lang="en-US" smtClean="0"/>
              <a:pPr/>
              <a:t>‹#›</a:t>
            </a:fld>
            <a:endParaRPr lang="en-US" dirty="0"/>
          </a:p>
        </p:txBody>
      </p:sp>
      <p:cxnSp>
        <p:nvCxnSpPr>
          <p:cNvPr id="11" name="Straight Connector 10">
            <a:extLst>
              <a:ext uri="{FF2B5EF4-FFF2-40B4-BE49-F238E27FC236}">
                <a16:creationId xmlns:a16="http://schemas.microsoft.com/office/drawing/2014/main" id="{EC2850F4-3E20-5348-A42C-28C4751D6619}"/>
              </a:ext>
            </a:extLst>
          </p:cNvPr>
          <p:cNvCxnSpPr>
            <a:cxnSpLocks/>
          </p:cNvCxnSpPr>
          <p:nvPr userDrawn="1"/>
        </p:nvCxnSpPr>
        <p:spPr>
          <a:xfrm>
            <a:off x="11723571"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C7E2527-E8EF-CA45-8867-A14D3DBCFA50}"/>
              </a:ext>
            </a:extLst>
          </p:cNvPr>
          <p:cNvCxnSpPr>
            <a:cxnSpLocks/>
          </p:cNvCxnSpPr>
          <p:nvPr userDrawn="1"/>
        </p:nvCxnSpPr>
        <p:spPr>
          <a:xfrm>
            <a:off x="2565400" y="6517481"/>
            <a:ext cx="866813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F01F8275-3891-AB44-AACA-0F982F8982AE}"/>
              </a:ext>
            </a:extLst>
          </p:cNvPr>
          <p:cNvPicPr>
            <a:picLocks noChangeAspect="1"/>
          </p:cNvPicPr>
          <p:nvPr userDrawn="1"/>
        </p:nvPicPr>
        <p:blipFill>
          <a:blip r:embed="rId3"/>
          <a:stretch>
            <a:fillRect/>
          </a:stretch>
        </p:blipFill>
        <p:spPr>
          <a:xfrm>
            <a:off x="533483" y="6305228"/>
            <a:ext cx="1953997" cy="424506"/>
          </a:xfrm>
          <a:prstGeom prst="rect">
            <a:avLst/>
          </a:prstGeom>
        </p:spPr>
      </p:pic>
      <p:cxnSp>
        <p:nvCxnSpPr>
          <p:cNvPr id="14" name="Straight Connector 13">
            <a:extLst>
              <a:ext uri="{FF2B5EF4-FFF2-40B4-BE49-F238E27FC236}">
                <a16:creationId xmlns:a16="http://schemas.microsoft.com/office/drawing/2014/main" id="{C9BC3E16-777E-1F4E-8A93-EB8A552F87EC}"/>
              </a:ext>
            </a:extLst>
          </p:cNvPr>
          <p:cNvCxnSpPr>
            <a:cxnSpLocks/>
          </p:cNvCxnSpPr>
          <p:nvPr userDrawn="1"/>
        </p:nvCxnSpPr>
        <p:spPr>
          <a:xfrm>
            <a:off x="-15775"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18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ver Fern W/ Da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B573F95-1CAC-384A-B767-8E3060EACABD}"/>
              </a:ext>
            </a:extLst>
          </p:cNvPr>
          <p:cNvPicPr>
            <a:picLocks noChangeAspect="1"/>
          </p:cNvPicPr>
          <p:nvPr userDrawn="1"/>
        </p:nvPicPr>
        <p:blipFill>
          <a:blip r:embed="rId2"/>
          <a:stretch>
            <a:fillRect/>
          </a:stretch>
        </p:blipFill>
        <p:spPr>
          <a:xfrm>
            <a:off x="0" y="0"/>
            <a:ext cx="11989210" cy="6858000"/>
          </a:xfrm>
          <a:prstGeom prst="rect">
            <a:avLst/>
          </a:prstGeom>
        </p:spPr>
      </p:pic>
      <p:sp>
        <p:nvSpPr>
          <p:cNvPr id="2" name="Title 1">
            <a:extLst>
              <a:ext uri="{FF2B5EF4-FFF2-40B4-BE49-F238E27FC236}">
                <a16:creationId xmlns:a16="http://schemas.microsoft.com/office/drawing/2014/main" id="{4B631E8A-F111-4947-8488-39B9204C0524}"/>
              </a:ext>
            </a:extLst>
          </p:cNvPr>
          <p:cNvSpPr>
            <a:spLocks noGrp="1"/>
          </p:cNvSpPr>
          <p:nvPr>
            <p:ph type="ctrTitle" hasCustomPrompt="1"/>
          </p:nvPr>
        </p:nvSpPr>
        <p:spPr>
          <a:xfrm>
            <a:off x="628847" y="856648"/>
            <a:ext cx="9144000" cy="795982"/>
          </a:xfrm>
        </p:spPr>
        <p:txBody>
          <a:bodyPr anchor="b">
            <a:normAutofit/>
          </a:bodyPr>
          <a:lstStyle>
            <a:lvl1pPr algn="l">
              <a:defRPr sz="5000" cap="all" baseline="0">
                <a:solidFill>
                  <a:schemeClr val="bg1"/>
                </a:solidFill>
              </a:defRPr>
            </a:lvl1pPr>
          </a:lstStyle>
          <a:p>
            <a:r>
              <a:rPr lang="en-GB" dirty="0"/>
              <a:t>COVER TITLE HERE</a:t>
            </a:r>
            <a:endParaRPr lang="en-US" dirty="0"/>
          </a:p>
        </p:txBody>
      </p:sp>
      <p:sp>
        <p:nvSpPr>
          <p:cNvPr id="3" name="Subtitle 2">
            <a:extLst>
              <a:ext uri="{FF2B5EF4-FFF2-40B4-BE49-F238E27FC236}">
                <a16:creationId xmlns:a16="http://schemas.microsoft.com/office/drawing/2014/main" id="{18264582-33FD-8442-B5EC-AED678271638}"/>
              </a:ext>
            </a:extLst>
          </p:cNvPr>
          <p:cNvSpPr>
            <a:spLocks noGrp="1"/>
          </p:cNvSpPr>
          <p:nvPr>
            <p:ph type="subTitle" idx="1" hasCustomPrompt="1"/>
          </p:nvPr>
        </p:nvSpPr>
        <p:spPr>
          <a:xfrm>
            <a:off x="628847" y="1671880"/>
            <a:ext cx="9144000" cy="45019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pic>
        <p:nvPicPr>
          <p:cNvPr id="10" name="Picture 9">
            <a:extLst>
              <a:ext uri="{FF2B5EF4-FFF2-40B4-BE49-F238E27FC236}">
                <a16:creationId xmlns:a16="http://schemas.microsoft.com/office/drawing/2014/main" id="{99017891-509A-1B44-BA03-B7A22071A2A1}"/>
              </a:ext>
            </a:extLst>
          </p:cNvPr>
          <p:cNvPicPr>
            <a:picLocks noChangeAspect="1"/>
          </p:cNvPicPr>
          <p:nvPr userDrawn="1"/>
        </p:nvPicPr>
        <p:blipFill>
          <a:blip r:embed="rId3"/>
          <a:stretch>
            <a:fillRect/>
          </a:stretch>
        </p:blipFill>
        <p:spPr>
          <a:xfrm>
            <a:off x="9310943" y="5005137"/>
            <a:ext cx="2353884" cy="1508251"/>
          </a:xfrm>
          <a:prstGeom prst="rect">
            <a:avLst/>
          </a:prstGeom>
        </p:spPr>
      </p:pic>
      <p:sp>
        <p:nvSpPr>
          <p:cNvPr id="4" name="Date Placeholder 3">
            <a:extLst>
              <a:ext uri="{FF2B5EF4-FFF2-40B4-BE49-F238E27FC236}">
                <a16:creationId xmlns:a16="http://schemas.microsoft.com/office/drawing/2014/main" id="{872E64BB-4076-5544-8F02-37214746BD12}"/>
              </a:ext>
            </a:extLst>
          </p:cNvPr>
          <p:cNvSpPr>
            <a:spLocks noGrp="1"/>
          </p:cNvSpPr>
          <p:nvPr>
            <p:ph type="dt" sz="half" idx="10"/>
          </p:nvPr>
        </p:nvSpPr>
        <p:spPr>
          <a:xfrm>
            <a:off x="10972800" y="299336"/>
            <a:ext cx="905576" cy="365125"/>
          </a:xfrm>
        </p:spPr>
        <p:txBody>
          <a:bodyPr/>
          <a:lstStyle/>
          <a:p>
            <a:endParaRPr lang="en-US" dirty="0"/>
          </a:p>
        </p:txBody>
      </p:sp>
    </p:spTree>
    <p:extLst>
      <p:ext uri="{BB962C8B-B14F-4D97-AF65-F5344CB8AC3E}">
        <p14:creationId xmlns:p14="http://schemas.microsoft.com/office/powerpoint/2010/main" val="1303843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770E9F-F106-D64F-A5D9-BC11BE89FB7F}"/>
              </a:ext>
            </a:extLst>
          </p:cNvPr>
          <p:cNvPicPr>
            <a:picLocks noChangeAspect="1"/>
          </p:cNvPicPr>
          <p:nvPr userDrawn="1"/>
        </p:nvPicPr>
        <p:blipFill>
          <a:blip r:embed="rId2"/>
          <a:stretch>
            <a:fillRect/>
          </a:stretch>
        </p:blipFill>
        <p:spPr>
          <a:xfrm>
            <a:off x="0" y="-160351"/>
            <a:ext cx="12192000" cy="7018351"/>
          </a:xfrm>
          <a:prstGeom prst="rect">
            <a:avLst/>
          </a:prstGeom>
        </p:spPr>
      </p:pic>
      <p:sp>
        <p:nvSpPr>
          <p:cNvPr id="2" name="Title 1">
            <a:extLst>
              <a:ext uri="{FF2B5EF4-FFF2-40B4-BE49-F238E27FC236}">
                <a16:creationId xmlns:a16="http://schemas.microsoft.com/office/drawing/2014/main" id="{F4D43684-F1EB-BB4B-A4E4-41719E687B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84B78F1-F01F-E244-9AD8-6B594CA0DD5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0D4BC5E8-E751-E14C-A1BC-7A69745C0FEE}"/>
              </a:ext>
            </a:extLst>
          </p:cNvPr>
          <p:cNvSpPr>
            <a:spLocks noGrp="1"/>
          </p:cNvSpPr>
          <p:nvPr>
            <p:ph type="sldNum" sz="quarter" idx="12"/>
          </p:nvPr>
        </p:nvSpPr>
        <p:spPr>
          <a:xfrm>
            <a:off x="11233538" y="6334919"/>
            <a:ext cx="480408" cy="365125"/>
          </a:xfrm>
        </p:spPr>
        <p:txBody>
          <a:bodyPr/>
          <a:lstStyle>
            <a:lvl1pPr algn="ctr">
              <a:defRPr sz="1200" b="0" i="0">
                <a:solidFill>
                  <a:schemeClr val="accent3"/>
                </a:solidFill>
                <a:latin typeface="Helvetica Now Text  Medium" panose="020B0504030202020204" pitchFamily="34" charset="77"/>
                <a:cs typeface="Helvetica Now Text  Medium" panose="020B0504030202020204" pitchFamily="34" charset="77"/>
              </a:defRPr>
            </a:lvl1pPr>
          </a:lstStyle>
          <a:p>
            <a:fld id="{8D82B02F-5E33-5F45-B749-127BC6B0E3BD}" type="slidenum">
              <a:rPr lang="en-US" smtClean="0"/>
              <a:pPr/>
              <a:t>‹#›</a:t>
            </a:fld>
            <a:endParaRPr lang="en-US" dirty="0"/>
          </a:p>
        </p:txBody>
      </p:sp>
      <p:cxnSp>
        <p:nvCxnSpPr>
          <p:cNvPr id="10" name="Straight Connector 9">
            <a:extLst>
              <a:ext uri="{FF2B5EF4-FFF2-40B4-BE49-F238E27FC236}">
                <a16:creationId xmlns:a16="http://schemas.microsoft.com/office/drawing/2014/main" id="{857E21EB-4155-3949-A076-B7D55EF96333}"/>
              </a:ext>
            </a:extLst>
          </p:cNvPr>
          <p:cNvCxnSpPr>
            <a:cxnSpLocks/>
          </p:cNvCxnSpPr>
          <p:nvPr userDrawn="1"/>
        </p:nvCxnSpPr>
        <p:spPr>
          <a:xfrm>
            <a:off x="11723571"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83F21CA-D364-E344-ADF9-725F10B47E89}"/>
              </a:ext>
            </a:extLst>
          </p:cNvPr>
          <p:cNvCxnSpPr>
            <a:cxnSpLocks/>
          </p:cNvCxnSpPr>
          <p:nvPr userDrawn="1"/>
        </p:nvCxnSpPr>
        <p:spPr>
          <a:xfrm>
            <a:off x="2565400" y="6517481"/>
            <a:ext cx="866813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EDD6E-4D20-FB45-A1E6-0336EAC6C23F}"/>
              </a:ext>
            </a:extLst>
          </p:cNvPr>
          <p:cNvPicPr>
            <a:picLocks noChangeAspect="1"/>
          </p:cNvPicPr>
          <p:nvPr userDrawn="1"/>
        </p:nvPicPr>
        <p:blipFill>
          <a:blip r:embed="rId3"/>
          <a:stretch>
            <a:fillRect/>
          </a:stretch>
        </p:blipFill>
        <p:spPr>
          <a:xfrm>
            <a:off x="533483" y="6305228"/>
            <a:ext cx="1953997" cy="424506"/>
          </a:xfrm>
          <a:prstGeom prst="rect">
            <a:avLst/>
          </a:prstGeom>
        </p:spPr>
      </p:pic>
      <p:cxnSp>
        <p:nvCxnSpPr>
          <p:cNvPr id="13" name="Straight Connector 12">
            <a:extLst>
              <a:ext uri="{FF2B5EF4-FFF2-40B4-BE49-F238E27FC236}">
                <a16:creationId xmlns:a16="http://schemas.microsoft.com/office/drawing/2014/main" id="{79DB3A91-8952-FC4E-9224-035D7015BA4F}"/>
              </a:ext>
            </a:extLst>
          </p:cNvPr>
          <p:cNvCxnSpPr>
            <a:cxnSpLocks/>
          </p:cNvCxnSpPr>
          <p:nvPr userDrawn="1"/>
        </p:nvCxnSpPr>
        <p:spPr>
          <a:xfrm>
            <a:off x="-15775"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1307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823039E-2041-7649-8FB4-8D99B1266FD2}"/>
              </a:ext>
            </a:extLst>
          </p:cNvPr>
          <p:cNvPicPr>
            <a:picLocks noChangeAspect="1"/>
          </p:cNvPicPr>
          <p:nvPr userDrawn="1"/>
        </p:nvPicPr>
        <p:blipFill>
          <a:blip r:embed="rId2"/>
          <a:stretch>
            <a:fillRect/>
          </a:stretch>
        </p:blipFill>
        <p:spPr>
          <a:xfrm>
            <a:off x="0" y="-160351"/>
            <a:ext cx="12192000" cy="7018351"/>
          </a:xfrm>
          <a:prstGeom prst="rect">
            <a:avLst/>
          </a:prstGeom>
        </p:spPr>
      </p:pic>
      <p:sp>
        <p:nvSpPr>
          <p:cNvPr id="2" name="Vertical Title 1">
            <a:extLst>
              <a:ext uri="{FF2B5EF4-FFF2-40B4-BE49-F238E27FC236}">
                <a16:creationId xmlns:a16="http://schemas.microsoft.com/office/drawing/2014/main" id="{5F5FAB0C-39F8-234E-928E-E4E2DDE0897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63501B3-AB62-B54C-BD78-B785AC3955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5">
            <a:extLst>
              <a:ext uri="{FF2B5EF4-FFF2-40B4-BE49-F238E27FC236}">
                <a16:creationId xmlns:a16="http://schemas.microsoft.com/office/drawing/2014/main" id="{4958253F-24E9-DF4A-B7DF-AEDB42EC70D1}"/>
              </a:ext>
            </a:extLst>
          </p:cNvPr>
          <p:cNvSpPr>
            <a:spLocks noGrp="1"/>
          </p:cNvSpPr>
          <p:nvPr>
            <p:ph type="sldNum" sz="quarter" idx="12"/>
          </p:nvPr>
        </p:nvSpPr>
        <p:spPr>
          <a:xfrm>
            <a:off x="11233538" y="6334919"/>
            <a:ext cx="480408" cy="365125"/>
          </a:xfrm>
        </p:spPr>
        <p:txBody>
          <a:bodyPr/>
          <a:lstStyle>
            <a:lvl1pPr algn="ctr">
              <a:defRPr sz="1200" b="0" i="0">
                <a:solidFill>
                  <a:schemeClr val="accent3"/>
                </a:solidFill>
                <a:latin typeface="Helvetica Now Text  Medium" panose="020B0504030202020204" pitchFamily="34" charset="77"/>
                <a:cs typeface="Helvetica Now Text  Medium" panose="020B0504030202020204" pitchFamily="34" charset="77"/>
              </a:defRPr>
            </a:lvl1pPr>
          </a:lstStyle>
          <a:p>
            <a:fld id="{8D82B02F-5E33-5F45-B749-127BC6B0E3BD}" type="slidenum">
              <a:rPr lang="en-US" smtClean="0"/>
              <a:pPr/>
              <a:t>‹#›</a:t>
            </a:fld>
            <a:endParaRPr lang="en-US" dirty="0"/>
          </a:p>
        </p:txBody>
      </p:sp>
      <p:cxnSp>
        <p:nvCxnSpPr>
          <p:cNvPr id="10" name="Straight Connector 9">
            <a:extLst>
              <a:ext uri="{FF2B5EF4-FFF2-40B4-BE49-F238E27FC236}">
                <a16:creationId xmlns:a16="http://schemas.microsoft.com/office/drawing/2014/main" id="{465D614B-0F22-FA4B-8EAE-697A89621C73}"/>
              </a:ext>
            </a:extLst>
          </p:cNvPr>
          <p:cNvCxnSpPr>
            <a:cxnSpLocks/>
          </p:cNvCxnSpPr>
          <p:nvPr userDrawn="1"/>
        </p:nvCxnSpPr>
        <p:spPr>
          <a:xfrm>
            <a:off x="11723571"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E76E28-0843-DF4D-8786-9B9E81868C78}"/>
              </a:ext>
            </a:extLst>
          </p:cNvPr>
          <p:cNvCxnSpPr>
            <a:cxnSpLocks/>
          </p:cNvCxnSpPr>
          <p:nvPr userDrawn="1"/>
        </p:nvCxnSpPr>
        <p:spPr>
          <a:xfrm>
            <a:off x="2565400" y="6517481"/>
            <a:ext cx="866813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ADAF520-92FE-6943-AD8A-EF99BE487B29}"/>
              </a:ext>
            </a:extLst>
          </p:cNvPr>
          <p:cNvPicPr>
            <a:picLocks noChangeAspect="1"/>
          </p:cNvPicPr>
          <p:nvPr userDrawn="1"/>
        </p:nvPicPr>
        <p:blipFill>
          <a:blip r:embed="rId3"/>
          <a:stretch>
            <a:fillRect/>
          </a:stretch>
        </p:blipFill>
        <p:spPr>
          <a:xfrm>
            <a:off x="533483" y="6305228"/>
            <a:ext cx="1953997" cy="424506"/>
          </a:xfrm>
          <a:prstGeom prst="rect">
            <a:avLst/>
          </a:prstGeom>
        </p:spPr>
      </p:pic>
      <p:cxnSp>
        <p:nvCxnSpPr>
          <p:cNvPr id="13" name="Straight Connector 12">
            <a:extLst>
              <a:ext uri="{FF2B5EF4-FFF2-40B4-BE49-F238E27FC236}">
                <a16:creationId xmlns:a16="http://schemas.microsoft.com/office/drawing/2014/main" id="{F0DD2E71-AA3A-4745-8FED-E945D96B6A52}"/>
              </a:ext>
            </a:extLst>
          </p:cNvPr>
          <p:cNvCxnSpPr>
            <a:cxnSpLocks/>
          </p:cNvCxnSpPr>
          <p:nvPr userDrawn="1"/>
        </p:nvCxnSpPr>
        <p:spPr>
          <a:xfrm>
            <a:off x="-15775"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399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Cover Plum">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65EC189-09FF-9E4F-9874-73ED55F63D8A}"/>
              </a:ext>
            </a:extLst>
          </p:cNvPr>
          <p:cNvPicPr>
            <a:picLocks noChangeAspect="1"/>
          </p:cNvPicPr>
          <p:nvPr userDrawn="1"/>
        </p:nvPicPr>
        <p:blipFill>
          <a:blip r:embed="rId2"/>
          <a:stretch>
            <a:fillRect/>
          </a:stretch>
        </p:blipFill>
        <p:spPr>
          <a:xfrm>
            <a:off x="0" y="0"/>
            <a:ext cx="11989210" cy="6858000"/>
          </a:xfrm>
          <a:prstGeom prst="rect">
            <a:avLst/>
          </a:prstGeom>
        </p:spPr>
      </p:pic>
      <p:sp>
        <p:nvSpPr>
          <p:cNvPr id="2" name="Title 1">
            <a:extLst>
              <a:ext uri="{FF2B5EF4-FFF2-40B4-BE49-F238E27FC236}">
                <a16:creationId xmlns:a16="http://schemas.microsoft.com/office/drawing/2014/main" id="{4B631E8A-F111-4947-8488-39B9204C0524}"/>
              </a:ext>
            </a:extLst>
          </p:cNvPr>
          <p:cNvSpPr>
            <a:spLocks noGrp="1"/>
          </p:cNvSpPr>
          <p:nvPr>
            <p:ph type="ctrTitle" hasCustomPrompt="1"/>
          </p:nvPr>
        </p:nvSpPr>
        <p:spPr>
          <a:xfrm>
            <a:off x="628847" y="856648"/>
            <a:ext cx="9144000" cy="795982"/>
          </a:xfrm>
        </p:spPr>
        <p:txBody>
          <a:bodyPr anchor="b">
            <a:normAutofit/>
          </a:bodyPr>
          <a:lstStyle>
            <a:lvl1pPr algn="l">
              <a:defRPr sz="5000" cap="all" baseline="0">
                <a:solidFill>
                  <a:schemeClr val="bg1"/>
                </a:solidFill>
              </a:defRPr>
            </a:lvl1pPr>
          </a:lstStyle>
          <a:p>
            <a:r>
              <a:rPr lang="en-GB" dirty="0"/>
              <a:t>COVER TITLE HERE</a:t>
            </a:r>
            <a:endParaRPr lang="en-US" dirty="0"/>
          </a:p>
        </p:txBody>
      </p:sp>
      <p:sp>
        <p:nvSpPr>
          <p:cNvPr id="3" name="Subtitle 2">
            <a:extLst>
              <a:ext uri="{FF2B5EF4-FFF2-40B4-BE49-F238E27FC236}">
                <a16:creationId xmlns:a16="http://schemas.microsoft.com/office/drawing/2014/main" id="{18264582-33FD-8442-B5EC-AED678271638}"/>
              </a:ext>
            </a:extLst>
          </p:cNvPr>
          <p:cNvSpPr>
            <a:spLocks noGrp="1"/>
          </p:cNvSpPr>
          <p:nvPr>
            <p:ph type="subTitle" idx="1" hasCustomPrompt="1"/>
          </p:nvPr>
        </p:nvSpPr>
        <p:spPr>
          <a:xfrm>
            <a:off x="628847" y="1671880"/>
            <a:ext cx="9144000" cy="45019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pic>
        <p:nvPicPr>
          <p:cNvPr id="10" name="Picture 9">
            <a:extLst>
              <a:ext uri="{FF2B5EF4-FFF2-40B4-BE49-F238E27FC236}">
                <a16:creationId xmlns:a16="http://schemas.microsoft.com/office/drawing/2014/main" id="{99017891-509A-1B44-BA03-B7A22071A2A1}"/>
              </a:ext>
            </a:extLst>
          </p:cNvPr>
          <p:cNvPicPr>
            <a:picLocks noChangeAspect="1"/>
          </p:cNvPicPr>
          <p:nvPr userDrawn="1"/>
        </p:nvPicPr>
        <p:blipFill>
          <a:blip r:embed="rId3"/>
          <a:stretch>
            <a:fillRect/>
          </a:stretch>
        </p:blipFill>
        <p:spPr>
          <a:xfrm>
            <a:off x="9310943" y="5005137"/>
            <a:ext cx="2353884" cy="1508251"/>
          </a:xfrm>
          <a:prstGeom prst="rect">
            <a:avLst/>
          </a:prstGeom>
        </p:spPr>
      </p:pic>
    </p:spTree>
    <p:extLst>
      <p:ext uri="{BB962C8B-B14F-4D97-AF65-F5344CB8AC3E}">
        <p14:creationId xmlns:p14="http://schemas.microsoft.com/office/powerpoint/2010/main" val="3335854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Cover Plum W/ D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4FC66B6-9D42-1A44-9915-4B9D62BDB12B}"/>
              </a:ext>
            </a:extLst>
          </p:cNvPr>
          <p:cNvPicPr>
            <a:picLocks noChangeAspect="1"/>
          </p:cNvPicPr>
          <p:nvPr userDrawn="1"/>
        </p:nvPicPr>
        <p:blipFill>
          <a:blip r:embed="rId2"/>
          <a:stretch>
            <a:fillRect/>
          </a:stretch>
        </p:blipFill>
        <p:spPr>
          <a:xfrm>
            <a:off x="0" y="0"/>
            <a:ext cx="11989210" cy="6858000"/>
          </a:xfrm>
          <a:prstGeom prst="rect">
            <a:avLst/>
          </a:prstGeom>
        </p:spPr>
      </p:pic>
      <p:sp>
        <p:nvSpPr>
          <p:cNvPr id="2" name="Title 1">
            <a:extLst>
              <a:ext uri="{FF2B5EF4-FFF2-40B4-BE49-F238E27FC236}">
                <a16:creationId xmlns:a16="http://schemas.microsoft.com/office/drawing/2014/main" id="{4B631E8A-F111-4947-8488-39B9204C0524}"/>
              </a:ext>
            </a:extLst>
          </p:cNvPr>
          <p:cNvSpPr>
            <a:spLocks noGrp="1"/>
          </p:cNvSpPr>
          <p:nvPr>
            <p:ph type="ctrTitle" hasCustomPrompt="1"/>
          </p:nvPr>
        </p:nvSpPr>
        <p:spPr>
          <a:xfrm>
            <a:off x="628847" y="856648"/>
            <a:ext cx="9144000" cy="795982"/>
          </a:xfrm>
        </p:spPr>
        <p:txBody>
          <a:bodyPr anchor="b">
            <a:normAutofit/>
          </a:bodyPr>
          <a:lstStyle>
            <a:lvl1pPr algn="l">
              <a:defRPr sz="5000" cap="all" baseline="0">
                <a:solidFill>
                  <a:schemeClr val="bg1"/>
                </a:solidFill>
              </a:defRPr>
            </a:lvl1pPr>
          </a:lstStyle>
          <a:p>
            <a:r>
              <a:rPr lang="en-GB" dirty="0"/>
              <a:t>COVER TITLE HERE</a:t>
            </a:r>
            <a:endParaRPr lang="en-US" dirty="0"/>
          </a:p>
        </p:txBody>
      </p:sp>
      <p:sp>
        <p:nvSpPr>
          <p:cNvPr id="3" name="Subtitle 2">
            <a:extLst>
              <a:ext uri="{FF2B5EF4-FFF2-40B4-BE49-F238E27FC236}">
                <a16:creationId xmlns:a16="http://schemas.microsoft.com/office/drawing/2014/main" id="{18264582-33FD-8442-B5EC-AED678271638}"/>
              </a:ext>
            </a:extLst>
          </p:cNvPr>
          <p:cNvSpPr>
            <a:spLocks noGrp="1"/>
          </p:cNvSpPr>
          <p:nvPr>
            <p:ph type="subTitle" idx="1" hasCustomPrompt="1"/>
          </p:nvPr>
        </p:nvSpPr>
        <p:spPr>
          <a:xfrm>
            <a:off x="628847" y="1671880"/>
            <a:ext cx="9144000" cy="45019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pic>
        <p:nvPicPr>
          <p:cNvPr id="10" name="Picture 9">
            <a:extLst>
              <a:ext uri="{FF2B5EF4-FFF2-40B4-BE49-F238E27FC236}">
                <a16:creationId xmlns:a16="http://schemas.microsoft.com/office/drawing/2014/main" id="{99017891-509A-1B44-BA03-B7A22071A2A1}"/>
              </a:ext>
            </a:extLst>
          </p:cNvPr>
          <p:cNvPicPr>
            <a:picLocks noChangeAspect="1"/>
          </p:cNvPicPr>
          <p:nvPr userDrawn="1"/>
        </p:nvPicPr>
        <p:blipFill>
          <a:blip r:embed="rId3"/>
          <a:stretch>
            <a:fillRect/>
          </a:stretch>
        </p:blipFill>
        <p:spPr>
          <a:xfrm>
            <a:off x="9310943" y="5005137"/>
            <a:ext cx="2353884" cy="1508251"/>
          </a:xfrm>
          <a:prstGeom prst="rect">
            <a:avLst/>
          </a:prstGeom>
        </p:spPr>
      </p:pic>
      <p:sp>
        <p:nvSpPr>
          <p:cNvPr id="4" name="Date Placeholder 3">
            <a:extLst>
              <a:ext uri="{FF2B5EF4-FFF2-40B4-BE49-F238E27FC236}">
                <a16:creationId xmlns:a16="http://schemas.microsoft.com/office/drawing/2014/main" id="{872E64BB-4076-5544-8F02-37214746BD12}"/>
              </a:ext>
            </a:extLst>
          </p:cNvPr>
          <p:cNvSpPr>
            <a:spLocks noGrp="1"/>
          </p:cNvSpPr>
          <p:nvPr>
            <p:ph type="dt" sz="half" idx="10"/>
          </p:nvPr>
        </p:nvSpPr>
        <p:spPr>
          <a:xfrm>
            <a:off x="10972800" y="299336"/>
            <a:ext cx="905576" cy="365125"/>
          </a:xfrm>
        </p:spPr>
        <p:txBody>
          <a:bodyPr/>
          <a:lstStyle/>
          <a:p>
            <a:endParaRPr lang="en-US" dirty="0"/>
          </a:p>
        </p:txBody>
      </p:sp>
    </p:spTree>
    <p:extLst>
      <p:ext uri="{BB962C8B-B14F-4D97-AF65-F5344CB8AC3E}">
        <p14:creationId xmlns:p14="http://schemas.microsoft.com/office/powerpoint/2010/main" val="183760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Cover Aqu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2B3998F-4113-A14D-9907-196EA0E0812B}"/>
              </a:ext>
            </a:extLst>
          </p:cNvPr>
          <p:cNvPicPr>
            <a:picLocks noChangeAspect="1"/>
          </p:cNvPicPr>
          <p:nvPr userDrawn="1"/>
        </p:nvPicPr>
        <p:blipFill>
          <a:blip r:embed="rId2"/>
          <a:stretch>
            <a:fillRect/>
          </a:stretch>
        </p:blipFill>
        <p:spPr>
          <a:xfrm>
            <a:off x="0" y="0"/>
            <a:ext cx="11989210" cy="6858000"/>
          </a:xfrm>
          <a:prstGeom prst="rect">
            <a:avLst/>
          </a:prstGeom>
        </p:spPr>
      </p:pic>
      <p:sp>
        <p:nvSpPr>
          <p:cNvPr id="2" name="Title 1">
            <a:extLst>
              <a:ext uri="{FF2B5EF4-FFF2-40B4-BE49-F238E27FC236}">
                <a16:creationId xmlns:a16="http://schemas.microsoft.com/office/drawing/2014/main" id="{4B631E8A-F111-4947-8488-39B9204C0524}"/>
              </a:ext>
            </a:extLst>
          </p:cNvPr>
          <p:cNvSpPr>
            <a:spLocks noGrp="1"/>
          </p:cNvSpPr>
          <p:nvPr>
            <p:ph type="ctrTitle" hasCustomPrompt="1"/>
          </p:nvPr>
        </p:nvSpPr>
        <p:spPr>
          <a:xfrm>
            <a:off x="628847" y="856648"/>
            <a:ext cx="9144000" cy="795982"/>
          </a:xfrm>
        </p:spPr>
        <p:txBody>
          <a:bodyPr anchor="b">
            <a:normAutofit/>
          </a:bodyPr>
          <a:lstStyle>
            <a:lvl1pPr algn="l">
              <a:defRPr sz="5000" cap="all" baseline="0">
                <a:solidFill>
                  <a:schemeClr val="bg1"/>
                </a:solidFill>
              </a:defRPr>
            </a:lvl1pPr>
          </a:lstStyle>
          <a:p>
            <a:r>
              <a:rPr lang="en-GB" dirty="0"/>
              <a:t>COVER TITLE HERE</a:t>
            </a:r>
            <a:endParaRPr lang="en-US" dirty="0"/>
          </a:p>
        </p:txBody>
      </p:sp>
      <p:sp>
        <p:nvSpPr>
          <p:cNvPr id="3" name="Subtitle 2">
            <a:extLst>
              <a:ext uri="{FF2B5EF4-FFF2-40B4-BE49-F238E27FC236}">
                <a16:creationId xmlns:a16="http://schemas.microsoft.com/office/drawing/2014/main" id="{18264582-33FD-8442-B5EC-AED678271638}"/>
              </a:ext>
            </a:extLst>
          </p:cNvPr>
          <p:cNvSpPr>
            <a:spLocks noGrp="1"/>
          </p:cNvSpPr>
          <p:nvPr>
            <p:ph type="subTitle" idx="1" hasCustomPrompt="1"/>
          </p:nvPr>
        </p:nvSpPr>
        <p:spPr>
          <a:xfrm>
            <a:off x="628847" y="1671880"/>
            <a:ext cx="9144000" cy="45019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pic>
        <p:nvPicPr>
          <p:cNvPr id="10" name="Picture 9">
            <a:extLst>
              <a:ext uri="{FF2B5EF4-FFF2-40B4-BE49-F238E27FC236}">
                <a16:creationId xmlns:a16="http://schemas.microsoft.com/office/drawing/2014/main" id="{99017891-509A-1B44-BA03-B7A22071A2A1}"/>
              </a:ext>
            </a:extLst>
          </p:cNvPr>
          <p:cNvPicPr>
            <a:picLocks noChangeAspect="1"/>
          </p:cNvPicPr>
          <p:nvPr userDrawn="1"/>
        </p:nvPicPr>
        <p:blipFill>
          <a:blip r:embed="rId3"/>
          <a:stretch>
            <a:fillRect/>
          </a:stretch>
        </p:blipFill>
        <p:spPr>
          <a:xfrm>
            <a:off x="9310943" y="5005137"/>
            <a:ext cx="2353884" cy="1508251"/>
          </a:xfrm>
          <a:prstGeom prst="rect">
            <a:avLst/>
          </a:prstGeom>
        </p:spPr>
      </p:pic>
    </p:spTree>
    <p:extLst>
      <p:ext uri="{BB962C8B-B14F-4D97-AF65-F5344CB8AC3E}">
        <p14:creationId xmlns:p14="http://schemas.microsoft.com/office/powerpoint/2010/main" val="2648771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Cover Aqua W/ D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95FBFF-2A1F-FA49-8D78-2416B3741B84}"/>
              </a:ext>
            </a:extLst>
          </p:cNvPr>
          <p:cNvPicPr>
            <a:picLocks noChangeAspect="1"/>
          </p:cNvPicPr>
          <p:nvPr userDrawn="1"/>
        </p:nvPicPr>
        <p:blipFill>
          <a:blip r:embed="rId2"/>
          <a:stretch>
            <a:fillRect/>
          </a:stretch>
        </p:blipFill>
        <p:spPr>
          <a:xfrm>
            <a:off x="0" y="0"/>
            <a:ext cx="11989210" cy="6858000"/>
          </a:xfrm>
          <a:prstGeom prst="rect">
            <a:avLst/>
          </a:prstGeom>
        </p:spPr>
      </p:pic>
      <p:sp>
        <p:nvSpPr>
          <p:cNvPr id="2" name="Title 1">
            <a:extLst>
              <a:ext uri="{FF2B5EF4-FFF2-40B4-BE49-F238E27FC236}">
                <a16:creationId xmlns:a16="http://schemas.microsoft.com/office/drawing/2014/main" id="{4B631E8A-F111-4947-8488-39B9204C0524}"/>
              </a:ext>
            </a:extLst>
          </p:cNvPr>
          <p:cNvSpPr>
            <a:spLocks noGrp="1"/>
          </p:cNvSpPr>
          <p:nvPr>
            <p:ph type="ctrTitle" hasCustomPrompt="1"/>
          </p:nvPr>
        </p:nvSpPr>
        <p:spPr>
          <a:xfrm>
            <a:off x="628847" y="856648"/>
            <a:ext cx="9144000" cy="795982"/>
          </a:xfrm>
        </p:spPr>
        <p:txBody>
          <a:bodyPr anchor="b">
            <a:normAutofit/>
          </a:bodyPr>
          <a:lstStyle>
            <a:lvl1pPr algn="l">
              <a:defRPr sz="5000" cap="all" baseline="0">
                <a:solidFill>
                  <a:schemeClr val="bg1"/>
                </a:solidFill>
              </a:defRPr>
            </a:lvl1pPr>
          </a:lstStyle>
          <a:p>
            <a:r>
              <a:rPr lang="en-GB" dirty="0"/>
              <a:t>COVER TITLE HERE</a:t>
            </a:r>
            <a:endParaRPr lang="en-US" dirty="0"/>
          </a:p>
        </p:txBody>
      </p:sp>
      <p:sp>
        <p:nvSpPr>
          <p:cNvPr id="3" name="Subtitle 2">
            <a:extLst>
              <a:ext uri="{FF2B5EF4-FFF2-40B4-BE49-F238E27FC236}">
                <a16:creationId xmlns:a16="http://schemas.microsoft.com/office/drawing/2014/main" id="{18264582-33FD-8442-B5EC-AED678271638}"/>
              </a:ext>
            </a:extLst>
          </p:cNvPr>
          <p:cNvSpPr>
            <a:spLocks noGrp="1"/>
          </p:cNvSpPr>
          <p:nvPr>
            <p:ph type="subTitle" idx="1" hasCustomPrompt="1"/>
          </p:nvPr>
        </p:nvSpPr>
        <p:spPr>
          <a:xfrm>
            <a:off x="628847" y="1671880"/>
            <a:ext cx="9144000" cy="45019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pic>
        <p:nvPicPr>
          <p:cNvPr id="10" name="Picture 9">
            <a:extLst>
              <a:ext uri="{FF2B5EF4-FFF2-40B4-BE49-F238E27FC236}">
                <a16:creationId xmlns:a16="http://schemas.microsoft.com/office/drawing/2014/main" id="{99017891-509A-1B44-BA03-B7A22071A2A1}"/>
              </a:ext>
            </a:extLst>
          </p:cNvPr>
          <p:cNvPicPr>
            <a:picLocks noChangeAspect="1"/>
          </p:cNvPicPr>
          <p:nvPr userDrawn="1"/>
        </p:nvPicPr>
        <p:blipFill>
          <a:blip r:embed="rId3"/>
          <a:stretch>
            <a:fillRect/>
          </a:stretch>
        </p:blipFill>
        <p:spPr>
          <a:xfrm>
            <a:off x="9310943" y="5005137"/>
            <a:ext cx="2353884" cy="1508251"/>
          </a:xfrm>
          <a:prstGeom prst="rect">
            <a:avLst/>
          </a:prstGeom>
        </p:spPr>
      </p:pic>
      <p:sp>
        <p:nvSpPr>
          <p:cNvPr id="4" name="Date Placeholder 3">
            <a:extLst>
              <a:ext uri="{FF2B5EF4-FFF2-40B4-BE49-F238E27FC236}">
                <a16:creationId xmlns:a16="http://schemas.microsoft.com/office/drawing/2014/main" id="{872E64BB-4076-5544-8F02-37214746BD12}"/>
              </a:ext>
            </a:extLst>
          </p:cNvPr>
          <p:cNvSpPr>
            <a:spLocks noGrp="1"/>
          </p:cNvSpPr>
          <p:nvPr>
            <p:ph type="dt" sz="half" idx="10"/>
          </p:nvPr>
        </p:nvSpPr>
        <p:spPr>
          <a:xfrm>
            <a:off x="10972800" y="299336"/>
            <a:ext cx="905576" cy="365125"/>
          </a:xfrm>
        </p:spPr>
        <p:txBody>
          <a:bodyPr/>
          <a:lstStyle/>
          <a:p>
            <a:endParaRPr lang="en-US" dirty="0"/>
          </a:p>
        </p:txBody>
      </p:sp>
    </p:spTree>
    <p:extLst>
      <p:ext uri="{BB962C8B-B14F-4D97-AF65-F5344CB8AC3E}">
        <p14:creationId xmlns:p14="http://schemas.microsoft.com/office/powerpoint/2010/main" val="2432139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Cover Slat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E0CFED2-DB1C-2E43-88C2-98ECBE9115F8}"/>
              </a:ext>
            </a:extLst>
          </p:cNvPr>
          <p:cNvPicPr>
            <a:picLocks noChangeAspect="1"/>
          </p:cNvPicPr>
          <p:nvPr userDrawn="1"/>
        </p:nvPicPr>
        <p:blipFill>
          <a:blip r:embed="rId2"/>
          <a:stretch>
            <a:fillRect/>
          </a:stretch>
        </p:blipFill>
        <p:spPr>
          <a:xfrm>
            <a:off x="0" y="0"/>
            <a:ext cx="11989210" cy="6858000"/>
          </a:xfrm>
          <a:prstGeom prst="rect">
            <a:avLst/>
          </a:prstGeom>
        </p:spPr>
      </p:pic>
      <p:sp>
        <p:nvSpPr>
          <p:cNvPr id="2" name="Title 1">
            <a:extLst>
              <a:ext uri="{FF2B5EF4-FFF2-40B4-BE49-F238E27FC236}">
                <a16:creationId xmlns:a16="http://schemas.microsoft.com/office/drawing/2014/main" id="{4B631E8A-F111-4947-8488-39B9204C0524}"/>
              </a:ext>
            </a:extLst>
          </p:cNvPr>
          <p:cNvSpPr>
            <a:spLocks noGrp="1"/>
          </p:cNvSpPr>
          <p:nvPr>
            <p:ph type="ctrTitle" hasCustomPrompt="1"/>
          </p:nvPr>
        </p:nvSpPr>
        <p:spPr>
          <a:xfrm>
            <a:off x="628847" y="856648"/>
            <a:ext cx="9144000" cy="795982"/>
          </a:xfrm>
        </p:spPr>
        <p:txBody>
          <a:bodyPr anchor="b">
            <a:normAutofit/>
          </a:bodyPr>
          <a:lstStyle>
            <a:lvl1pPr algn="l">
              <a:defRPr sz="5000" cap="all" baseline="0">
                <a:solidFill>
                  <a:schemeClr val="bg1"/>
                </a:solidFill>
              </a:defRPr>
            </a:lvl1pPr>
          </a:lstStyle>
          <a:p>
            <a:r>
              <a:rPr lang="en-GB" dirty="0"/>
              <a:t>COVER TITLE HERE</a:t>
            </a:r>
            <a:endParaRPr lang="en-US" dirty="0"/>
          </a:p>
        </p:txBody>
      </p:sp>
      <p:sp>
        <p:nvSpPr>
          <p:cNvPr id="3" name="Subtitle 2">
            <a:extLst>
              <a:ext uri="{FF2B5EF4-FFF2-40B4-BE49-F238E27FC236}">
                <a16:creationId xmlns:a16="http://schemas.microsoft.com/office/drawing/2014/main" id="{18264582-33FD-8442-B5EC-AED678271638}"/>
              </a:ext>
            </a:extLst>
          </p:cNvPr>
          <p:cNvSpPr>
            <a:spLocks noGrp="1"/>
          </p:cNvSpPr>
          <p:nvPr>
            <p:ph type="subTitle" idx="1" hasCustomPrompt="1"/>
          </p:nvPr>
        </p:nvSpPr>
        <p:spPr>
          <a:xfrm>
            <a:off x="628847" y="1671880"/>
            <a:ext cx="9144000" cy="45019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pic>
        <p:nvPicPr>
          <p:cNvPr id="10" name="Picture 9">
            <a:extLst>
              <a:ext uri="{FF2B5EF4-FFF2-40B4-BE49-F238E27FC236}">
                <a16:creationId xmlns:a16="http://schemas.microsoft.com/office/drawing/2014/main" id="{99017891-509A-1B44-BA03-B7A22071A2A1}"/>
              </a:ext>
            </a:extLst>
          </p:cNvPr>
          <p:cNvPicPr>
            <a:picLocks noChangeAspect="1"/>
          </p:cNvPicPr>
          <p:nvPr userDrawn="1"/>
        </p:nvPicPr>
        <p:blipFill>
          <a:blip r:embed="rId3"/>
          <a:stretch>
            <a:fillRect/>
          </a:stretch>
        </p:blipFill>
        <p:spPr>
          <a:xfrm>
            <a:off x="9310943" y="5005137"/>
            <a:ext cx="2353884" cy="1508251"/>
          </a:xfrm>
          <a:prstGeom prst="rect">
            <a:avLst/>
          </a:prstGeom>
        </p:spPr>
      </p:pic>
    </p:spTree>
    <p:extLst>
      <p:ext uri="{BB962C8B-B14F-4D97-AF65-F5344CB8AC3E}">
        <p14:creationId xmlns:p14="http://schemas.microsoft.com/office/powerpoint/2010/main" val="38646897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Cover Slate W/ Dat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E26B66-26D5-6941-B999-F6664CAB2F6C}"/>
              </a:ext>
            </a:extLst>
          </p:cNvPr>
          <p:cNvPicPr>
            <a:picLocks noChangeAspect="1"/>
          </p:cNvPicPr>
          <p:nvPr userDrawn="1"/>
        </p:nvPicPr>
        <p:blipFill>
          <a:blip r:embed="rId2"/>
          <a:stretch>
            <a:fillRect/>
          </a:stretch>
        </p:blipFill>
        <p:spPr>
          <a:xfrm>
            <a:off x="0" y="0"/>
            <a:ext cx="11989210" cy="6858000"/>
          </a:xfrm>
          <a:prstGeom prst="rect">
            <a:avLst/>
          </a:prstGeom>
        </p:spPr>
      </p:pic>
      <p:sp>
        <p:nvSpPr>
          <p:cNvPr id="2" name="Title 1">
            <a:extLst>
              <a:ext uri="{FF2B5EF4-FFF2-40B4-BE49-F238E27FC236}">
                <a16:creationId xmlns:a16="http://schemas.microsoft.com/office/drawing/2014/main" id="{4B631E8A-F111-4947-8488-39B9204C0524}"/>
              </a:ext>
            </a:extLst>
          </p:cNvPr>
          <p:cNvSpPr>
            <a:spLocks noGrp="1"/>
          </p:cNvSpPr>
          <p:nvPr>
            <p:ph type="ctrTitle" hasCustomPrompt="1"/>
          </p:nvPr>
        </p:nvSpPr>
        <p:spPr>
          <a:xfrm>
            <a:off x="628847" y="856648"/>
            <a:ext cx="9144000" cy="795982"/>
          </a:xfrm>
        </p:spPr>
        <p:txBody>
          <a:bodyPr anchor="b">
            <a:normAutofit/>
          </a:bodyPr>
          <a:lstStyle>
            <a:lvl1pPr algn="l">
              <a:defRPr sz="5000" cap="all" baseline="0">
                <a:solidFill>
                  <a:schemeClr val="bg1"/>
                </a:solidFill>
              </a:defRPr>
            </a:lvl1pPr>
          </a:lstStyle>
          <a:p>
            <a:r>
              <a:rPr lang="en-GB" dirty="0"/>
              <a:t>COVER TITLE HERE</a:t>
            </a:r>
            <a:endParaRPr lang="en-US" dirty="0"/>
          </a:p>
        </p:txBody>
      </p:sp>
      <p:sp>
        <p:nvSpPr>
          <p:cNvPr id="3" name="Subtitle 2">
            <a:extLst>
              <a:ext uri="{FF2B5EF4-FFF2-40B4-BE49-F238E27FC236}">
                <a16:creationId xmlns:a16="http://schemas.microsoft.com/office/drawing/2014/main" id="{18264582-33FD-8442-B5EC-AED678271638}"/>
              </a:ext>
            </a:extLst>
          </p:cNvPr>
          <p:cNvSpPr>
            <a:spLocks noGrp="1"/>
          </p:cNvSpPr>
          <p:nvPr>
            <p:ph type="subTitle" idx="1" hasCustomPrompt="1"/>
          </p:nvPr>
        </p:nvSpPr>
        <p:spPr>
          <a:xfrm>
            <a:off x="628847" y="1671880"/>
            <a:ext cx="9144000" cy="450198"/>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pic>
        <p:nvPicPr>
          <p:cNvPr id="10" name="Picture 9">
            <a:extLst>
              <a:ext uri="{FF2B5EF4-FFF2-40B4-BE49-F238E27FC236}">
                <a16:creationId xmlns:a16="http://schemas.microsoft.com/office/drawing/2014/main" id="{99017891-509A-1B44-BA03-B7A22071A2A1}"/>
              </a:ext>
            </a:extLst>
          </p:cNvPr>
          <p:cNvPicPr>
            <a:picLocks noChangeAspect="1"/>
          </p:cNvPicPr>
          <p:nvPr userDrawn="1"/>
        </p:nvPicPr>
        <p:blipFill>
          <a:blip r:embed="rId3"/>
          <a:stretch>
            <a:fillRect/>
          </a:stretch>
        </p:blipFill>
        <p:spPr>
          <a:xfrm>
            <a:off x="9310943" y="5005137"/>
            <a:ext cx="2353884" cy="1508251"/>
          </a:xfrm>
          <a:prstGeom prst="rect">
            <a:avLst/>
          </a:prstGeom>
        </p:spPr>
      </p:pic>
      <p:sp>
        <p:nvSpPr>
          <p:cNvPr id="4" name="Date Placeholder 3">
            <a:extLst>
              <a:ext uri="{FF2B5EF4-FFF2-40B4-BE49-F238E27FC236}">
                <a16:creationId xmlns:a16="http://schemas.microsoft.com/office/drawing/2014/main" id="{872E64BB-4076-5544-8F02-37214746BD12}"/>
              </a:ext>
            </a:extLst>
          </p:cNvPr>
          <p:cNvSpPr>
            <a:spLocks noGrp="1"/>
          </p:cNvSpPr>
          <p:nvPr>
            <p:ph type="dt" sz="half" idx="10"/>
          </p:nvPr>
        </p:nvSpPr>
        <p:spPr>
          <a:xfrm>
            <a:off x="10972800" y="299336"/>
            <a:ext cx="905576" cy="365125"/>
          </a:xfrm>
        </p:spPr>
        <p:txBody>
          <a:bodyPr/>
          <a:lstStyle/>
          <a:p>
            <a:endParaRPr lang="en-US" dirty="0"/>
          </a:p>
        </p:txBody>
      </p:sp>
    </p:spTree>
    <p:extLst>
      <p:ext uri="{BB962C8B-B14F-4D97-AF65-F5344CB8AC3E}">
        <p14:creationId xmlns:p14="http://schemas.microsoft.com/office/powerpoint/2010/main" val="2701734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76EAF7BF-B8B7-3B4C-BA3B-1B3BE6AFD696}"/>
              </a:ext>
            </a:extLst>
          </p:cNvPr>
          <p:cNvPicPr>
            <a:picLocks noChangeAspect="1"/>
          </p:cNvPicPr>
          <p:nvPr userDrawn="1"/>
        </p:nvPicPr>
        <p:blipFill>
          <a:blip r:embed="rId2"/>
          <a:stretch>
            <a:fillRect/>
          </a:stretch>
        </p:blipFill>
        <p:spPr>
          <a:xfrm>
            <a:off x="0" y="-160351"/>
            <a:ext cx="12192000" cy="7018351"/>
          </a:xfrm>
          <a:prstGeom prst="rect">
            <a:avLst/>
          </a:prstGeom>
        </p:spPr>
      </p:pic>
      <p:sp>
        <p:nvSpPr>
          <p:cNvPr id="2" name="Title 1">
            <a:extLst>
              <a:ext uri="{FF2B5EF4-FFF2-40B4-BE49-F238E27FC236}">
                <a16:creationId xmlns:a16="http://schemas.microsoft.com/office/drawing/2014/main" id="{72E6DF2E-2645-2E49-933C-4557361164F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51DCD60-0828-404B-9DDF-608922ABE8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7546ACBA-1D4C-FD4B-8EE2-0FB1F24D3999}"/>
              </a:ext>
            </a:extLst>
          </p:cNvPr>
          <p:cNvSpPr>
            <a:spLocks noGrp="1"/>
          </p:cNvSpPr>
          <p:nvPr>
            <p:ph type="sldNum" sz="quarter" idx="12"/>
          </p:nvPr>
        </p:nvSpPr>
        <p:spPr>
          <a:xfrm>
            <a:off x="11233538" y="6334919"/>
            <a:ext cx="480408" cy="365125"/>
          </a:xfrm>
        </p:spPr>
        <p:txBody>
          <a:bodyPr/>
          <a:lstStyle>
            <a:lvl1pPr algn="ctr">
              <a:defRPr sz="1200" b="0" i="0">
                <a:solidFill>
                  <a:schemeClr val="accent3"/>
                </a:solidFill>
                <a:latin typeface="Helvetica Now Text  Medium" panose="020B0504030202020204" pitchFamily="34" charset="77"/>
                <a:cs typeface="Helvetica Now Text  Medium" panose="020B0504030202020204" pitchFamily="34" charset="77"/>
              </a:defRPr>
            </a:lvl1pPr>
          </a:lstStyle>
          <a:p>
            <a:fld id="{8D82B02F-5E33-5F45-B749-127BC6B0E3BD}" type="slidenum">
              <a:rPr lang="en-US" smtClean="0"/>
              <a:pPr/>
              <a:t>‹#›</a:t>
            </a:fld>
            <a:endParaRPr lang="en-US" dirty="0"/>
          </a:p>
        </p:txBody>
      </p:sp>
      <p:cxnSp>
        <p:nvCxnSpPr>
          <p:cNvPr id="21" name="Straight Connector 20">
            <a:extLst>
              <a:ext uri="{FF2B5EF4-FFF2-40B4-BE49-F238E27FC236}">
                <a16:creationId xmlns:a16="http://schemas.microsoft.com/office/drawing/2014/main" id="{67D3948F-ED25-0A47-9AB3-83E7A5326DE3}"/>
              </a:ext>
            </a:extLst>
          </p:cNvPr>
          <p:cNvCxnSpPr>
            <a:cxnSpLocks/>
          </p:cNvCxnSpPr>
          <p:nvPr userDrawn="1"/>
        </p:nvCxnSpPr>
        <p:spPr>
          <a:xfrm>
            <a:off x="11723571"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3C4F9D4-1FEC-724D-8387-54989EF1178C}"/>
              </a:ext>
            </a:extLst>
          </p:cNvPr>
          <p:cNvCxnSpPr>
            <a:cxnSpLocks/>
          </p:cNvCxnSpPr>
          <p:nvPr userDrawn="1"/>
        </p:nvCxnSpPr>
        <p:spPr>
          <a:xfrm>
            <a:off x="2565400" y="6517481"/>
            <a:ext cx="8668138"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879FC118-355D-B747-9B8C-CE562BE9851A}"/>
              </a:ext>
            </a:extLst>
          </p:cNvPr>
          <p:cNvPicPr>
            <a:picLocks noChangeAspect="1"/>
          </p:cNvPicPr>
          <p:nvPr userDrawn="1"/>
        </p:nvPicPr>
        <p:blipFill>
          <a:blip r:embed="rId3"/>
          <a:stretch>
            <a:fillRect/>
          </a:stretch>
        </p:blipFill>
        <p:spPr>
          <a:xfrm>
            <a:off x="533483" y="6305228"/>
            <a:ext cx="1953997" cy="424506"/>
          </a:xfrm>
          <a:prstGeom prst="rect">
            <a:avLst/>
          </a:prstGeom>
        </p:spPr>
      </p:pic>
      <p:cxnSp>
        <p:nvCxnSpPr>
          <p:cNvPr id="31" name="Straight Connector 30">
            <a:extLst>
              <a:ext uri="{FF2B5EF4-FFF2-40B4-BE49-F238E27FC236}">
                <a16:creationId xmlns:a16="http://schemas.microsoft.com/office/drawing/2014/main" id="{32FC85D3-9FE1-3946-B959-47D394C48F97}"/>
              </a:ext>
            </a:extLst>
          </p:cNvPr>
          <p:cNvCxnSpPr>
            <a:cxnSpLocks/>
          </p:cNvCxnSpPr>
          <p:nvPr userDrawn="1"/>
        </p:nvCxnSpPr>
        <p:spPr>
          <a:xfrm>
            <a:off x="-15775" y="6517481"/>
            <a:ext cx="468429"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8461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7B682C-F1DB-3146-B825-246C66E155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63219F8-70BD-3B4E-AA67-394AE08456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CF99C48-696D-7E4D-84BA-4A7F4041EA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NowText" panose="020B0504030202020204" pitchFamily="34" charset="77"/>
              </a:defRPr>
            </a:lvl1pPr>
          </a:lstStyle>
          <a:p>
            <a:endParaRPr lang="en-US" dirty="0"/>
          </a:p>
        </p:txBody>
      </p:sp>
      <p:sp>
        <p:nvSpPr>
          <p:cNvPr id="5" name="Footer Placeholder 4">
            <a:extLst>
              <a:ext uri="{FF2B5EF4-FFF2-40B4-BE49-F238E27FC236}">
                <a16:creationId xmlns:a16="http://schemas.microsoft.com/office/drawing/2014/main" id="{412D30FB-3D23-324A-A8E9-A48FED14F3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NowText" panose="020B0504030202020204" pitchFamily="34" charset="77"/>
              </a:defRPr>
            </a:lvl1pPr>
          </a:lstStyle>
          <a:p>
            <a:endParaRPr lang="en-US" dirty="0"/>
          </a:p>
        </p:txBody>
      </p:sp>
      <p:sp>
        <p:nvSpPr>
          <p:cNvPr id="6" name="Slide Number Placeholder 5">
            <a:extLst>
              <a:ext uri="{FF2B5EF4-FFF2-40B4-BE49-F238E27FC236}">
                <a16:creationId xmlns:a16="http://schemas.microsoft.com/office/drawing/2014/main" id="{B4A2FE27-EAFC-0844-B9FA-397260799A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NowText" panose="020B0504030202020204" pitchFamily="34" charset="77"/>
              </a:defRPr>
            </a:lvl1pPr>
          </a:lstStyle>
          <a:p>
            <a:fld id="{8D82B02F-5E33-5F45-B749-127BC6B0E3BD}" type="slidenum">
              <a:rPr lang="en-US" smtClean="0"/>
              <a:pPr/>
              <a:t>‹#›</a:t>
            </a:fld>
            <a:endParaRPr lang="en-US" dirty="0"/>
          </a:p>
        </p:txBody>
      </p:sp>
    </p:spTree>
    <p:extLst>
      <p:ext uri="{BB962C8B-B14F-4D97-AF65-F5344CB8AC3E}">
        <p14:creationId xmlns:p14="http://schemas.microsoft.com/office/powerpoint/2010/main" val="3475792796"/>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64" r:id="rId4"/>
    <p:sldLayoutId id="2147483661" r:id="rId5"/>
    <p:sldLayoutId id="2147483665" r:id="rId6"/>
    <p:sldLayoutId id="2147483662" r:id="rId7"/>
    <p:sldLayoutId id="2147483666" r:id="rId8"/>
    <p:sldLayoutId id="2147483650" r:id="rId9"/>
    <p:sldLayoutId id="2147483651" r:id="rId10"/>
    <p:sldLayoutId id="2147483667" r:id="rId11"/>
    <p:sldLayoutId id="2147483668" r:id="rId12"/>
    <p:sldLayoutId id="2147483669"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Lst>
  <p:hf hdr="0" dt="0"/>
  <p:txStyles>
    <p:titleStyle>
      <a:lvl1pPr algn="l" defTabSz="914400" rtl="0" eaLnBrk="1" latinLnBrk="0" hangingPunct="1">
        <a:lnSpc>
          <a:spcPct val="90000"/>
        </a:lnSpc>
        <a:spcBef>
          <a:spcPct val="0"/>
        </a:spcBef>
        <a:buNone/>
        <a:defRPr sz="4400" b="1" i="0" kern="1200">
          <a:solidFill>
            <a:schemeClr val="tx1"/>
          </a:solidFill>
          <a:latin typeface="Gramatika-Bold"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elveticaNowText" panose="020B0504030202020204"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elveticaNowText" panose="020B0504030202020204"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NowText" panose="020B0504030202020204"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NowText" panose="020B0504030202020204"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NowText" panose="020B050403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cid:7837442D-AC2C-4A75-B9BC-D63A9679A7AF@home" TargetMode="External"/><Relationship Id="rId13" Type="http://schemas.openxmlformats.org/officeDocument/2006/relationships/customXml" Target="../ink/ink2.xml"/><Relationship Id="rId18"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jpeg"/><Relationship Id="rId12" Type="http://schemas.openxmlformats.org/officeDocument/2006/relationships/image" Target="../media/image19.png"/><Relationship Id="rId17" Type="http://schemas.openxmlformats.org/officeDocument/2006/relationships/customXml" Target="../ink/ink4.xml"/><Relationship Id="rId2" Type="http://schemas.openxmlformats.org/officeDocument/2006/relationships/notesSlide" Target="../notesSlides/notesSlide1.xml"/><Relationship Id="rId16"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15.png"/><Relationship Id="rId11" Type="http://schemas.openxmlformats.org/officeDocument/2006/relationships/customXml" Target="../ink/ink1.xml"/><Relationship Id="rId5" Type="http://schemas.openxmlformats.org/officeDocument/2006/relationships/image" Target="../media/image14.png"/><Relationship Id="rId15" Type="http://schemas.openxmlformats.org/officeDocument/2006/relationships/customXml" Target="../ink/ink3.xml"/><Relationship Id="rId10" Type="http://schemas.openxmlformats.org/officeDocument/2006/relationships/image" Target="../media/image18.jpeg"/><Relationship Id="rId4" Type="http://schemas.openxmlformats.org/officeDocument/2006/relationships/image" Target="../media/image13.jpeg"/><Relationship Id="rId9" Type="http://schemas.openxmlformats.org/officeDocument/2006/relationships/image" Target="../media/image17.png"/><Relationship Id="rId1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3.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cid:7837442D-AC2C-4A75-B9BC-D63A9679A7AF@home" TargetMode="Externa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4.jpeg"/></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cid:7837442D-AC2C-4A75-B9BC-D63A9679A7AF@home"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9.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9.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9.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slideLayout" Target="../slideLayouts/slideLayout9.xml"/><Relationship Id="rId1" Type="http://schemas.openxmlformats.org/officeDocument/2006/relationships/vmlDrawing" Target="../drawings/vmlDrawing1.v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7.xml"/><Relationship Id="rId1" Type="http://schemas.openxmlformats.org/officeDocument/2006/relationships/slideLayout" Target="../slideLayouts/slideLayout9.xml"/><Relationship Id="rId5" Type="http://schemas.openxmlformats.org/officeDocument/2006/relationships/hyperlink" Target="https://www.goodfreephotos.com/vector-images/bronze-faucet-with-water-flowing-vector-clipart.png.php" TargetMode="Externa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61.jpe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34.xml.rels><?xml version="1.0" encoding="UTF-8" standalone="yes"?>
<Relationships xmlns="http://schemas.openxmlformats.org/package/2006/relationships"><Relationship Id="rId3" Type="http://schemas.openxmlformats.org/officeDocument/2006/relationships/hyperlink" Target="mailto:shelly.worsley1@nhs.net" TargetMode="External"/><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hyperlink" Target="mailto:lisa.soultana@nhs.net"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9.xml"/><Relationship Id="rId6" Type="http://schemas.openxmlformats.org/officeDocument/2006/relationships/image" Target="../media/image64.jpg"/><Relationship Id="rId5" Type="http://schemas.openxmlformats.org/officeDocument/2006/relationships/hyperlink" Target="mailto:alliance.hub1@nhs.net" TargetMode="External"/><Relationship Id="rId4" Type="http://schemas.openxmlformats.org/officeDocument/2006/relationships/hyperlink" Target="https://www.nottstraininghub.nhs.uk/"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t0nT0T3BW4s"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hyperlink" Target="https://www.hee.nhs.uk/sites/default/files/documents/HEE%20Star%20user%20guide%20v2.0.pdf" TargetMode="Externa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cid:7837442D-AC2C-4A75-B9BC-D63A9679A7AF@home" TargetMode="External"/><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hyperlink" Target="https://www.kingsfund.org.uk/blog/2019/05/workforce-implementation-plan" TargetMode="External"/><Relationship Id="rId3" Type="http://schemas.openxmlformats.org/officeDocument/2006/relationships/hyperlink" Target="https://www.england.nhs.uk/publication/pcn-workforce-planning-template-2020-21/" TargetMode="External"/><Relationship Id="rId7" Type="http://schemas.openxmlformats.org/officeDocument/2006/relationships/hyperlink" Target="https://www.cipd.co.uk/knowledge/strategy/organisational-development/workforce-planning-factsheet" TargetMode="External"/><Relationship Id="rId2" Type="http://schemas.openxmlformats.org/officeDocument/2006/relationships/hyperlink" Target="https://improvement.nhs.uk/documents/2070/Retaining_Our_People_vf.pdf" TargetMode="External"/><Relationship Id="rId1" Type="http://schemas.openxmlformats.org/officeDocument/2006/relationships/slideLayout" Target="../slideLayouts/slideLayout9.xml"/><Relationship Id="rId6" Type="http://schemas.openxmlformats.org/officeDocument/2006/relationships/hyperlink" Target="https://www.skillsforhealth.org.uk/resources/guidance-documents/120-six-steps-methodology-to-integrated-workforce-planning" TargetMode="External"/><Relationship Id="rId11" Type="http://schemas.openxmlformats.org/officeDocument/2006/relationships/image" Target="../media/image23.png"/><Relationship Id="rId5" Type="http://schemas.openxmlformats.org/officeDocument/2006/relationships/hyperlink" Target="https://www.skillsforhealth.org.uk/news/latest-news/item/759-primary-care-workforce-planning-support" TargetMode="External"/><Relationship Id="rId10" Type="http://schemas.openxmlformats.org/officeDocument/2006/relationships/hyperlink" Target="https://www.hee.nhs.uk/sites/default/files/documents/HEE%20Star%20user%20guide%20v2.0.pdf" TargetMode="External"/><Relationship Id="rId4" Type="http://schemas.openxmlformats.org/officeDocument/2006/relationships/hyperlink" Target="https://www.england.nhs.uk/gp/gpfv/workforce/building-the-general-practice-workforce/" TargetMode="External"/><Relationship Id="rId9" Type="http://schemas.openxmlformats.org/officeDocument/2006/relationships/hyperlink" Target="https://www.kingsfund.org.uk/publications/closing-gap-health-care-workforce"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942D50-85F7-8542-A900-D6A3C9F547D2}"/>
              </a:ext>
            </a:extLst>
          </p:cNvPr>
          <p:cNvSpPr>
            <a:spLocks noGrp="1"/>
          </p:cNvSpPr>
          <p:nvPr>
            <p:ph idx="1"/>
          </p:nvPr>
        </p:nvSpPr>
        <p:spPr>
          <a:xfrm>
            <a:off x="-3115542" y="1781828"/>
            <a:ext cx="3726995" cy="2626673"/>
          </a:xfrm>
        </p:spPr>
        <p:txBody>
          <a:bodyPr/>
          <a:lstStyle/>
          <a:p>
            <a:pPr marL="0" indent="0">
              <a:buNone/>
            </a:pPr>
            <a:endParaRPr lang="en-US" dirty="0"/>
          </a:p>
          <a:p>
            <a:endParaRPr lang="en-US" dirty="0"/>
          </a:p>
          <a:p>
            <a:endParaRPr lang="en-US" dirty="0"/>
          </a:p>
        </p:txBody>
      </p:sp>
      <p:pic>
        <p:nvPicPr>
          <p:cNvPr id="1026" name="Picture 2" descr="Using Zoom image">
            <a:extLst>
              <a:ext uri="{FF2B5EF4-FFF2-40B4-BE49-F238E27FC236}">
                <a16:creationId xmlns:a16="http://schemas.microsoft.com/office/drawing/2014/main" id="{1CD377DD-1C91-6D4D-BCB0-ECC0ECD88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0873" y="1279264"/>
            <a:ext cx="6941127" cy="47513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BA Basketball Lounge Chair - Lillus by Lento | Do Shop">
            <a:extLst>
              <a:ext uri="{FF2B5EF4-FFF2-40B4-BE49-F238E27FC236}">
                <a16:creationId xmlns:a16="http://schemas.microsoft.com/office/drawing/2014/main" id="{0CBC6AFF-FB92-9C44-B046-011207236C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5593" y="3346714"/>
            <a:ext cx="2349500" cy="2349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ffee Cartoon Comic - Free image on Pixabay">
            <a:extLst>
              <a:ext uri="{FF2B5EF4-FFF2-40B4-BE49-F238E27FC236}">
                <a16:creationId xmlns:a16="http://schemas.microsoft.com/office/drawing/2014/main" id="{AFA2684C-D355-3843-87FE-C0DC1C460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1979" y="1971807"/>
            <a:ext cx="2030557" cy="203055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ow To Say Hello in 10 Languages | Lingoda - Online Language School">
            <a:extLst>
              <a:ext uri="{FF2B5EF4-FFF2-40B4-BE49-F238E27FC236}">
                <a16:creationId xmlns:a16="http://schemas.microsoft.com/office/drawing/2014/main" id="{30EDEA0C-F972-C343-8D0B-9D899A4E28B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58" y="0"/>
            <a:ext cx="3962400" cy="17078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6E44995-D21D-044F-A67D-2AD700E5055D}"/>
              </a:ext>
            </a:extLst>
          </p:cNvPr>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4121348" y="125900"/>
            <a:ext cx="2033270" cy="1233805"/>
          </a:xfrm>
          <a:prstGeom prst="rect">
            <a:avLst/>
          </a:prstGeom>
          <a:noFill/>
          <a:ln>
            <a:noFill/>
          </a:ln>
        </p:spPr>
      </p:pic>
      <p:pic>
        <p:nvPicPr>
          <p:cNvPr id="11" name="Picture 2" descr="Home - Nottingham &amp; Nottinghamshire ICS - Nottingham &amp; Nottinghamshire ICS">
            <a:extLst>
              <a:ext uri="{FF2B5EF4-FFF2-40B4-BE49-F238E27FC236}">
                <a16:creationId xmlns:a16="http://schemas.microsoft.com/office/drawing/2014/main" id="{CFA14876-CFC5-8B49-8CC1-BEA237E050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19879" y="521615"/>
            <a:ext cx="1754525" cy="62528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close up of a logo&#10;&#10;Description automatically generated">
            <a:extLst>
              <a:ext uri="{FF2B5EF4-FFF2-40B4-BE49-F238E27FC236}">
                <a16:creationId xmlns:a16="http://schemas.microsoft.com/office/drawing/2014/main" id="{B32D4E7C-052D-CA4C-B36D-85055C82F8D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6761760" y="601126"/>
            <a:ext cx="2033269" cy="466263"/>
          </a:xfrm>
          <a:prstGeom prst="rect">
            <a:avLst/>
          </a:prstGeom>
        </p:spPr>
      </p:pic>
      <p:sp>
        <p:nvSpPr>
          <p:cNvPr id="7" name="TextBox 6">
            <a:extLst>
              <a:ext uri="{FF2B5EF4-FFF2-40B4-BE49-F238E27FC236}">
                <a16:creationId xmlns:a16="http://schemas.microsoft.com/office/drawing/2014/main" id="{BB3E2276-8B2F-B24F-8160-01C8F034C0C4}"/>
              </a:ext>
            </a:extLst>
          </p:cNvPr>
          <p:cNvSpPr txBox="1"/>
          <p:nvPr/>
        </p:nvSpPr>
        <p:spPr>
          <a:xfrm>
            <a:off x="756087" y="1279264"/>
            <a:ext cx="2561287" cy="584775"/>
          </a:xfrm>
          <a:prstGeom prst="rect">
            <a:avLst/>
          </a:prstGeom>
          <a:noFill/>
        </p:spPr>
        <p:txBody>
          <a:bodyPr wrap="square" rtlCol="0">
            <a:spAutoFit/>
          </a:bodyPr>
          <a:lstStyle/>
          <a:p>
            <a:r>
              <a:rPr lang="en-US" sz="3200" b="1" i="1" dirty="0"/>
              <a:t>Lisa &amp; Adam </a:t>
            </a:r>
          </a:p>
        </p:txBody>
      </p:sp>
      <mc:AlternateContent xmlns:mc="http://schemas.openxmlformats.org/markup-compatibility/2006" xmlns:p14="http://schemas.microsoft.com/office/powerpoint/2010/main">
        <mc:Choice Requires="p14">
          <p:contentPart p14:bwMode="auto" r:id="rId11">
            <p14:nvContentPartPr>
              <p14:cNvPr id="9" name="Ink 8">
                <a:extLst>
                  <a:ext uri="{FF2B5EF4-FFF2-40B4-BE49-F238E27FC236}">
                    <a16:creationId xmlns:a16="http://schemas.microsoft.com/office/drawing/2014/main" id="{D5B7A16C-3F3D-0B49-802B-4C7710CCB76A}"/>
                  </a:ext>
                </a:extLst>
              </p14:cNvPr>
              <p14:cNvContentPartPr/>
              <p14:nvPr/>
            </p14:nvContentPartPr>
            <p14:xfrm>
              <a:off x="7013694" y="1703392"/>
              <a:ext cx="106560" cy="24480"/>
            </p14:xfrm>
          </p:contentPart>
        </mc:Choice>
        <mc:Fallback xmlns="">
          <p:pic>
            <p:nvPicPr>
              <p:cNvPr id="9" name="Ink 8">
                <a:extLst>
                  <a:ext uri="{FF2B5EF4-FFF2-40B4-BE49-F238E27FC236}">
                    <a16:creationId xmlns:a16="http://schemas.microsoft.com/office/drawing/2014/main" id="{D5B7A16C-3F3D-0B49-802B-4C7710CCB76A}"/>
                  </a:ext>
                </a:extLst>
              </p:cNvPr>
              <p:cNvPicPr/>
              <p:nvPr/>
            </p:nvPicPr>
            <p:blipFill>
              <a:blip r:embed="rId12"/>
              <a:stretch>
                <a:fillRect/>
              </a:stretch>
            </p:blipFill>
            <p:spPr>
              <a:xfrm>
                <a:off x="7005054" y="1694752"/>
                <a:ext cx="124200" cy="42120"/>
              </a:xfrm>
              <a:prstGeom prst="rect">
                <a:avLst/>
              </a:prstGeom>
            </p:spPr>
          </p:pic>
        </mc:Fallback>
      </mc:AlternateContent>
      <p:grpSp>
        <p:nvGrpSpPr>
          <p:cNvPr id="15" name="Group 14">
            <a:extLst>
              <a:ext uri="{FF2B5EF4-FFF2-40B4-BE49-F238E27FC236}">
                <a16:creationId xmlns:a16="http://schemas.microsoft.com/office/drawing/2014/main" id="{6FBD0E3A-20C0-CD42-B317-ABF51F541479}"/>
              </a:ext>
            </a:extLst>
          </p:cNvPr>
          <p:cNvGrpSpPr/>
          <p:nvPr/>
        </p:nvGrpSpPr>
        <p:grpSpPr>
          <a:xfrm>
            <a:off x="6638214" y="4185952"/>
            <a:ext cx="851760" cy="1393200"/>
            <a:chOff x="6638214" y="4185952"/>
            <a:chExt cx="851760" cy="1393200"/>
          </a:xfrm>
        </p:grpSpPr>
        <mc:AlternateContent xmlns:mc="http://schemas.openxmlformats.org/markup-compatibility/2006" xmlns:p14="http://schemas.microsoft.com/office/powerpoint/2010/main">
          <mc:Choice Requires="p14">
            <p:contentPart p14:bwMode="auto" r:id="rId13">
              <p14:nvContentPartPr>
                <p14:cNvPr id="10" name="Ink 9">
                  <a:extLst>
                    <a:ext uri="{FF2B5EF4-FFF2-40B4-BE49-F238E27FC236}">
                      <a16:creationId xmlns:a16="http://schemas.microsoft.com/office/drawing/2014/main" id="{EF504FBD-0702-154D-8784-42A9256E81F7}"/>
                    </a:ext>
                  </a:extLst>
                </p14:cNvPr>
                <p14:cNvContentPartPr/>
                <p14:nvPr/>
              </p14:nvContentPartPr>
              <p14:xfrm>
                <a:off x="7018014" y="4311232"/>
                <a:ext cx="125640" cy="155880"/>
              </p14:xfrm>
            </p:contentPart>
          </mc:Choice>
          <mc:Fallback xmlns="">
            <p:pic>
              <p:nvPicPr>
                <p:cNvPr id="10" name="Ink 9">
                  <a:extLst>
                    <a:ext uri="{FF2B5EF4-FFF2-40B4-BE49-F238E27FC236}">
                      <a16:creationId xmlns:a16="http://schemas.microsoft.com/office/drawing/2014/main" id="{EF504FBD-0702-154D-8784-42A9256E81F7}"/>
                    </a:ext>
                  </a:extLst>
                </p:cNvPr>
                <p:cNvPicPr/>
                <p:nvPr/>
              </p:nvPicPr>
              <p:blipFill>
                <a:blip r:embed="rId14"/>
                <a:stretch>
                  <a:fillRect/>
                </a:stretch>
              </p:blipFill>
              <p:spPr>
                <a:xfrm>
                  <a:off x="7009374" y="4302592"/>
                  <a:ext cx="14328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2" name="Ink 11">
                  <a:extLst>
                    <a:ext uri="{FF2B5EF4-FFF2-40B4-BE49-F238E27FC236}">
                      <a16:creationId xmlns:a16="http://schemas.microsoft.com/office/drawing/2014/main" id="{3E98DDE8-EE45-8E4B-B5AC-25DBEA8D16A3}"/>
                    </a:ext>
                  </a:extLst>
                </p14:cNvPr>
                <p14:cNvContentPartPr/>
                <p14:nvPr/>
              </p14:nvContentPartPr>
              <p14:xfrm>
                <a:off x="7052214" y="4550992"/>
                <a:ext cx="6120" cy="720"/>
              </p14:xfrm>
            </p:contentPart>
          </mc:Choice>
          <mc:Fallback xmlns="">
            <p:pic>
              <p:nvPicPr>
                <p:cNvPr id="12" name="Ink 11">
                  <a:extLst>
                    <a:ext uri="{FF2B5EF4-FFF2-40B4-BE49-F238E27FC236}">
                      <a16:creationId xmlns:a16="http://schemas.microsoft.com/office/drawing/2014/main" id="{3E98DDE8-EE45-8E4B-B5AC-25DBEA8D16A3}"/>
                    </a:ext>
                  </a:extLst>
                </p:cNvPr>
                <p:cNvPicPr/>
                <p:nvPr/>
              </p:nvPicPr>
              <p:blipFill>
                <a:blip r:embed="rId16"/>
                <a:stretch>
                  <a:fillRect/>
                </a:stretch>
              </p:blipFill>
              <p:spPr>
                <a:xfrm>
                  <a:off x="7043214" y="4542352"/>
                  <a:ext cx="23760" cy="1836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4" name="Ink 13">
                  <a:extLst>
                    <a:ext uri="{FF2B5EF4-FFF2-40B4-BE49-F238E27FC236}">
                      <a16:creationId xmlns:a16="http://schemas.microsoft.com/office/drawing/2014/main" id="{E80C36FB-6F53-BF47-BD05-27FDAA0E14F8}"/>
                    </a:ext>
                  </a:extLst>
                </p14:cNvPr>
                <p14:cNvContentPartPr/>
                <p14:nvPr/>
              </p14:nvContentPartPr>
              <p14:xfrm>
                <a:off x="6638214" y="4185952"/>
                <a:ext cx="851760" cy="1393200"/>
              </p14:xfrm>
            </p:contentPart>
          </mc:Choice>
          <mc:Fallback xmlns="">
            <p:pic>
              <p:nvPicPr>
                <p:cNvPr id="14" name="Ink 13">
                  <a:extLst>
                    <a:ext uri="{FF2B5EF4-FFF2-40B4-BE49-F238E27FC236}">
                      <a16:creationId xmlns:a16="http://schemas.microsoft.com/office/drawing/2014/main" id="{E80C36FB-6F53-BF47-BD05-27FDAA0E14F8}"/>
                    </a:ext>
                  </a:extLst>
                </p:cNvPr>
                <p:cNvPicPr/>
                <p:nvPr/>
              </p:nvPicPr>
              <p:blipFill>
                <a:blip r:embed="rId18"/>
                <a:stretch>
                  <a:fillRect/>
                </a:stretch>
              </p:blipFill>
              <p:spPr>
                <a:xfrm>
                  <a:off x="6629214" y="4177312"/>
                  <a:ext cx="869400" cy="1410840"/>
                </a:xfrm>
                <a:prstGeom prst="rect">
                  <a:avLst/>
                </a:prstGeom>
              </p:spPr>
            </p:pic>
          </mc:Fallback>
        </mc:AlternateContent>
      </p:grpSp>
      <p:sp>
        <p:nvSpPr>
          <p:cNvPr id="2" name="Slide Number Placeholder 1">
            <a:extLst>
              <a:ext uri="{FF2B5EF4-FFF2-40B4-BE49-F238E27FC236}">
                <a16:creationId xmlns:a16="http://schemas.microsoft.com/office/drawing/2014/main" id="{43F9C53F-3663-E94C-AA00-4CCEE1F76887}"/>
              </a:ext>
            </a:extLst>
          </p:cNvPr>
          <p:cNvSpPr>
            <a:spLocks noGrp="1"/>
          </p:cNvSpPr>
          <p:nvPr>
            <p:ph type="sldNum" sz="quarter" idx="12"/>
          </p:nvPr>
        </p:nvSpPr>
        <p:spPr/>
        <p:txBody>
          <a:bodyPr/>
          <a:lstStyle/>
          <a:p>
            <a:fld id="{8D82B02F-5E33-5F45-B749-127BC6B0E3BD}" type="slidenum">
              <a:rPr lang="en-US" smtClean="0"/>
              <a:pPr/>
              <a:t>0</a:t>
            </a:fld>
            <a:endParaRPr lang="en-US" dirty="0"/>
          </a:p>
        </p:txBody>
      </p:sp>
    </p:spTree>
    <p:extLst>
      <p:ext uri="{BB962C8B-B14F-4D97-AF65-F5344CB8AC3E}">
        <p14:creationId xmlns:p14="http://schemas.microsoft.com/office/powerpoint/2010/main" val="1792437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5BDEB8B-7580-264E-BE88-9368AF2B8228}"/>
              </a:ext>
            </a:extLst>
          </p:cNvPr>
          <p:cNvGraphicFramePr/>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6" name="TextBox 25">
            <a:extLst>
              <a:ext uri="{FF2B5EF4-FFF2-40B4-BE49-F238E27FC236}">
                <a16:creationId xmlns:a16="http://schemas.microsoft.com/office/drawing/2014/main" id="{BC4037A8-A53B-F241-A9F9-7DC38C5604C7}"/>
              </a:ext>
            </a:extLst>
          </p:cNvPr>
          <p:cNvSpPr txBox="1"/>
          <p:nvPr/>
        </p:nvSpPr>
        <p:spPr>
          <a:xfrm>
            <a:off x="2354009" y="1262123"/>
            <a:ext cx="1654679" cy="954107"/>
          </a:xfrm>
          <a:prstGeom prst="rect">
            <a:avLst/>
          </a:prstGeom>
          <a:noFill/>
        </p:spPr>
        <p:txBody>
          <a:bodyPr wrap="square" rtlCol="0">
            <a:spAutoFit/>
          </a:bodyPr>
          <a:lstStyle/>
          <a:p>
            <a:r>
              <a:rPr lang="en-GB" sz="1200" b="1" dirty="0">
                <a:solidFill>
                  <a:schemeClr val="accent6">
                    <a:lumMod val="50000"/>
                  </a:schemeClr>
                </a:solidFill>
              </a:rPr>
              <a:t>Clinical Pharmacist</a:t>
            </a:r>
          </a:p>
          <a:p>
            <a:r>
              <a:rPr lang="en-GB" sz="1100" dirty="0"/>
              <a:t>2019/20</a:t>
            </a:r>
          </a:p>
          <a:p>
            <a:r>
              <a:rPr lang="en-GB" sz="1100" b="1" dirty="0"/>
              <a:t>AfC Band </a:t>
            </a:r>
            <a:r>
              <a:rPr lang="en-GB" sz="1100" dirty="0"/>
              <a:t>7-8a </a:t>
            </a:r>
          </a:p>
          <a:p>
            <a:r>
              <a:rPr lang="en-GB" sz="1100" b="1" dirty="0"/>
              <a:t>Reimbursement</a:t>
            </a:r>
            <a:r>
              <a:rPr lang="en-GB" sz="1100" dirty="0"/>
              <a:t>: £55,670*</a:t>
            </a:r>
          </a:p>
        </p:txBody>
      </p:sp>
      <p:sp>
        <p:nvSpPr>
          <p:cNvPr id="27" name="TextBox 26">
            <a:extLst>
              <a:ext uri="{FF2B5EF4-FFF2-40B4-BE49-F238E27FC236}">
                <a16:creationId xmlns:a16="http://schemas.microsoft.com/office/drawing/2014/main" id="{AA6A74B0-C7B9-DC49-BB43-9C79F517545B}"/>
              </a:ext>
            </a:extLst>
          </p:cNvPr>
          <p:cNvSpPr txBox="1"/>
          <p:nvPr/>
        </p:nvSpPr>
        <p:spPr>
          <a:xfrm>
            <a:off x="4281310" y="5906945"/>
            <a:ext cx="2338039" cy="784830"/>
          </a:xfrm>
          <a:prstGeom prst="rect">
            <a:avLst/>
          </a:prstGeom>
          <a:noFill/>
        </p:spPr>
        <p:txBody>
          <a:bodyPr wrap="square" rtlCol="0">
            <a:spAutoFit/>
          </a:bodyPr>
          <a:lstStyle/>
          <a:p>
            <a:r>
              <a:rPr lang="en-GB" sz="1200" b="1" dirty="0">
                <a:solidFill>
                  <a:srgbClr val="002060"/>
                </a:solidFill>
              </a:rPr>
              <a:t>Social Prescribing Link Worker</a:t>
            </a:r>
          </a:p>
          <a:p>
            <a:r>
              <a:rPr lang="en-GB" sz="1100" dirty="0"/>
              <a:t>2019/20</a:t>
            </a:r>
          </a:p>
          <a:p>
            <a:r>
              <a:rPr lang="en-GB" sz="1100" b="1" dirty="0"/>
              <a:t>AfC Band</a:t>
            </a:r>
            <a:r>
              <a:rPr lang="en-GB" sz="1100" dirty="0"/>
              <a:t>: Up to 5</a:t>
            </a:r>
          </a:p>
          <a:p>
            <a:r>
              <a:rPr lang="en-GB" sz="1100" b="1" dirty="0"/>
              <a:t>Reimbursement</a:t>
            </a:r>
            <a:r>
              <a:rPr lang="en-GB" sz="1100" dirty="0"/>
              <a:t>: £35,389*</a:t>
            </a:r>
          </a:p>
        </p:txBody>
      </p:sp>
      <p:sp>
        <p:nvSpPr>
          <p:cNvPr id="29" name="TextBox 28">
            <a:extLst>
              <a:ext uri="{FF2B5EF4-FFF2-40B4-BE49-F238E27FC236}">
                <a16:creationId xmlns:a16="http://schemas.microsoft.com/office/drawing/2014/main" id="{006785DD-3EC9-5940-9E58-B619609CF3A5}"/>
              </a:ext>
            </a:extLst>
          </p:cNvPr>
          <p:cNvSpPr txBox="1"/>
          <p:nvPr/>
        </p:nvSpPr>
        <p:spPr>
          <a:xfrm>
            <a:off x="5196468" y="232827"/>
            <a:ext cx="1873405" cy="1138773"/>
          </a:xfrm>
          <a:prstGeom prst="rect">
            <a:avLst/>
          </a:prstGeom>
          <a:noFill/>
        </p:spPr>
        <p:txBody>
          <a:bodyPr wrap="square" rtlCol="0">
            <a:spAutoFit/>
          </a:bodyPr>
          <a:lstStyle/>
          <a:p>
            <a:r>
              <a:rPr lang="en-GB" sz="1200" b="1" dirty="0">
                <a:solidFill>
                  <a:srgbClr val="FF0000"/>
                </a:solidFill>
              </a:rPr>
              <a:t>First Contact Physiotherapist</a:t>
            </a:r>
          </a:p>
          <a:p>
            <a:r>
              <a:rPr lang="en-GB" sz="1100" dirty="0"/>
              <a:t>2020/21</a:t>
            </a:r>
          </a:p>
          <a:p>
            <a:r>
              <a:rPr lang="en-GB" sz="1100" b="1" dirty="0"/>
              <a:t>AfC Band </a:t>
            </a:r>
            <a:r>
              <a:rPr lang="en-GB" sz="1100" dirty="0"/>
              <a:t>7-8a</a:t>
            </a:r>
          </a:p>
          <a:p>
            <a:r>
              <a:rPr lang="en-GB" sz="1100" b="1" dirty="0"/>
              <a:t>Reimbursement</a:t>
            </a:r>
            <a:r>
              <a:rPr lang="en-GB" sz="1100" dirty="0"/>
              <a:t>: £55,670*</a:t>
            </a:r>
          </a:p>
          <a:p>
            <a:endParaRPr lang="en-GB" sz="1100" dirty="0"/>
          </a:p>
        </p:txBody>
      </p:sp>
      <p:sp>
        <p:nvSpPr>
          <p:cNvPr id="31" name="TextBox 30">
            <a:extLst>
              <a:ext uri="{FF2B5EF4-FFF2-40B4-BE49-F238E27FC236}">
                <a16:creationId xmlns:a16="http://schemas.microsoft.com/office/drawing/2014/main" id="{A4CCE00C-AE33-EF4C-A2B8-6B03CCB13D7E}"/>
              </a:ext>
            </a:extLst>
          </p:cNvPr>
          <p:cNvSpPr txBox="1"/>
          <p:nvPr/>
        </p:nvSpPr>
        <p:spPr>
          <a:xfrm>
            <a:off x="1417306" y="3799163"/>
            <a:ext cx="1873405" cy="954107"/>
          </a:xfrm>
          <a:prstGeom prst="rect">
            <a:avLst/>
          </a:prstGeom>
          <a:noFill/>
        </p:spPr>
        <p:txBody>
          <a:bodyPr wrap="square" rtlCol="0">
            <a:spAutoFit/>
          </a:bodyPr>
          <a:lstStyle/>
          <a:p>
            <a:r>
              <a:rPr lang="en-GB" sz="1200" b="1" dirty="0">
                <a:solidFill>
                  <a:srgbClr val="7030A0"/>
                </a:solidFill>
              </a:rPr>
              <a:t>Physician Associate</a:t>
            </a:r>
          </a:p>
          <a:p>
            <a:r>
              <a:rPr lang="en-GB" sz="1100" dirty="0"/>
              <a:t>2020/21</a:t>
            </a:r>
          </a:p>
          <a:p>
            <a:r>
              <a:rPr lang="en-GB" sz="1100" b="1" dirty="0"/>
              <a:t>AfC Band</a:t>
            </a:r>
            <a:r>
              <a:rPr lang="en-GB" sz="1100" dirty="0"/>
              <a:t>: 7</a:t>
            </a:r>
          </a:p>
          <a:p>
            <a:r>
              <a:rPr lang="en-GB" sz="1100" b="1" dirty="0"/>
              <a:t>Reimbursement</a:t>
            </a:r>
            <a:r>
              <a:rPr lang="en-GB" sz="1100" dirty="0"/>
              <a:t>: £53,724*</a:t>
            </a:r>
          </a:p>
          <a:p>
            <a:endParaRPr lang="en-GB" sz="1100" dirty="0"/>
          </a:p>
        </p:txBody>
      </p:sp>
      <p:sp>
        <p:nvSpPr>
          <p:cNvPr id="32" name="TextBox 31">
            <a:extLst>
              <a:ext uri="{FF2B5EF4-FFF2-40B4-BE49-F238E27FC236}">
                <a16:creationId xmlns:a16="http://schemas.microsoft.com/office/drawing/2014/main" id="{78E02101-A25A-504F-B107-19E2DED7CD32}"/>
              </a:ext>
            </a:extLst>
          </p:cNvPr>
          <p:cNvSpPr txBox="1"/>
          <p:nvPr/>
        </p:nvSpPr>
        <p:spPr>
          <a:xfrm>
            <a:off x="8748010" y="2916206"/>
            <a:ext cx="1873405" cy="954107"/>
          </a:xfrm>
          <a:prstGeom prst="rect">
            <a:avLst/>
          </a:prstGeom>
          <a:noFill/>
        </p:spPr>
        <p:txBody>
          <a:bodyPr wrap="square" rtlCol="0">
            <a:spAutoFit/>
          </a:bodyPr>
          <a:lstStyle/>
          <a:p>
            <a:r>
              <a:rPr lang="en-GB" sz="1200" b="1" dirty="0">
                <a:solidFill>
                  <a:schemeClr val="accent1">
                    <a:lumMod val="75000"/>
                  </a:schemeClr>
                </a:solidFill>
              </a:rPr>
              <a:t>Pharmacy Technician </a:t>
            </a:r>
          </a:p>
          <a:p>
            <a:r>
              <a:rPr lang="en-GB" sz="1100" dirty="0"/>
              <a:t>2020/21</a:t>
            </a:r>
          </a:p>
          <a:p>
            <a:r>
              <a:rPr lang="en-GB" sz="1100" b="1" dirty="0"/>
              <a:t>AfC Band</a:t>
            </a:r>
            <a:r>
              <a:rPr lang="en-GB" sz="1100" dirty="0"/>
              <a:t>: 5</a:t>
            </a:r>
          </a:p>
          <a:p>
            <a:r>
              <a:rPr lang="en-GB" sz="1100" b="1" dirty="0"/>
              <a:t>Reimbursement</a:t>
            </a:r>
            <a:r>
              <a:rPr lang="en-GB" sz="1100" dirty="0"/>
              <a:t>: £35, 389*</a:t>
            </a:r>
          </a:p>
          <a:p>
            <a:endParaRPr lang="en-GB" sz="1100" dirty="0"/>
          </a:p>
        </p:txBody>
      </p:sp>
      <p:sp>
        <p:nvSpPr>
          <p:cNvPr id="33" name="TextBox 32">
            <a:extLst>
              <a:ext uri="{FF2B5EF4-FFF2-40B4-BE49-F238E27FC236}">
                <a16:creationId xmlns:a16="http://schemas.microsoft.com/office/drawing/2014/main" id="{05B645C8-21D7-2D48-AC5F-64D32EDC9159}"/>
              </a:ext>
            </a:extLst>
          </p:cNvPr>
          <p:cNvSpPr txBox="1"/>
          <p:nvPr/>
        </p:nvSpPr>
        <p:spPr>
          <a:xfrm>
            <a:off x="8442961" y="4001221"/>
            <a:ext cx="1873405" cy="938719"/>
          </a:xfrm>
          <a:prstGeom prst="rect">
            <a:avLst/>
          </a:prstGeom>
          <a:noFill/>
        </p:spPr>
        <p:txBody>
          <a:bodyPr wrap="square" rtlCol="0">
            <a:spAutoFit/>
          </a:bodyPr>
          <a:lstStyle/>
          <a:p>
            <a:r>
              <a:rPr lang="en-GB" sz="1100" b="1" dirty="0">
                <a:solidFill>
                  <a:schemeClr val="accent2"/>
                </a:solidFill>
              </a:rPr>
              <a:t>Community Paramedic</a:t>
            </a:r>
          </a:p>
          <a:p>
            <a:r>
              <a:rPr lang="en-GB" sz="1100" dirty="0"/>
              <a:t>2021/22</a:t>
            </a:r>
          </a:p>
          <a:p>
            <a:r>
              <a:rPr lang="en-GB" sz="1100" b="1" dirty="0"/>
              <a:t>AfC Band</a:t>
            </a:r>
            <a:r>
              <a:rPr lang="en-GB" sz="1100" dirty="0"/>
              <a:t>: 7</a:t>
            </a:r>
          </a:p>
          <a:p>
            <a:r>
              <a:rPr lang="en-GB" sz="1100" b="1" dirty="0"/>
              <a:t>Reimbursement</a:t>
            </a:r>
            <a:r>
              <a:rPr lang="en-GB" sz="1100" dirty="0"/>
              <a:t>: £53,724*</a:t>
            </a:r>
          </a:p>
          <a:p>
            <a:endParaRPr lang="en-GB" sz="1100" dirty="0"/>
          </a:p>
        </p:txBody>
      </p:sp>
      <p:sp>
        <p:nvSpPr>
          <p:cNvPr id="34" name="TextBox 33">
            <a:extLst>
              <a:ext uri="{FF2B5EF4-FFF2-40B4-BE49-F238E27FC236}">
                <a16:creationId xmlns:a16="http://schemas.microsoft.com/office/drawing/2014/main" id="{EBB00DD9-07E5-3D43-BCCC-30E6F66BFF3E}"/>
              </a:ext>
            </a:extLst>
          </p:cNvPr>
          <p:cNvSpPr txBox="1"/>
          <p:nvPr/>
        </p:nvSpPr>
        <p:spPr>
          <a:xfrm>
            <a:off x="8615930" y="5134452"/>
            <a:ext cx="1873405" cy="954107"/>
          </a:xfrm>
          <a:prstGeom prst="rect">
            <a:avLst/>
          </a:prstGeom>
          <a:noFill/>
        </p:spPr>
        <p:txBody>
          <a:bodyPr wrap="square" rtlCol="0">
            <a:spAutoFit/>
          </a:bodyPr>
          <a:lstStyle/>
          <a:p>
            <a:r>
              <a:rPr lang="en-GB" sz="1200" b="1" dirty="0">
                <a:solidFill>
                  <a:schemeClr val="bg1">
                    <a:lumMod val="50000"/>
                  </a:schemeClr>
                </a:solidFill>
              </a:rPr>
              <a:t>Occupational Therapist</a:t>
            </a:r>
          </a:p>
          <a:p>
            <a:r>
              <a:rPr lang="en-GB" sz="1100" dirty="0"/>
              <a:t>2020/21</a:t>
            </a:r>
          </a:p>
          <a:p>
            <a:r>
              <a:rPr lang="en-GB" sz="1100" b="1" dirty="0"/>
              <a:t>AfC Band</a:t>
            </a:r>
            <a:r>
              <a:rPr lang="en-GB" sz="1100" dirty="0"/>
              <a:t>: 7</a:t>
            </a:r>
          </a:p>
          <a:p>
            <a:r>
              <a:rPr lang="en-GB" sz="1100" b="1" dirty="0"/>
              <a:t>Reimbursement:</a:t>
            </a:r>
            <a:r>
              <a:rPr lang="en-GB" sz="1100" dirty="0"/>
              <a:t> £52,724*</a:t>
            </a:r>
          </a:p>
          <a:p>
            <a:endParaRPr lang="en-GB" sz="1100" dirty="0"/>
          </a:p>
        </p:txBody>
      </p:sp>
      <p:sp>
        <p:nvSpPr>
          <p:cNvPr id="35" name="TextBox 34">
            <a:extLst>
              <a:ext uri="{FF2B5EF4-FFF2-40B4-BE49-F238E27FC236}">
                <a16:creationId xmlns:a16="http://schemas.microsoft.com/office/drawing/2014/main" id="{3264A322-B337-BE4C-9C52-20A8A9638FCC}"/>
              </a:ext>
            </a:extLst>
          </p:cNvPr>
          <p:cNvSpPr txBox="1"/>
          <p:nvPr/>
        </p:nvSpPr>
        <p:spPr>
          <a:xfrm>
            <a:off x="6595567" y="6049004"/>
            <a:ext cx="1873405" cy="954107"/>
          </a:xfrm>
          <a:prstGeom prst="rect">
            <a:avLst/>
          </a:prstGeom>
          <a:noFill/>
        </p:spPr>
        <p:txBody>
          <a:bodyPr wrap="square" rtlCol="0">
            <a:spAutoFit/>
          </a:bodyPr>
          <a:lstStyle/>
          <a:p>
            <a:r>
              <a:rPr lang="en-GB" sz="1200" b="1" dirty="0">
                <a:solidFill>
                  <a:srgbClr val="FF40FF"/>
                </a:solidFill>
              </a:rPr>
              <a:t>Dietician</a:t>
            </a:r>
          </a:p>
          <a:p>
            <a:r>
              <a:rPr lang="en-GB" sz="1100" dirty="0"/>
              <a:t>2020/21</a:t>
            </a:r>
          </a:p>
          <a:p>
            <a:r>
              <a:rPr lang="en-GB" sz="1100" b="1" dirty="0"/>
              <a:t>AfC Band</a:t>
            </a:r>
            <a:r>
              <a:rPr lang="en-GB" sz="1100" dirty="0"/>
              <a:t>:7</a:t>
            </a:r>
          </a:p>
          <a:p>
            <a:r>
              <a:rPr lang="en-GB" sz="1100" b="1" dirty="0"/>
              <a:t>Reimbursement</a:t>
            </a:r>
            <a:r>
              <a:rPr lang="en-GB" sz="1100" dirty="0"/>
              <a:t>: £53,724*</a:t>
            </a:r>
          </a:p>
          <a:p>
            <a:endParaRPr lang="en-GB" sz="1100" dirty="0"/>
          </a:p>
        </p:txBody>
      </p:sp>
      <p:sp>
        <p:nvSpPr>
          <p:cNvPr id="37" name="TextBox 36">
            <a:extLst>
              <a:ext uri="{FF2B5EF4-FFF2-40B4-BE49-F238E27FC236}">
                <a16:creationId xmlns:a16="http://schemas.microsoft.com/office/drawing/2014/main" id="{FAD5B3EB-B0F0-F84C-9B7B-6524E9072D51}"/>
              </a:ext>
            </a:extLst>
          </p:cNvPr>
          <p:cNvSpPr txBox="1"/>
          <p:nvPr/>
        </p:nvSpPr>
        <p:spPr>
          <a:xfrm>
            <a:off x="3071986" y="232827"/>
            <a:ext cx="1873405" cy="954107"/>
          </a:xfrm>
          <a:prstGeom prst="rect">
            <a:avLst/>
          </a:prstGeom>
          <a:noFill/>
        </p:spPr>
        <p:txBody>
          <a:bodyPr wrap="square" rtlCol="0">
            <a:spAutoFit/>
          </a:bodyPr>
          <a:lstStyle/>
          <a:p>
            <a:r>
              <a:rPr lang="en-GB" sz="1200" b="1" dirty="0">
                <a:solidFill>
                  <a:srgbClr val="0432FF"/>
                </a:solidFill>
              </a:rPr>
              <a:t>Health &amp; Wellbeing Coach</a:t>
            </a:r>
          </a:p>
          <a:p>
            <a:r>
              <a:rPr lang="en-GB" sz="1100" dirty="0"/>
              <a:t>2021/21</a:t>
            </a:r>
          </a:p>
          <a:p>
            <a:r>
              <a:rPr lang="en-GB" sz="1100" b="1" dirty="0"/>
              <a:t>AfC Band</a:t>
            </a:r>
            <a:r>
              <a:rPr lang="en-GB" sz="1100" dirty="0"/>
              <a:t>: Up to 5</a:t>
            </a:r>
          </a:p>
          <a:p>
            <a:r>
              <a:rPr lang="en-GB" sz="1100" b="1" dirty="0"/>
              <a:t>Reimbursement</a:t>
            </a:r>
            <a:r>
              <a:rPr lang="en-GB" sz="1100" dirty="0"/>
              <a:t>: £35, 389*</a:t>
            </a:r>
          </a:p>
          <a:p>
            <a:endParaRPr lang="en-GB" sz="1100" dirty="0"/>
          </a:p>
        </p:txBody>
      </p:sp>
      <p:sp>
        <p:nvSpPr>
          <p:cNvPr id="38" name="TextBox 37">
            <a:extLst>
              <a:ext uri="{FF2B5EF4-FFF2-40B4-BE49-F238E27FC236}">
                <a16:creationId xmlns:a16="http://schemas.microsoft.com/office/drawing/2014/main" id="{70444961-EA24-6443-BC8A-514BC9126EBF}"/>
              </a:ext>
            </a:extLst>
          </p:cNvPr>
          <p:cNvSpPr txBox="1"/>
          <p:nvPr/>
        </p:nvSpPr>
        <p:spPr>
          <a:xfrm>
            <a:off x="7679228" y="559552"/>
            <a:ext cx="1873405" cy="954107"/>
          </a:xfrm>
          <a:prstGeom prst="rect">
            <a:avLst/>
          </a:prstGeom>
          <a:noFill/>
        </p:spPr>
        <p:txBody>
          <a:bodyPr wrap="square" rtlCol="0">
            <a:spAutoFit/>
          </a:bodyPr>
          <a:lstStyle/>
          <a:p>
            <a:r>
              <a:rPr lang="en-GB" sz="1200" b="1" dirty="0">
                <a:solidFill>
                  <a:srgbClr val="FF7E79"/>
                </a:solidFill>
              </a:rPr>
              <a:t>Care Co-Ordinator</a:t>
            </a:r>
          </a:p>
          <a:p>
            <a:r>
              <a:rPr lang="en-GB" sz="1100" dirty="0"/>
              <a:t>2020/21</a:t>
            </a:r>
          </a:p>
          <a:p>
            <a:r>
              <a:rPr lang="en-GB" sz="1100" b="1" dirty="0"/>
              <a:t>AfC Band</a:t>
            </a:r>
            <a:r>
              <a:rPr lang="en-GB" sz="1100" dirty="0"/>
              <a:t>: 4</a:t>
            </a:r>
          </a:p>
          <a:p>
            <a:r>
              <a:rPr lang="en-GB" sz="1100" b="1" dirty="0"/>
              <a:t>Reimbursement: </a:t>
            </a:r>
            <a:r>
              <a:rPr lang="en-GB" sz="1100" dirty="0"/>
              <a:t>£29,135*</a:t>
            </a:r>
          </a:p>
          <a:p>
            <a:endParaRPr lang="en-GB" sz="1100" dirty="0"/>
          </a:p>
        </p:txBody>
      </p:sp>
      <p:sp>
        <p:nvSpPr>
          <p:cNvPr id="39" name="TextBox 38">
            <a:extLst>
              <a:ext uri="{FF2B5EF4-FFF2-40B4-BE49-F238E27FC236}">
                <a16:creationId xmlns:a16="http://schemas.microsoft.com/office/drawing/2014/main" id="{E80F738D-FC5B-5D44-B01B-DA17A0196299}"/>
              </a:ext>
            </a:extLst>
          </p:cNvPr>
          <p:cNvSpPr txBox="1"/>
          <p:nvPr/>
        </p:nvSpPr>
        <p:spPr>
          <a:xfrm>
            <a:off x="2186742" y="5026384"/>
            <a:ext cx="2207938" cy="1123384"/>
          </a:xfrm>
          <a:prstGeom prst="rect">
            <a:avLst/>
          </a:prstGeom>
          <a:noFill/>
        </p:spPr>
        <p:txBody>
          <a:bodyPr wrap="square" rtlCol="0">
            <a:spAutoFit/>
          </a:bodyPr>
          <a:lstStyle/>
          <a:p>
            <a:r>
              <a:rPr lang="en-GB" sz="1200" b="1" dirty="0">
                <a:solidFill>
                  <a:srgbClr val="008F00"/>
                </a:solidFill>
              </a:rPr>
              <a:t>Mental Health Practitioner</a:t>
            </a:r>
          </a:p>
          <a:p>
            <a:r>
              <a:rPr lang="en-GB" sz="1100" dirty="0"/>
              <a:t>2021/22</a:t>
            </a:r>
          </a:p>
          <a:p>
            <a:r>
              <a:rPr lang="en-GB" sz="1100" b="1" dirty="0"/>
              <a:t>AfC Band</a:t>
            </a:r>
            <a:r>
              <a:rPr lang="en-GB" sz="1100" dirty="0"/>
              <a:t>: TBC</a:t>
            </a:r>
          </a:p>
          <a:p>
            <a:r>
              <a:rPr lang="en-GB" sz="1100" b="1" dirty="0"/>
              <a:t>Reimbursement</a:t>
            </a:r>
            <a:r>
              <a:rPr lang="en-GB" sz="1100" dirty="0"/>
              <a:t>: TBC</a:t>
            </a:r>
          </a:p>
          <a:p>
            <a:endParaRPr lang="en-GB" sz="1100" dirty="0"/>
          </a:p>
          <a:p>
            <a:endParaRPr lang="en-GB" sz="1100" dirty="0"/>
          </a:p>
        </p:txBody>
      </p:sp>
      <p:sp>
        <p:nvSpPr>
          <p:cNvPr id="40" name="TextBox 39">
            <a:extLst>
              <a:ext uri="{FF2B5EF4-FFF2-40B4-BE49-F238E27FC236}">
                <a16:creationId xmlns:a16="http://schemas.microsoft.com/office/drawing/2014/main" id="{F6B420A7-CB31-FC45-A621-297172A00301}"/>
              </a:ext>
            </a:extLst>
          </p:cNvPr>
          <p:cNvSpPr txBox="1"/>
          <p:nvPr/>
        </p:nvSpPr>
        <p:spPr>
          <a:xfrm>
            <a:off x="9552632" y="5928544"/>
            <a:ext cx="2137565" cy="861774"/>
          </a:xfrm>
          <a:prstGeom prst="rect">
            <a:avLst/>
          </a:prstGeom>
          <a:noFill/>
        </p:spPr>
        <p:txBody>
          <a:bodyPr wrap="square" rtlCol="0">
            <a:spAutoFit/>
          </a:bodyPr>
          <a:lstStyle/>
          <a:p>
            <a:endParaRPr lang="en-GB" sz="1000" dirty="0">
              <a:latin typeface="Helvetica" pitchFamily="2" charset="0"/>
            </a:endParaRPr>
          </a:p>
          <a:p>
            <a:r>
              <a:rPr lang="en-GB" sz="1000" dirty="0">
                <a:latin typeface="Helvetica" pitchFamily="2" charset="0"/>
              </a:rPr>
              <a:t>*Maximum reimbursement rate</a:t>
            </a:r>
          </a:p>
          <a:p>
            <a:r>
              <a:rPr lang="en-GB" sz="1000" dirty="0">
                <a:latin typeface="Helvetica" pitchFamily="2" charset="0"/>
              </a:rPr>
              <a:t>Correct as of September 2020</a:t>
            </a:r>
          </a:p>
          <a:p>
            <a:endParaRPr lang="en-GB" sz="1000" dirty="0">
              <a:latin typeface="Helvetica" pitchFamily="2" charset="0"/>
            </a:endParaRPr>
          </a:p>
          <a:p>
            <a:endParaRPr lang="en-GB" sz="1000" dirty="0">
              <a:latin typeface="Helvetica" pitchFamily="2" charset="0"/>
            </a:endParaRPr>
          </a:p>
        </p:txBody>
      </p:sp>
      <p:sp>
        <p:nvSpPr>
          <p:cNvPr id="42" name="TextBox 41">
            <a:extLst>
              <a:ext uri="{FF2B5EF4-FFF2-40B4-BE49-F238E27FC236}">
                <a16:creationId xmlns:a16="http://schemas.microsoft.com/office/drawing/2014/main" id="{8D25DB17-3314-4742-B22E-95DCF3BFFEF4}"/>
              </a:ext>
            </a:extLst>
          </p:cNvPr>
          <p:cNvSpPr txBox="1"/>
          <p:nvPr/>
        </p:nvSpPr>
        <p:spPr>
          <a:xfrm>
            <a:off x="1058779" y="2537040"/>
            <a:ext cx="1758763" cy="954107"/>
          </a:xfrm>
          <a:prstGeom prst="rect">
            <a:avLst/>
          </a:prstGeom>
          <a:noFill/>
        </p:spPr>
        <p:txBody>
          <a:bodyPr wrap="square" rtlCol="0">
            <a:spAutoFit/>
          </a:bodyPr>
          <a:lstStyle/>
          <a:p>
            <a:r>
              <a:rPr lang="en-GB" sz="1200" b="1" dirty="0">
                <a:solidFill>
                  <a:schemeClr val="accent2">
                    <a:lumMod val="50000"/>
                  </a:schemeClr>
                </a:solidFill>
              </a:rPr>
              <a:t>Chiropodist/Podiatrist</a:t>
            </a:r>
          </a:p>
          <a:p>
            <a:r>
              <a:rPr lang="en-GB" sz="1100" dirty="0"/>
              <a:t>2020/21</a:t>
            </a:r>
          </a:p>
          <a:p>
            <a:r>
              <a:rPr lang="en-GB" sz="1100" b="1" dirty="0"/>
              <a:t>AfC Band</a:t>
            </a:r>
            <a:r>
              <a:rPr lang="en-GB" sz="1100" dirty="0"/>
              <a:t>: 7</a:t>
            </a:r>
          </a:p>
          <a:p>
            <a:r>
              <a:rPr lang="en-GB" sz="1100" b="1" dirty="0"/>
              <a:t>Reimbursement:</a:t>
            </a:r>
            <a:r>
              <a:rPr lang="en-GB" sz="1100" dirty="0"/>
              <a:t> £53, 724*</a:t>
            </a:r>
          </a:p>
          <a:p>
            <a:endParaRPr lang="en-GB" sz="1100" dirty="0"/>
          </a:p>
        </p:txBody>
      </p:sp>
      <p:sp>
        <p:nvSpPr>
          <p:cNvPr id="43" name="TextBox 42">
            <a:extLst>
              <a:ext uri="{FF2B5EF4-FFF2-40B4-BE49-F238E27FC236}">
                <a16:creationId xmlns:a16="http://schemas.microsoft.com/office/drawing/2014/main" id="{6989E11C-1C97-A344-A130-DD125ABE3439}"/>
              </a:ext>
            </a:extLst>
          </p:cNvPr>
          <p:cNvSpPr txBox="1"/>
          <p:nvPr/>
        </p:nvSpPr>
        <p:spPr>
          <a:xfrm>
            <a:off x="8284015" y="1702416"/>
            <a:ext cx="2483222" cy="784830"/>
          </a:xfrm>
          <a:prstGeom prst="rect">
            <a:avLst/>
          </a:prstGeom>
          <a:noFill/>
        </p:spPr>
        <p:txBody>
          <a:bodyPr wrap="square" rtlCol="0">
            <a:spAutoFit/>
          </a:bodyPr>
          <a:lstStyle/>
          <a:p>
            <a:r>
              <a:rPr lang="en-GB" sz="1200" b="1" dirty="0">
                <a:solidFill>
                  <a:srgbClr val="7030A0"/>
                </a:solidFill>
              </a:rPr>
              <a:t>Nurse Associate</a:t>
            </a:r>
          </a:p>
          <a:p>
            <a:r>
              <a:rPr lang="en-GB" sz="1100" dirty="0"/>
              <a:t>2020/21</a:t>
            </a:r>
          </a:p>
          <a:p>
            <a:r>
              <a:rPr lang="en-GB" sz="1100" b="1" dirty="0"/>
              <a:t>AfC Band</a:t>
            </a:r>
            <a:r>
              <a:rPr lang="en-GB" sz="1100" dirty="0"/>
              <a:t>: 4 (Trainee Band 3</a:t>
            </a:r>
            <a:r>
              <a:rPr lang="en-GB" sz="1100" dirty="0">
                <a:solidFill>
                  <a:schemeClr val="bg1">
                    <a:lumMod val="50000"/>
                  </a:schemeClr>
                </a:solidFill>
              </a:rPr>
              <a:t>*</a:t>
            </a:r>
            <a:r>
              <a:rPr lang="en-GB" sz="1100" dirty="0"/>
              <a:t>)</a:t>
            </a:r>
          </a:p>
          <a:p>
            <a:r>
              <a:rPr lang="en-GB" sz="1100" b="1" dirty="0"/>
              <a:t>Reimbursement: </a:t>
            </a:r>
            <a:r>
              <a:rPr lang="en-GB" sz="1100" dirty="0"/>
              <a:t>£24,157* &amp; £21,142</a:t>
            </a:r>
            <a:r>
              <a:rPr lang="en-GB" sz="1100" dirty="0">
                <a:solidFill>
                  <a:schemeClr val="bg1">
                    <a:lumMod val="50000"/>
                  </a:schemeClr>
                </a:solidFill>
              </a:rPr>
              <a:t>*</a:t>
            </a:r>
            <a:endParaRPr lang="en-GB" sz="1100" dirty="0"/>
          </a:p>
        </p:txBody>
      </p:sp>
    </p:spTree>
    <p:extLst>
      <p:ext uri="{BB962C8B-B14F-4D97-AF65-F5344CB8AC3E}">
        <p14:creationId xmlns:p14="http://schemas.microsoft.com/office/powerpoint/2010/main" val="3791876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BC771-ADAD-9C4E-8D17-9B3C605C8F64}"/>
              </a:ext>
            </a:extLst>
          </p:cNvPr>
          <p:cNvSpPr>
            <a:spLocks noGrp="1"/>
          </p:cNvSpPr>
          <p:nvPr>
            <p:ph type="title"/>
          </p:nvPr>
        </p:nvSpPr>
        <p:spPr>
          <a:xfrm>
            <a:off x="838200" y="-130629"/>
            <a:ext cx="10515600" cy="1325563"/>
          </a:xfrm>
        </p:spPr>
        <p:txBody>
          <a:bodyPr/>
          <a:lstStyle/>
          <a:p>
            <a:r>
              <a:rPr lang="en-US" dirty="0"/>
              <a:t>Thinking about the people strategy? </a:t>
            </a:r>
          </a:p>
        </p:txBody>
      </p:sp>
      <p:sp>
        <p:nvSpPr>
          <p:cNvPr id="4" name="Slide Number Placeholder 3">
            <a:extLst>
              <a:ext uri="{FF2B5EF4-FFF2-40B4-BE49-F238E27FC236}">
                <a16:creationId xmlns:a16="http://schemas.microsoft.com/office/drawing/2014/main" id="{B836B227-A080-AD4E-8642-FDD52DF24884}"/>
              </a:ext>
            </a:extLst>
          </p:cNvPr>
          <p:cNvSpPr>
            <a:spLocks noGrp="1"/>
          </p:cNvSpPr>
          <p:nvPr>
            <p:ph type="sldNum" sz="quarter" idx="12"/>
          </p:nvPr>
        </p:nvSpPr>
        <p:spPr/>
        <p:txBody>
          <a:bodyPr/>
          <a:lstStyle/>
          <a:p>
            <a:fld id="{8D82B02F-5E33-5F45-B749-127BC6B0E3BD}" type="slidenum">
              <a:rPr lang="en-US" smtClean="0"/>
              <a:pPr/>
              <a:t>10</a:t>
            </a:fld>
            <a:endParaRPr lang="en-US" dirty="0"/>
          </a:p>
        </p:txBody>
      </p:sp>
      <p:pic>
        <p:nvPicPr>
          <p:cNvPr id="6" name="Picture 2" descr="Reflecting on Reflection Through Professional Conversation | Educational  Leadership in the 21st Century">
            <a:extLst>
              <a:ext uri="{FF2B5EF4-FFF2-40B4-BE49-F238E27FC236}">
                <a16:creationId xmlns:a16="http://schemas.microsoft.com/office/drawing/2014/main" id="{A4D45AF4-BF6E-B14B-B93D-5639C6E37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86000"/>
            <a:ext cx="32004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The Circles Model (Part 1). When people ask me for a simple way to… | by  Huw Griffiths | Medium">
            <a:extLst>
              <a:ext uri="{FF2B5EF4-FFF2-40B4-BE49-F238E27FC236}">
                <a16:creationId xmlns:a16="http://schemas.microsoft.com/office/drawing/2014/main" id="{A563F3F0-F79C-2A4D-AB3E-4926F095C137}"/>
              </a:ext>
            </a:extLst>
          </p:cNvPr>
          <p:cNvSpPr>
            <a:spLocks noChangeAspect="1" noChangeArrowheads="1"/>
          </p:cNvSpPr>
          <p:nvPr/>
        </p:nvSpPr>
        <p:spPr bwMode="auto">
          <a:xfrm>
            <a:off x="4305300" y="2292350"/>
            <a:ext cx="3581400" cy="227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148" name="Picture 4" descr="The Circles Model (Part 1). When people ask me for a simple way to… | by  Huw Griffiths | Medium">
            <a:extLst>
              <a:ext uri="{FF2B5EF4-FFF2-40B4-BE49-F238E27FC236}">
                <a16:creationId xmlns:a16="http://schemas.microsoft.com/office/drawing/2014/main" id="{29410227-F632-8A47-99A3-A0392CDB2E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538" y="1933565"/>
            <a:ext cx="4730297" cy="299087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Knowledge &amp; Innovation: The Journey Is as Valuable as the Destination | I'm  Not Actually a Geek">
            <a:extLst>
              <a:ext uri="{FF2B5EF4-FFF2-40B4-BE49-F238E27FC236}">
                <a16:creationId xmlns:a16="http://schemas.microsoft.com/office/drawing/2014/main" id="{D427D2E3-DB5D-4C48-A975-6E36E204EF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74167" y="2456048"/>
            <a:ext cx="4608669" cy="2109602"/>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6919C17-8150-4044-A1E0-23188CACAA1C}"/>
              </a:ext>
            </a:extLst>
          </p:cNvPr>
          <p:cNvCxnSpPr/>
          <p:nvPr/>
        </p:nvCxnSpPr>
        <p:spPr>
          <a:xfrm flipH="1">
            <a:off x="4063117" y="1288111"/>
            <a:ext cx="2032883" cy="1860606"/>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D7C94B9-96DE-9B46-AB40-C9A277429334}"/>
              </a:ext>
            </a:extLst>
          </p:cNvPr>
          <p:cNvCxnSpPr/>
          <p:nvPr/>
        </p:nvCxnSpPr>
        <p:spPr>
          <a:xfrm>
            <a:off x="6096000" y="1288111"/>
            <a:ext cx="2555019" cy="1311966"/>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4C6A614-969F-0742-9DA9-BDC02BD662FE}"/>
              </a:ext>
            </a:extLst>
          </p:cNvPr>
          <p:cNvSpPr txBox="1"/>
          <p:nvPr/>
        </p:nvSpPr>
        <p:spPr>
          <a:xfrm>
            <a:off x="6457893" y="1016618"/>
            <a:ext cx="4522857" cy="369332"/>
          </a:xfrm>
          <a:prstGeom prst="rect">
            <a:avLst/>
          </a:prstGeom>
          <a:noFill/>
        </p:spPr>
        <p:txBody>
          <a:bodyPr wrap="square" rtlCol="0">
            <a:spAutoFit/>
          </a:bodyPr>
          <a:lstStyle/>
          <a:p>
            <a:r>
              <a:rPr lang="en-US" b="1" dirty="0">
                <a:solidFill>
                  <a:srgbClr val="00B050"/>
                </a:solidFill>
              </a:rPr>
              <a:t>The bit in the middle is workforce planning </a:t>
            </a:r>
          </a:p>
        </p:txBody>
      </p:sp>
      <p:cxnSp>
        <p:nvCxnSpPr>
          <p:cNvPr id="12" name="Straight Arrow Connector 11">
            <a:extLst>
              <a:ext uri="{FF2B5EF4-FFF2-40B4-BE49-F238E27FC236}">
                <a16:creationId xmlns:a16="http://schemas.microsoft.com/office/drawing/2014/main" id="{2D9842A2-00A6-CD41-8B9F-5AAFBE214026}"/>
              </a:ext>
            </a:extLst>
          </p:cNvPr>
          <p:cNvCxnSpPr>
            <a:cxnSpLocks/>
          </p:cNvCxnSpPr>
          <p:nvPr/>
        </p:nvCxnSpPr>
        <p:spPr>
          <a:xfrm flipV="1">
            <a:off x="11656612" y="3522428"/>
            <a:ext cx="0" cy="1669774"/>
          </a:xfrm>
          <a:prstGeom prst="straightConnector1">
            <a:avLst/>
          </a:prstGeom>
          <a:ln w="5080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CD4E111-2647-F347-98B7-DE00F77402FF}"/>
              </a:ext>
            </a:extLst>
          </p:cNvPr>
          <p:cNvSpPr txBox="1"/>
          <p:nvPr/>
        </p:nvSpPr>
        <p:spPr>
          <a:xfrm>
            <a:off x="9904673" y="4985699"/>
            <a:ext cx="2152153" cy="646331"/>
          </a:xfrm>
          <a:prstGeom prst="rect">
            <a:avLst/>
          </a:prstGeom>
          <a:noFill/>
        </p:spPr>
        <p:txBody>
          <a:bodyPr wrap="square" rtlCol="0">
            <a:spAutoFit/>
          </a:bodyPr>
          <a:lstStyle/>
          <a:p>
            <a:r>
              <a:rPr lang="en-US" b="1" dirty="0">
                <a:solidFill>
                  <a:srgbClr val="0070C0"/>
                </a:solidFill>
              </a:rPr>
              <a:t>Sustaining your organisation or  PCN</a:t>
            </a:r>
          </a:p>
        </p:txBody>
      </p:sp>
    </p:spTree>
    <p:extLst>
      <p:ext uri="{BB962C8B-B14F-4D97-AF65-F5344CB8AC3E}">
        <p14:creationId xmlns:p14="http://schemas.microsoft.com/office/powerpoint/2010/main" val="40414986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CDF5E-F804-4F48-8AAE-1C2674567E64}"/>
              </a:ext>
            </a:extLst>
          </p:cNvPr>
          <p:cNvSpPr>
            <a:spLocks noGrp="1"/>
          </p:cNvSpPr>
          <p:nvPr>
            <p:ph type="title"/>
          </p:nvPr>
        </p:nvSpPr>
        <p:spPr>
          <a:xfrm>
            <a:off x="838200" y="-131061"/>
            <a:ext cx="10515600" cy="1325563"/>
          </a:xfrm>
        </p:spPr>
        <p:txBody>
          <a:bodyPr/>
          <a:lstStyle/>
          <a:p>
            <a:r>
              <a:rPr lang="en-US" dirty="0"/>
              <a:t>Workforce planning mindset </a:t>
            </a:r>
          </a:p>
        </p:txBody>
      </p:sp>
      <p:graphicFrame>
        <p:nvGraphicFramePr>
          <p:cNvPr id="4" name="Diagram 3">
            <a:extLst>
              <a:ext uri="{FF2B5EF4-FFF2-40B4-BE49-F238E27FC236}">
                <a16:creationId xmlns:a16="http://schemas.microsoft.com/office/drawing/2014/main" id="{E02020AB-E1C9-7240-9127-6142F7B446BF}"/>
              </a:ext>
            </a:extLst>
          </p:cNvPr>
          <p:cNvGraphicFramePr/>
          <p:nvPr>
            <p:extLst>
              <p:ext uri="{D42A27DB-BD31-4B8C-83A1-F6EECF244321}">
                <p14:modId xmlns:p14="http://schemas.microsoft.com/office/powerpoint/2010/main" val="1757078650"/>
              </p:ext>
            </p:extLst>
          </p:nvPr>
        </p:nvGraphicFramePr>
        <p:xfrm>
          <a:off x="1204907" y="834342"/>
          <a:ext cx="6254899" cy="55005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Slide Number Placeholder 4">
            <a:extLst>
              <a:ext uri="{FF2B5EF4-FFF2-40B4-BE49-F238E27FC236}">
                <a16:creationId xmlns:a16="http://schemas.microsoft.com/office/drawing/2014/main" id="{3E2FAB65-021E-F947-8289-B1B3068C1C02}"/>
              </a:ext>
            </a:extLst>
          </p:cNvPr>
          <p:cNvSpPr>
            <a:spLocks noGrp="1"/>
          </p:cNvSpPr>
          <p:nvPr>
            <p:ph type="sldNum" sz="quarter" idx="12"/>
          </p:nvPr>
        </p:nvSpPr>
        <p:spPr/>
        <p:txBody>
          <a:bodyPr/>
          <a:lstStyle/>
          <a:p>
            <a:fld id="{8D82B02F-5E33-5F45-B749-127BC6B0E3BD}" type="slidenum">
              <a:rPr lang="en-US" smtClean="0"/>
              <a:pPr/>
              <a:t>11</a:t>
            </a:fld>
            <a:endParaRPr lang="en-US" dirty="0"/>
          </a:p>
        </p:txBody>
      </p:sp>
      <p:pic>
        <p:nvPicPr>
          <p:cNvPr id="5122" name="Picture 2" descr="Blog: Mindset - your key to success">
            <a:extLst>
              <a:ext uri="{FF2B5EF4-FFF2-40B4-BE49-F238E27FC236}">
                <a16:creationId xmlns:a16="http://schemas.microsoft.com/office/drawing/2014/main" id="{16C93CFE-D20B-A54E-93E9-285F73D0F2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49195" y="1927557"/>
            <a:ext cx="4365486" cy="2658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48090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CB4CC-68EB-8542-A2CB-8FBC1AC7C415}"/>
              </a:ext>
            </a:extLst>
          </p:cNvPr>
          <p:cNvSpPr>
            <a:spLocks noGrp="1"/>
          </p:cNvSpPr>
          <p:nvPr>
            <p:ph type="title"/>
          </p:nvPr>
        </p:nvSpPr>
        <p:spPr>
          <a:xfrm>
            <a:off x="838200" y="-131061"/>
            <a:ext cx="10515600" cy="1325563"/>
          </a:xfrm>
        </p:spPr>
        <p:txBody>
          <a:bodyPr/>
          <a:lstStyle/>
          <a:p>
            <a:r>
              <a:rPr lang="en-US" dirty="0"/>
              <a:t>Key reasons for workforce planning</a:t>
            </a:r>
          </a:p>
        </p:txBody>
      </p:sp>
      <p:graphicFrame>
        <p:nvGraphicFramePr>
          <p:cNvPr id="6" name="Content Placeholder 5">
            <a:extLst>
              <a:ext uri="{FF2B5EF4-FFF2-40B4-BE49-F238E27FC236}">
                <a16:creationId xmlns:a16="http://schemas.microsoft.com/office/drawing/2014/main" id="{EBC70BF8-DB86-C848-A6DF-1C3FAC5A49BB}"/>
              </a:ext>
            </a:extLst>
          </p:cNvPr>
          <p:cNvGraphicFramePr>
            <a:graphicFrameLocks noGrp="1"/>
          </p:cNvGraphicFramePr>
          <p:nvPr>
            <p:ph idx="1"/>
            <p:extLst>
              <p:ext uri="{D42A27DB-BD31-4B8C-83A1-F6EECF244321}">
                <p14:modId xmlns:p14="http://schemas.microsoft.com/office/powerpoint/2010/main" val="2611385594"/>
              </p:ext>
            </p:extLst>
          </p:nvPr>
        </p:nvGraphicFramePr>
        <p:xfrm>
          <a:off x="838200" y="1095523"/>
          <a:ext cx="10673316" cy="53619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7AB96213-EA20-8A48-9406-B5A8917AA1D7}"/>
              </a:ext>
            </a:extLst>
          </p:cNvPr>
          <p:cNvSpPr>
            <a:spLocks noGrp="1"/>
          </p:cNvSpPr>
          <p:nvPr>
            <p:ph type="sldNum" sz="quarter" idx="12"/>
          </p:nvPr>
        </p:nvSpPr>
        <p:spPr/>
        <p:txBody>
          <a:bodyPr/>
          <a:lstStyle/>
          <a:p>
            <a:fld id="{8D82B02F-5E33-5F45-B749-127BC6B0E3BD}" type="slidenum">
              <a:rPr lang="en-US" smtClean="0"/>
              <a:pPr/>
              <a:t>12</a:t>
            </a:fld>
            <a:endParaRPr lang="en-US" dirty="0"/>
          </a:p>
        </p:txBody>
      </p:sp>
    </p:spTree>
    <p:extLst>
      <p:ext uri="{BB962C8B-B14F-4D97-AF65-F5344CB8AC3E}">
        <p14:creationId xmlns:p14="http://schemas.microsoft.com/office/powerpoint/2010/main" val="34863173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2976E-3B70-8347-829D-64A24EAE86DE}"/>
              </a:ext>
            </a:extLst>
          </p:cNvPr>
          <p:cNvSpPr>
            <a:spLocks noGrp="1"/>
          </p:cNvSpPr>
          <p:nvPr>
            <p:ph type="title"/>
          </p:nvPr>
        </p:nvSpPr>
        <p:spPr>
          <a:xfrm>
            <a:off x="838200" y="-138149"/>
            <a:ext cx="10515600" cy="1325563"/>
          </a:xfrm>
        </p:spPr>
        <p:txBody>
          <a:bodyPr/>
          <a:lstStyle/>
          <a:p>
            <a:r>
              <a:rPr lang="en-US" dirty="0"/>
              <a:t>Key benefits of effective workforce planning</a:t>
            </a:r>
          </a:p>
        </p:txBody>
      </p:sp>
      <p:sp>
        <p:nvSpPr>
          <p:cNvPr id="3" name="Content Placeholder 2">
            <a:extLst>
              <a:ext uri="{FF2B5EF4-FFF2-40B4-BE49-F238E27FC236}">
                <a16:creationId xmlns:a16="http://schemas.microsoft.com/office/drawing/2014/main" id="{59785B63-A38C-154A-9010-A2518CF0301A}"/>
              </a:ext>
            </a:extLst>
          </p:cNvPr>
          <p:cNvSpPr>
            <a:spLocks noGrp="1"/>
          </p:cNvSpPr>
          <p:nvPr>
            <p:ph idx="1"/>
          </p:nvPr>
        </p:nvSpPr>
        <p:spPr>
          <a:xfrm>
            <a:off x="410832" y="1000841"/>
            <a:ext cx="5765116" cy="5158937"/>
          </a:xfrm>
        </p:spPr>
        <p:txBody>
          <a:bodyPr>
            <a:normAutofit/>
          </a:bodyPr>
          <a:lstStyle/>
          <a:p>
            <a:pPr>
              <a:lnSpc>
                <a:spcPct val="100000"/>
              </a:lnSpc>
              <a:spcBef>
                <a:spcPts val="600"/>
              </a:spcBef>
            </a:pPr>
            <a:r>
              <a:rPr lang="en-GB" sz="2000" dirty="0"/>
              <a:t>Reduce organisational risks.</a:t>
            </a:r>
          </a:p>
          <a:p>
            <a:pPr>
              <a:lnSpc>
                <a:spcPct val="100000"/>
              </a:lnSpc>
              <a:spcBef>
                <a:spcPts val="600"/>
              </a:spcBef>
            </a:pPr>
            <a:r>
              <a:rPr lang="en-GB" sz="2000" dirty="0"/>
              <a:t>Improve patient care and access to quality services through quality workforce data intelligence. </a:t>
            </a:r>
          </a:p>
          <a:p>
            <a:pPr>
              <a:lnSpc>
                <a:spcPct val="100000"/>
              </a:lnSpc>
              <a:spcBef>
                <a:spcPts val="600"/>
              </a:spcBef>
            </a:pPr>
            <a:r>
              <a:rPr lang="en-GB" sz="2000" dirty="0"/>
              <a:t>Identify and respond to changing patient needs.</a:t>
            </a:r>
          </a:p>
          <a:p>
            <a:pPr>
              <a:lnSpc>
                <a:spcPct val="100000"/>
              </a:lnSpc>
              <a:spcBef>
                <a:spcPts val="600"/>
              </a:spcBef>
            </a:pPr>
            <a:r>
              <a:rPr lang="en-GB" sz="2000" dirty="0"/>
              <a:t>Reduce labour costs (e.g. locums/cancellation of appointments, sick leave, HR) in favour of workforce deployment and flexibility. </a:t>
            </a:r>
          </a:p>
          <a:p>
            <a:pPr>
              <a:lnSpc>
                <a:spcPct val="100000"/>
              </a:lnSpc>
              <a:spcBef>
                <a:spcPts val="600"/>
              </a:spcBef>
            </a:pPr>
            <a:r>
              <a:rPr lang="en-GB" sz="2000" dirty="0"/>
              <a:t>Identify relevant strategies for focussed people training and development.</a:t>
            </a:r>
          </a:p>
          <a:p>
            <a:pPr marL="0" indent="0">
              <a:lnSpc>
                <a:spcPct val="100000"/>
              </a:lnSpc>
              <a:spcBef>
                <a:spcPts val="600"/>
              </a:spcBef>
              <a:buNone/>
            </a:pPr>
            <a:endParaRPr lang="en-GB" sz="2000" dirty="0"/>
          </a:p>
          <a:p>
            <a:pPr marL="0" indent="0">
              <a:buNone/>
            </a:pPr>
            <a:endParaRPr lang="en-US" sz="2000" dirty="0"/>
          </a:p>
        </p:txBody>
      </p:sp>
      <p:sp>
        <p:nvSpPr>
          <p:cNvPr id="4" name="Slide Number Placeholder 3">
            <a:extLst>
              <a:ext uri="{FF2B5EF4-FFF2-40B4-BE49-F238E27FC236}">
                <a16:creationId xmlns:a16="http://schemas.microsoft.com/office/drawing/2014/main" id="{926B18E2-26F4-8A4C-A806-62EBB4FDFEB9}"/>
              </a:ext>
            </a:extLst>
          </p:cNvPr>
          <p:cNvSpPr>
            <a:spLocks noGrp="1"/>
          </p:cNvSpPr>
          <p:nvPr>
            <p:ph type="sldNum" sz="quarter" idx="12"/>
          </p:nvPr>
        </p:nvSpPr>
        <p:spPr/>
        <p:txBody>
          <a:bodyPr/>
          <a:lstStyle/>
          <a:p>
            <a:fld id="{8D82B02F-5E33-5F45-B749-127BC6B0E3BD}" type="slidenum">
              <a:rPr lang="en-US" smtClean="0"/>
              <a:pPr/>
              <a:t>13</a:t>
            </a:fld>
            <a:endParaRPr lang="en-US" dirty="0"/>
          </a:p>
        </p:txBody>
      </p:sp>
      <p:sp>
        <p:nvSpPr>
          <p:cNvPr id="5" name="Rectangle 4">
            <a:extLst>
              <a:ext uri="{FF2B5EF4-FFF2-40B4-BE49-F238E27FC236}">
                <a16:creationId xmlns:a16="http://schemas.microsoft.com/office/drawing/2014/main" id="{58C4A771-6920-6B40-BF85-47DB781EA438}"/>
              </a:ext>
            </a:extLst>
          </p:cNvPr>
          <p:cNvSpPr/>
          <p:nvPr/>
        </p:nvSpPr>
        <p:spPr>
          <a:xfrm>
            <a:off x="6508230" y="1000841"/>
            <a:ext cx="5471484" cy="3862596"/>
          </a:xfrm>
          <a:prstGeom prst="rect">
            <a:avLst/>
          </a:prstGeom>
        </p:spPr>
        <p:txBody>
          <a:bodyPr wrap="square">
            <a:spAutoFit/>
          </a:bodyPr>
          <a:lstStyle/>
          <a:p>
            <a:pPr marL="342900" indent="-342900">
              <a:lnSpc>
                <a:spcPct val="100000"/>
              </a:lnSpc>
              <a:spcBef>
                <a:spcPts val="600"/>
              </a:spcBef>
              <a:buFont typeface="Arial" panose="020B0604020202020204" pitchFamily="34" charset="0"/>
              <a:buChar char="•"/>
            </a:pPr>
            <a:r>
              <a:rPr lang="en-GB" sz="2000" dirty="0">
                <a:latin typeface="Helvetica" pitchFamily="2" charset="0"/>
              </a:rPr>
              <a:t>Improve employee retention – growing your own.</a:t>
            </a:r>
          </a:p>
          <a:p>
            <a:pPr marL="342900" indent="-342900">
              <a:lnSpc>
                <a:spcPct val="100000"/>
              </a:lnSpc>
              <a:spcBef>
                <a:spcPts val="600"/>
              </a:spcBef>
              <a:buFont typeface="Arial" panose="020B0604020202020204" pitchFamily="34" charset="0"/>
              <a:buChar char="•"/>
            </a:pPr>
            <a:r>
              <a:rPr lang="en-GB" sz="2000" dirty="0">
                <a:latin typeface="Helvetica" pitchFamily="2" charset="0"/>
              </a:rPr>
              <a:t>Improve productivity and quality outputs.</a:t>
            </a:r>
          </a:p>
          <a:p>
            <a:pPr marL="342900" indent="-342900">
              <a:lnSpc>
                <a:spcPct val="100000"/>
              </a:lnSpc>
              <a:spcBef>
                <a:spcPts val="600"/>
              </a:spcBef>
              <a:buFont typeface="Arial" panose="020B0604020202020204" pitchFamily="34" charset="0"/>
              <a:buChar char="•"/>
            </a:pPr>
            <a:r>
              <a:rPr lang="en-US" sz="2000" dirty="0">
                <a:latin typeface="Helvetica" pitchFamily="2" charset="0"/>
              </a:rPr>
              <a:t>Identify skills gaps and areas of succession risk.</a:t>
            </a:r>
            <a:endParaRPr lang="en-GB" sz="2000" dirty="0">
              <a:latin typeface="Helvetica" pitchFamily="2" charset="0"/>
            </a:endParaRPr>
          </a:p>
          <a:p>
            <a:pPr marL="342900" indent="-342900">
              <a:lnSpc>
                <a:spcPct val="100000"/>
              </a:lnSpc>
              <a:spcBef>
                <a:spcPts val="600"/>
              </a:spcBef>
              <a:buFont typeface="Arial" panose="020B0604020202020204" pitchFamily="34" charset="0"/>
              <a:buChar char="•"/>
            </a:pPr>
            <a:r>
              <a:rPr lang="en-GB" sz="2000" dirty="0">
                <a:latin typeface="Helvetica" pitchFamily="2" charset="0"/>
              </a:rPr>
              <a:t>Make recommendations to deliver strategic value through identified talent within your organisation.</a:t>
            </a:r>
          </a:p>
          <a:p>
            <a:pPr marL="342900" indent="-342900">
              <a:lnSpc>
                <a:spcPct val="100000"/>
              </a:lnSpc>
              <a:spcBef>
                <a:spcPts val="600"/>
              </a:spcBef>
              <a:buFont typeface="Arial" panose="020B0604020202020204" pitchFamily="34" charset="0"/>
              <a:buChar char="•"/>
            </a:pPr>
            <a:r>
              <a:rPr lang="en-GB" sz="2000" dirty="0">
                <a:latin typeface="Helvetica" pitchFamily="2" charset="0"/>
              </a:rPr>
              <a:t>Use workforce plans to bid or apply for funding to help sustain your organisation. </a:t>
            </a:r>
          </a:p>
          <a:p>
            <a:pPr>
              <a:lnSpc>
                <a:spcPct val="100000"/>
              </a:lnSpc>
              <a:spcBef>
                <a:spcPts val="600"/>
              </a:spcBef>
            </a:pPr>
            <a:endParaRPr lang="en-GB" sz="2000" dirty="0">
              <a:latin typeface="Helvetica" pitchFamily="2" charset="0"/>
            </a:endParaRPr>
          </a:p>
        </p:txBody>
      </p:sp>
      <p:sp>
        <p:nvSpPr>
          <p:cNvPr id="6" name="Rectangle 5">
            <a:extLst>
              <a:ext uri="{FF2B5EF4-FFF2-40B4-BE49-F238E27FC236}">
                <a16:creationId xmlns:a16="http://schemas.microsoft.com/office/drawing/2014/main" id="{475C3A7B-7FD9-4F4C-A635-E87C5523F7DF}"/>
              </a:ext>
            </a:extLst>
          </p:cNvPr>
          <p:cNvSpPr/>
          <p:nvPr/>
        </p:nvSpPr>
        <p:spPr>
          <a:xfrm>
            <a:off x="2656725" y="4652274"/>
            <a:ext cx="8317605" cy="1431161"/>
          </a:xfrm>
          <a:prstGeom prst="rect">
            <a:avLst/>
          </a:prstGeom>
        </p:spPr>
        <p:txBody>
          <a:bodyPr wrap="square">
            <a:spAutoFit/>
          </a:bodyPr>
          <a:lstStyle/>
          <a:p>
            <a:pPr marL="285750" indent="-285750">
              <a:lnSpc>
                <a:spcPct val="100000"/>
              </a:lnSpc>
              <a:spcBef>
                <a:spcPts val="600"/>
              </a:spcBef>
              <a:buFont typeface="Wingdings" pitchFamily="2" charset="2"/>
              <a:buChar char="ü"/>
            </a:pPr>
            <a:r>
              <a:rPr lang="en-US" b="1" dirty="0">
                <a:solidFill>
                  <a:srgbClr val="00B050"/>
                </a:solidFill>
                <a:latin typeface="Helvetica" pitchFamily="2" charset="0"/>
              </a:rPr>
              <a:t>Achieving an integrated workforce across a PCN for example. </a:t>
            </a:r>
            <a:endParaRPr lang="en-GB" b="1" dirty="0">
              <a:solidFill>
                <a:srgbClr val="00B050"/>
              </a:solidFill>
              <a:latin typeface="Helvetica" pitchFamily="2" charset="0"/>
            </a:endParaRPr>
          </a:p>
          <a:p>
            <a:pPr marL="285750" indent="-285750">
              <a:lnSpc>
                <a:spcPct val="100000"/>
              </a:lnSpc>
              <a:spcBef>
                <a:spcPts val="600"/>
              </a:spcBef>
              <a:buFont typeface="Wingdings" pitchFamily="2" charset="2"/>
              <a:buChar char="ü"/>
            </a:pPr>
            <a:r>
              <a:rPr lang="en-US" b="1" dirty="0">
                <a:solidFill>
                  <a:srgbClr val="00B050"/>
                </a:solidFill>
                <a:latin typeface="Helvetica" pitchFamily="2" charset="0"/>
              </a:rPr>
              <a:t>Complete workforce development plans e.g. PCNs.</a:t>
            </a:r>
          </a:p>
          <a:p>
            <a:pPr marL="285750" indent="-285750">
              <a:spcBef>
                <a:spcPts val="600"/>
              </a:spcBef>
              <a:buFont typeface="Wingdings" pitchFamily="2" charset="2"/>
              <a:buChar char="ü"/>
            </a:pPr>
            <a:r>
              <a:rPr lang="en-GB" b="1" dirty="0">
                <a:solidFill>
                  <a:srgbClr val="00B050"/>
                </a:solidFill>
                <a:latin typeface="Helvetica" pitchFamily="2" charset="0"/>
              </a:rPr>
              <a:t>Target inefficiencies (80/20 </a:t>
            </a:r>
            <a:r>
              <a:rPr lang="en-US" b="1" dirty="0">
                <a:solidFill>
                  <a:srgbClr val="00B050"/>
                </a:solidFill>
                <a:latin typeface="Helvetica" pitchFamily="2" charset="0"/>
              </a:rPr>
              <a:t>Pareto principle).</a:t>
            </a:r>
          </a:p>
          <a:p>
            <a:pPr marL="285750" indent="-285750">
              <a:spcBef>
                <a:spcPts val="600"/>
              </a:spcBef>
              <a:buFont typeface="Wingdings" pitchFamily="2" charset="2"/>
              <a:buChar char="ü"/>
            </a:pPr>
            <a:r>
              <a:rPr lang="en-GB" b="1" dirty="0">
                <a:solidFill>
                  <a:srgbClr val="00B050"/>
                </a:solidFill>
                <a:latin typeface="Helvetica" pitchFamily="2" charset="0"/>
              </a:rPr>
              <a:t>Improve employees’ work-life balance (NHS People Plan 2020/21).</a:t>
            </a:r>
          </a:p>
        </p:txBody>
      </p:sp>
    </p:spTree>
    <p:extLst>
      <p:ext uri="{BB962C8B-B14F-4D97-AF65-F5344CB8AC3E}">
        <p14:creationId xmlns:p14="http://schemas.microsoft.com/office/powerpoint/2010/main" val="2090059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37388-BEDD-BD40-9A40-66A4799E4B74}"/>
              </a:ext>
            </a:extLst>
          </p:cNvPr>
          <p:cNvSpPr>
            <a:spLocks noGrp="1"/>
          </p:cNvSpPr>
          <p:nvPr>
            <p:ph type="title"/>
          </p:nvPr>
        </p:nvSpPr>
        <p:spPr>
          <a:xfrm>
            <a:off x="838200" y="-138150"/>
            <a:ext cx="10515600" cy="1325563"/>
          </a:xfrm>
        </p:spPr>
        <p:txBody>
          <a:bodyPr/>
          <a:lstStyle/>
          <a:p>
            <a:r>
              <a:rPr lang="en-US" dirty="0"/>
              <a:t>Key benefits inform HR practice </a:t>
            </a:r>
          </a:p>
        </p:txBody>
      </p:sp>
      <p:sp>
        <p:nvSpPr>
          <p:cNvPr id="3" name="Content Placeholder 2">
            <a:extLst>
              <a:ext uri="{FF2B5EF4-FFF2-40B4-BE49-F238E27FC236}">
                <a16:creationId xmlns:a16="http://schemas.microsoft.com/office/drawing/2014/main" id="{4DB8334A-088A-274B-9FCE-08AA23A6F806}"/>
              </a:ext>
            </a:extLst>
          </p:cNvPr>
          <p:cNvSpPr>
            <a:spLocks noGrp="1"/>
          </p:cNvSpPr>
          <p:nvPr>
            <p:ph idx="1"/>
          </p:nvPr>
        </p:nvSpPr>
        <p:spPr>
          <a:xfrm>
            <a:off x="838200" y="1095523"/>
            <a:ext cx="6168242" cy="4351338"/>
          </a:xfrm>
        </p:spPr>
        <p:txBody>
          <a:bodyPr>
            <a:normAutofit/>
          </a:bodyPr>
          <a:lstStyle/>
          <a:p>
            <a:pPr>
              <a:lnSpc>
                <a:spcPct val="100000"/>
              </a:lnSpc>
              <a:spcBef>
                <a:spcPts val="600"/>
              </a:spcBef>
            </a:pPr>
            <a:r>
              <a:rPr lang="en-GB" sz="2000" dirty="0"/>
              <a:t>Organisational design and development.</a:t>
            </a:r>
          </a:p>
          <a:p>
            <a:pPr>
              <a:lnSpc>
                <a:spcPct val="100000"/>
              </a:lnSpc>
              <a:spcBef>
                <a:spcPts val="600"/>
              </a:spcBef>
            </a:pPr>
            <a:r>
              <a:rPr lang="en-GB" sz="2000" dirty="0"/>
              <a:t>Succession planning.</a:t>
            </a:r>
          </a:p>
          <a:p>
            <a:pPr>
              <a:lnSpc>
                <a:spcPct val="100000"/>
              </a:lnSpc>
              <a:spcBef>
                <a:spcPts val="600"/>
              </a:spcBef>
            </a:pPr>
            <a:r>
              <a:rPr lang="en-GB" sz="2000" dirty="0"/>
              <a:t>Work-life balance initiatives such as flexible working and health well-being support. </a:t>
            </a:r>
          </a:p>
          <a:p>
            <a:pPr>
              <a:lnSpc>
                <a:spcPct val="100000"/>
              </a:lnSpc>
              <a:spcBef>
                <a:spcPts val="600"/>
              </a:spcBef>
            </a:pPr>
            <a:r>
              <a:rPr lang="en-GB" sz="2000" dirty="0"/>
              <a:t>Recruitment and selection.</a:t>
            </a:r>
          </a:p>
          <a:p>
            <a:pPr>
              <a:lnSpc>
                <a:spcPct val="100000"/>
              </a:lnSpc>
              <a:spcBef>
                <a:spcPts val="600"/>
              </a:spcBef>
            </a:pPr>
            <a:r>
              <a:rPr lang="en-GB" sz="2000" dirty="0"/>
              <a:t>Retention planning.</a:t>
            </a:r>
          </a:p>
          <a:p>
            <a:pPr>
              <a:lnSpc>
                <a:spcPct val="100000"/>
              </a:lnSpc>
              <a:spcBef>
                <a:spcPts val="600"/>
              </a:spcBef>
            </a:pPr>
            <a:r>
              <a:rPr lang="en-GB" sz="2000" dirty="0"/>
              <a:t>Talent management.</a:t>
            </a:r>
          </a:p>
          <a:p>
            <a:pPr>
              <a:lnSpc>
                <a:spcPct val="100000"/>
              </a:lnSpc>
              <a:spcBef>
                <a:spcPts val="600"/>
              </a:spcBef>
            </a:pPr>
            <a:r>
              <a:rPr lang="en-GB" sz="2000" dirty="0"/>
              <a:t>Job design or redesign.</a:t>
            </a:r>
          </a:p>
          <a:p>
            <a:pPr>
              <a:lnSpc>
                <a:spcPct val="100000"/>
              </a:lnSpc>
              <a:spcBef>
                <a:spcPts val="600"/>
              </a:spcBef>
            </a:pPr>
            <a:r>
              <a:rPr lang="en-GB" sz="2000" dirty="0"/>
              <a:t>Career planning.</a:t>
            </a:r>
          </a:p>
          <a:p>
            <a:pPr>
              <a:lnSpc>
                <a:spcPct val="100000"/>
              </a:lnSpc>
              <a:spcBef>
                <a:spcPts val="600"/>
              </a:spcBef>
            </a:pPr>
            <a:r>
              <a:rPr lang="en-GB" sz="2000" dirty="0"/>
              <a:t>Learning and development focus.</a:t>
            </a:r>
          </a:p>
          <a:p>
            <a:pPr>
              <a:lnSpc>
                <a:spcPct val="100000"/>
              </a:lnSpc>
              <a:spcBef>
                <a:spcPts val="600"/>
              </a:spcBef>
            </a:pPr>
            <a:r>
              <a:rPr lang="en-GB" sz="2000" dirty="0"/>
              <a:t>Reward and recognition. </a:t>
            </a:r>
          </a:p>
          <a:p>
            <a:pPr marL="0" indent="0">
              <a:buNone/>
            </a:pPr>
            <a:endParaRPr lang="en-US" sz="2000" dirty="0"/>
          </a:p>
        </p:txBody>
      </p:sp>
      <p:sp>
        <p:nvSpPr>
          <p:cNvPr id="4" name="Slide Number Placeholder 3">
            <a:extLst>
              <a:ext uri="{FF2B5EF4-FFF2-40B4-BE49-F238E27FC236}">
                <a16:creationId xmlns:a16="http://schemas.microsoft.com/office/drawing/2014/main" id="{0006050E-2083-FF40-BD8A-EE2B800D9A22}"/>
              </a:ext>
            </a:extLst>
          </p:cNvPr>
          <p:cNvSpPr>
            <a:spLocks noGrp="1"/>
          </p:cNvSpPr>
          <p:nvPr>
            <p:ph type="sldNum" sz="quarter" idx="12"/>
          </p:nvPr>
        </p:nvSpPr>
        <p:spPr/>
        <p:txBody>
          <a:bodyPr/>
          <a:lstStyle/>
          <a:p>
            <a:fld id="{8D82B02F-5E33-5F45-B749-127BC6B0E3BD}" type="slidenum">
              <a:rPr lang="en-US" smtClean="0"/>
              <a:pPr/>
              <a:t>14</a:t>
            </a:fld>
            <a:endParaRPr lang="en-US" dirty="0"/>
          </a:p>
        </p:txBody>
      </p:sp>
      <p:pic>
        <p:nvPicPr>
          <p:cNvPr id="5124" name="Picture 4" descr="7 Human Resource Management Basics Every HR Professional Should Know">
            <a:extLst>
              <a:ext uri="{FF2B5EF4-FFF2-40B4-BE49-F238E27FC236}">
                <a16:creationId xmlns:a16="http://schemas.microsoft.com/office/drawing/2014/main" id="{69601BC5-2081-A540-83D6-07C0E94F7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490" y="1095523"/>
            <a:ext cx="5675877"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082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0FA12-0980-4442-A9C1-953B453782A7}"/>
              </a:ext>
            </a:extLst>
          </p:cNvPr>
          <p:cNvSpPr>
            <a:spLocks noGrp="1"/>
          </p:cNvSpPr>
          <p:nvPr>
            <p:ph type="title"/>
          </p:nvPr>
        </p:nvSpPr>
        <p:spPr>
          <a:xfrm>
            <a:off x="469900" y="53494"/>
            <a:ext cx="10883900" cy="1325563"/>
          </a:xfrm>
        </p:spPr>
        <p:txBody>
          <a:bodyPr/>
          <a:lstStyle/>
          <a:p>
            <a:r>
              <a:rPr lang="en-US" dirty="0"/>
              <a:t>Importance of Knowing your Workforce Data </a:t>
            </a:r>
          </a:p>
        </p:txBody>
      </p:sp>
      <p:sp>
        <p:nvSpPr>
          <p:cNvPr id="3" name="Content Placeholder 2">
            <a:extLst>
              <a:ext uri="{FF2B5EF4-FFF2-40B4-BE49-F238E27FC236}">
                <a16:creationId xmlns:a16="http://schemas.microsoft.com/office/drawing/2014/main" id="{0CBAC46E-8B32-4C4B-9A45-0E4413A3AC33}"/>
              </a:ext>
            </a:extLst>
          </p:cNvPr>
          <p:cNvSpPr>
            <a:spLocks noGrp="1"/>
          </p:cNvSpPr>
          <p:nvPr>
            <p:ph idx="1"/>
          </p:nvPr>
        </p:nvSpPr>
        <p:spPr>
          <a:xfrm>
            <a:off x="838200" y="1253331"/>
            <a:ext cx="10515600" cy="4351338"/>
          </a:xfrm>
        </p:spPr>
        <p:txBody>
          <a:bodyPr/>
          <a:lstStyle/>
          <a:p>
            <a:pPr>
              <a:lnSpc>
                <a:spcPct val="100000"/>
              </a:lnSpc>
              <a:spcBef>
                <a:spcPts val="600"/>
              </a:spcBef>
            </a:pPr>
            <a:r>
              <a:rPr lang="en-US" sz="2000" dirty="0"/>
              <a:t>Effective strategic workforce planning requires </a:t>
            </a:r>
            <a:r>
              <a:rPr lang="en-US" sz="2000" b="1" dirty="0"/>
              <a:t>access to good workforce data.</a:t>
            </a:r>
          </a:p>
          <a:p>
            <a:pPr>
              <a:lnSpc>
                <a:spcPct val="100000"/>
              </a:lnSpc>
              <a:spcBef>
                <a:spcPts val="600"/>
              </a:spcBef>
            </a:pPr>
            <a:r>
              <a:rPr lang="en-GB" sz="2000" dirty="0"/>
              <a:t>Good-quality information is vital for good planning and this information must flow both from within the organisation and from external sources.</a:t>
            </a:r>
          </a:p>
          <a:p>
            <a:endParaRPr lang="en-US" dirty="0"/>
          </a:p>
        </p:txBody>
      </p:sp>
      <p:graphicFrame>
        <p:nvGraphicFramePr>
          <p:cNvPr id="5" name="Diagram 4">
            <a:extLst>
              <a:ext uri="{FF2B5EF4-FFF2-40B4-BE49-F238E27FC236}">
                <a16:creationId xmlns:a16="http://schemas.microsoft.com/office/drawing/2014/main" id="{569DD8FE-BBB6-154D-B390-376B13C596F9}"/>
              </a:ext>
            </a:extLst>
          </p:cNvPr>
          <p:cNvGraphicFramePr/>
          <p:nvPr>
            <p:extLst>
              <p:ext uri="{D42A27DB-BD31-4B8C-83A1-F6EECF244321}">
                <p14:modId xmlns:p14="http://schemas.microsoft.com/office/powerpoint/2010/main" val="3242471191"/>
              </p:ext>
            </p:extLst>
          </p:nvPr>
        </p:nvGraphicFramePr>
        <p:xfrm>
          <a:off x="1141228" y="4496182"/>
          <a:ext cx="9392093" cy="2308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266" name="Picture 2" descr="Reflecting on Reflection Through Professional Conversation | Educational  Leadership in the 21st Century">
            <a:extLst>
              <a:ext uri="{FF2B5EF4-FFF2-40B4-BE49-F238E27FC236}">
                <a16:creationId xmlns:a16="http://schemas.microsoft.com/office/drawing/2014/main" id="{CA20EF9E-14A8-9C43-B7A7-9096832C9DC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43671" y="2617289"/>
            <a:ext cx="32004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BD47BB7-6776-454F-A4E1-2B9577D8CBF5}"/>
              </a:ext>
            </a:extLst>
          </p:cNvPr>
          <p:cNvSpPr txBox="1"/>
          <p:nvPr/>
        </p:nvSpPr>
        <p:spPr>
          <a:xfrm>
            <a:off x="7344443" y="2348744"/>
            <a:ext cx="4283146" cy="2554545"/>
          </a:xfrm>
          <a:prstGeom prst="rect">
            <a:avLst/>
          </a:prstGeom>
          <a:noFill/>
        </p:spPr>
        <p:txBody>
          <a:bodyPr wrap="square" rtlCol="0">
            <a:spAutoFit/>
          </a:bodyPr>
          <a:lstStyle/>
          <a:p>
            <a:pPr algn="ctr"/>
            <a:r>
              <a:rPr lang="en-US" sz="3200" b="1" i="1" dirty="0"/>
              <a:t>Please place a comment related to  your challenges and constraints – we might be able to help!?</a:t>
            </a:r>
          </a:p>
        </p:txBody>
      </p:sp>
      <p:sp>
        <p:nvSpPr>
          <p:cNvPr id="4" name="Slide Number Placeholder 3">
            <a:extLst>
              <a:ext uri="{FF2B5EF4-FFF2-40B4-BE49-F238E27FC236}">
                <a16:creationId xmlns:a16="http://schemas.microsoft.com/office/drawing/2014/main" id="{977D9B83-225D-5046-A989-DECC55190638}"/>
              </a:ext>
            </a:extLst>
          </p:cNvPr>
          <p:cNvSpPr>
            <a:spLocks noGrp="1"/>
          </p:cNvSpPr>
          <p:nvPr>
            <p:ph type="sldNum" sz="quarter" idx="12"/>
          </p:nvPr>
        </p:nvSpPr>
        <p:spPr/>
        <p:txBody>
          <a:bodyPr/>
          <a:lstStyle/>
          <a:p>
            <a:fld id="{8D82B02F-5E33-5F45-B749-127BC6B0E3BD}" type="slidenum">
              <a:rPr lang="en-US" smtClean="0"/>
              <a:pPr/>
              <a:t>15</a:t>
            </a:fld>
            <a:endParaRPr lang="en-US" dirty="0"/>
          </a:p>
        </p:txBody>
      </p:sp>
    </p:spTree>
    <p:extLst>
      <p:ext uri="{BB962C8B-B14F-4D97-AF65-F5344CB8AC3E}">
        <p14:creationId xmlns:p14="http://schemas.microsoft.com/office/powerpoint/2010/main" val="42114100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Q&amp;A | LinkedIn">
            <a:extLst>
              <a:ext uri="{FF2B5EF4-FFF2-40B4-BE49-F238E27FC236}">
                <a16:creationId xmlns:a16="http://schemas.microsoft.com/office/drawing/2014/main" id="{BAC542C0-503E-A041-BAC4-A48F234AF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46" y="288851"/>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F3D1E72-D4A1-1944-A82D-CC0B97536801}"/>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82338" y="2110348"/>
            <a:ext cx="2033270" cy="1233805"/>
          </a:xfrm>
          <a:prstGeom prst="rect">
            <a:avLst/>
          </a:prstGeom>
          <a:noFill/>
          <a:ln>
            <a:noFill/>
          </a:ln>
        </p:spPr>
      </p:pic>
      <p:pic>
        <p:nvPicPr>
          <p:cNvPr id="4" name="Picture 6" descr="Coffee Cartoon Comic - Free image on Pixabay">
            <a:extLst>
              <a:ext uri="{FF2B5EF4-FFF2-40B4-BE49-F238E27FC236}">
                <a16:creationId xmlns:a16="http://schemas.microsoft.com/office/drawing/2014/main" id="{7969CE7A-2AB4-344A-A68B-F13EB3FD13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89" y="3637574"/>
            <a:ext cx="2030557" cy="203055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A34953B1-C2AA-7B40-9589-0E93F68C5421}"/>
              </a:ext>
            </a:extLst>
          </p:cNvPr>
          <p:cNvSpPr>
            <a:spLocks noGrp="1"/>
          </p:cNvSpPr>
          <p:nvPr>
            <p:ph type="sldNum" sz="quarter" idx="12"/>
          </p:nvPr>
        </p:nvSpPr>
        <p:spPr/>
        <p:txBody>
          <a:bodyPr/>
          <a:lstStyle/>
          <a:p>
            <a:fld id="{8D82B02F-5E33-5F45-B749-127BC6B0E3BD}" type="slidenum">
              <a:rPr lang="en-US" smtClean="0"/>
              <a:pPr/>
              <a:t>16</a:t>
            </a:fld>
            <a:endParaRPr lang="en-US" dirty="0"/>
          </a:p>
        </p:txBody>
      </p:sp>
      <p:sp>
        <p:nvSpPr>
          <p:cNvPr id="3" name="Rectangle 2">
            <a:extLst>
              <a:ext uri="{FF2B5EF4-FFF2-40B4-BE49-F238E27FC236}">
                <a16:creationId xmlns:a16="http://schemas.microsoft.com/office/drawing/2014/main" id="{E9897DBF-4F45-9F45-9FCB-C877BCF1BD87}"/>
              </a:ext>
            </a:extLst>
          </p:cNvPr>
          <p:cNvSpPr/>
          <p:nvPr/>
        </p:nvSpPr>
        <p:spPr>
          <a:xfrm>
            <a:off x="3047999" y="2512068"/>
            <a:ext cx="6844145" cy="1800493"/>
          </a:xfrm>
          <a:prstGeom prst="rect">
            <a:avLst/>
          </a:prstGeom>
        </p:spPr>
        <p:txBody>
          <a:bodyPr wrap="square">
            <a:spAutoFit/>
          </a:bodyPr>
          <a:lstStyle/>
          <a:p>
            <a:pPr algn="ctr">
              <a:lnSpc>
                <a:spcPct val="100000"/>
              </a:lnSpc>
              <a:spcBef>
                <a:spcPts val="600"/>
              </a:spcBef>
            </a:pPr>
            <a:r>
              <a:rPr lang="en-GB" sz="2400" b="1" dirty="0">
                <a:solidFill>
                  <a:srgbClr val="00B050"/>
                </a:solidFill>
                <a:latin typeface="Helvetica" pitchFamily="2" charset="0"/>
              </a:rPr>
              <a:t>Is workforce planning a priority function </a:t>
            </a:r>
          </a:p>
          <a:p>
            <a:pPr algn="ctr">
              <a:lnSpc>
                <a:spcPct val="100000"/>
              </a:lnSpc>
              <a:spcBef>
                <a:spcPts val="600"/>
              </a:spcBef>
            </a:pPr>
            <a:r>
              <a:rPr lang="en-GB" sz="2400" b="1" dirty="0">
                <a:solidFill>
                  <a:srgbClr val="00B050"/>
                </a:solidFill>
                <a:latin typeface="Helvetica" pitchFamily="2" charset="0"/>
              </a:rPr>
              <a:t>in your organisation – PCN?</a:t>
            </a:r>
          </a:p>
          <a:p>
            <a:pPr algn="ctr">
              <a:lnSpc>
                <a:spcPct val="100000"/>
              </a:lnSpc>
              <a:spcBef>
                <a:spcPts val="600"/>
              </a:spcBef>
            </a:pPr>
            <a:endParaRPr lang="en-GB" sz="2400" b="1" dirty="0">
              <a:solidFill>
                <a:srgbClr val="00B050"/>
              </a:solidFill>
              <a:latin typeface="Helvetica" pitchFamily="2" charset="0"/>
            </a:endParaRPr>
          </a:p>
          <a:p>
            <a:pPr algn="ctr">
              <a:lnSpc>
                <a:spcPct val="100000"/>
              </a:lnSpc>
              <a:spcBef>
                <a:spcPts val="600"/>
              </a:spcBef>
            </a:pPr>
            <a:r>
              <a:rPr lang="en-GB" sz="2400" b="1" dirty="0">
                <a:solidFill>
                  <a:srgbClr val="00B050"/>
                </a:solidFill>
                <a:latin typeface="Helvetica" pitchFamily="2" charset="0"/>
              </a:rPr>
              <a:t>If no, why not?</a:t>
            </a:r>
          </a:p>
        </p:txBody>
      </p:sp>
    </p:spTree>
    <p:extLst>
      <p:ext uri="{BB962C8B-B14F-4D97-AF65-F5344CB8AC3E}">
        <p14:creationId xmlns:p14="http://schemas.microsoft.com/office/powerpoint/2010/main" val="87782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page3image1079052032">
            <a:extLst>
              <a:ext uri="{FF2B5EF4-FFF2-40B4-BE49-F238E27FC236}">
                <a16:creationId xmlns:a16="http://schemas.microsoft.com/office/drawing/2014/main" id="{5A2F5586-DD55-DD4A-9988-A31A31CF396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7454" y="1499150"/>
            <a:ext cx="3874895" cy="38597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FEB221-424D-DA42-A7E4-1C7B572166E8}"/>
              </a:ext>
            </a:extLst>
          </p:cNvPr>
          <p:cNvSpPr>
            <a:spLocks noGrp="1"/>
          </p:cNvSpPr>
          <p:nvPr>
            <p:ph type="title"/>
          </p:nvPr>
        </p:nvSpPr>
        <p:spPr>
          <a:xfrm>
            <a:off x="958702" y="1648120"/>
            <a:ext cx="10515600" cy="1325563"/>
          </a:xfrm>
        </p:spPr>
        <p:txBody>
          <a:bodyPr/>
          <a:lstStyle/>
          <a:p>
            <a:pPr algn="ctr"/>
            <a:r>
              <a:rPr lang="en-US" dirty="0"/>
              <a:t>Workforce Planning – </a:t>
            </a:r>
            <a:br>
              <a:rPr lang="en-US" dirty="0"/>
            </a:br>
            <a:r>
              <a:rPr lang="en-US" dirty="0"/>
              <a:t>2 Models examples</a:t>
            </a:r>
            <a:br>
              <a:rPr lang="en-US" dirty="0"/>
            </a:br>
            <a:br>
              <a:rPr lang="en-US" dirty="0"/>
            </a:br>
            <a:r>
              <a:rPr lang="en-US" sz="3200" dirty="0">
                <a:solidFill>
                  <a:srgbClr val="C00000"/>
                </a:solidFill>
              </a:rPr>
              <a:t>The stuff in the middle </a:t>
            </a:r>
          </a:p>
        </p:txBody>
      </p:sp>
      <p:sp>
        <p:nvSpPr>
          <p:cNvPr id="3" name="Slide Number Placeholder 2">
            <a:extLst>
              <a:ext uri="{FF2B5EF4-FFF2-40B4-BE49-F238E27FC236}">
                <a16:creationId xmlns:a16="http://schemas.microsoft.com/office/drawing/2014/main" id="{641AD15C-7EE7-4549-8F3E-02C124EF524C}"/>
              </a:ext>
            </a:extLst>
          </p:cNvPr>
          <p:cNvSpPr>
            <a:spLocks noGrp="1"/>
          </p:cNvSpPr>
          <p:nvPr>
            <p:ph type="sldNum" sz="quarter" idx="12"/>
          </p:nvPr>
        </p:nvSpPr>
        <p:spPr/>
        <p:txBody>
          <a:bodyPr/>
          <a:lstStyle/>
          <a:p>
            <a:fld id="{8D82B02F-5E33-5F45-B749-127BC6B0E3BD}" type="slidenum">
              <a:rPr lang="en-US" smtClean="0"/>
              <a:pPr/>
              <a:t>17</a:t>
            </a:fld>
            <a:endParaRPr lang="en-US" dirty="0"/>
          </a:p>
        </p:txBody>
      </p:sp>
      <p:pic>
        <p:nvPicPr>
          <p:cNvPr id="4" name="Picture 4">
            <a:extLst>
              <a:ext uri="{FF2B5EF4-FFF2-40B4-BE49-F238E27FC236}">
                <a16:creationId xmlns:a16="http://schemas.microsoft.com/office/drawing/2014/main" id="{B5529916-BF7F-274E-8E67-B2546CD1E60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032"/>
          <a:stretch/>
        </p:blipFill>
        <p:spPr bwMode="auto">
          <a:xfrm>
            <a:off x="9203961" y="0"/>
            <a:ext cx="2851630" cy="6394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475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49137069-05EF-DE46-84E1-6C510A9AD0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032"/>
          <a:stretch/>
        </p:blipFill>
        <p:spPr bwMode="auto">
          <a:xfrm>
            <a:off x="7810500" y="48268"/>
            <a:ext cx="2918460" cy="654455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D11F49B-1EFC-E649-A781-25959930BE4A}"/>
              </a:ext>
            </a:extLst>
          </p:cNvPr>
          <p:cNvSpPr/>
          <p:nvPr/>
        </p:nvSpPr>
        <p:spPr>
          <a:xfrm>
            <a:off x="860729" y="710708"/>
            <a:ext cx="6096000" cy="2492990"/>
          </a:xfrm>
          <a:prstGeom prst="rect">
            <a:avLst/>
          </a:prstGeom>
        </p:spPr>
        <p:txBody>
          <a:bodyPr>
            <a:spAutoFit/>
          </a:bodyPr>
          <a:lstStyle/>
          <a:p>
            <a:pPr fontAlgn="base">
              <a:spcBef>
                <a:spcPts val="600"/>
              </a:spcBef>
            </a:pPr>
            <a:r>
              <a:rPr lang="en-GB" b="1" dirty="0">
                <a:solidFill>
                  <a:srgbClr val="0089CF"/>
                </a:solidFill>
                <a:latin typeface="Helvetica" pitchFamily="2" charset="0"/>
              </a:rPr>
              <a:t>The Six Steps are:</a:t>
            </a:r>
          </a:p>
          <a:p>
            <a:pPr fontAlgn="base">
              <a:spcBef>
                <a:spcPts val="600"/>
              </a:spcBef>
            </a:pPr>
            <a:r>
              <a:rPr lang="en-GB" dirty="0">
                <a:solidFill>
                  <a:srgbClr val="262626"/>
                </a:solidFill>
                <a:latin typeface="Helvetica" pitchFamily="2" charset="0"/>
              </a:rPr>
              <a:t>Step 1: Defining the plan </a:t>
            </a:r>
          </a:p>
          <a:p>
            <a:pPr fontAlgn="base">
              <a:spcBef>
                <a:spcPts val="600"/>
              </a:spcBef>
            </a:pPr>
            <a:r>
              <a:rPr lang="en-GB" dirty="0">
                <a:solidFill>
                  <a:srgbClr val="262626"/>
                </a:solidFill>
                <a:latin typeface="Helvetica" pitchFamily="2" charset="0"/>
              </a:rPr>
              <a:t>Step 2: Mapping service change </a:t>
            </a:r>
          </a:p>
          <a:p>
            <a:pPr fontAlgn="base">
              <a:spcBef>
                <a:spcPts val="600"/>
              </a:spcBef>
            </a:pPr>
            <a:r>
              <a:rPr lang="en-GB" dirty="0">
                <a:solidFill>
                  <a:srgbClr val="262626"/>
                </a:solidFill>
                <a:latin typeface="Helvetica" pitchFamily="2" charset="0"/>
              </a:rPr>
              <a:t>Step 3: Defining the required workforce </a:t>
            </a:r>
          </a:p>
          <a:p>
            <a:pPr fontAlgn="base">
              <a:spcBef>
                <a:spcPts val="600"/>
              </a:spcBef>
            </a:pPr>
            <a:r>
              <a:rPr lang="en-GB" dirty="0">
                <a:solidFill>
                  <a:srgbClr val="262626"/>
                </a:solidFill>
                <a:latin typeface="Helvetica" pitchFamily="2" charset="0"/>
              </a:rPr>
              <a:t>Step 4: Understanding workforce availability </a:t>
            </a:r>
          </a:p>
          <a:p>
            <a:pPr fontAlgn="base">
              <a:spcBef>
                <a:spcPts val="600"/>
              </a:spcBef>
            </a:pPr>
            <a:r>
              <a:rPr lang="en-GB" dirty="0">
                <a:solidFill>
                  <a:srgbClr val="262626"/>
                </a:solidFill>
                <a:latin typeface="Helvetica" pitchFamily="2" charset="0"/>
              </a:rPr>
              <a:t>Step 5: Planning to deliver the required workforce </a:t>
            </a:r>
          </a:p>
          <a:p>
            <a:pPr fontAlgn="base">
              <a:spcBef>
                <a:spcPts val="600"/>
              </a:spcBef>
            </a:pPr>
            <a:r>
              <a:rPr lang="en-GB" dirty="0">
                <a:solidFill>
                  <a:srgbClr val="262626"/>
                </a:solidFill>
                <a:latin typeface="Helvetica" pitchFamily="2" charset="0"/>
              </a:rPr>
              <a:t>Step 6: Implement, monitoring and refresh</a:t>
            </a:r>
            <a:endParaRPr lang="en-GB" b="0" i="0" u="none" strike="noStrike" dirty="0">
              <a:solidFill>
                <a:srgbClr val="262626"/>
              </a:solidFill>
              <a:effectLst/>
              <a:latin typeface="Helvetica" pitchFamily="2" charset="0"/>
            </a:endParaRPr>
          </a:p>
        </p:txBody>
      </p:sp>
      <p:sp>
        <p:nvSpPr>
          <p:cNvPr id="5" name="TextBox 4">
            <a:extLst>
              <a:ext uri="{FF2B5EF4-FFF2-40B4-BE49-F238E27FC236}">
                <a16:creationId xmlns:a16="http://schemas.microsoft.com/office/drawing/2014/main" id="{8A13A6F7-2893-4A45-9E2B-7968FA26BA76}"/>
              </a:ext>
            </a:extLst>
          </p:cNvPr>
          <p:cNvSpPr txBox="1"/>
          <p:nvPr/>
        </p:nvSpPr>
        <p:spPr>
          <a:xfrm>
            <a:off x="10073149" y="6198977"/>
            <a:ext cx="2064774" cy="276999"/>
          </a:xfrm>
          <a:prstGeom prst="rect">
            <a:avLst/>
          </a:prstGeom>
          <a:noFill/>
        </p:spPr>
        <p:txBody>
          <a:bodyPr wrap="square" rtlCol="0">
            <a:spAutoFit/>
          </a:bodyPr>
          <a:lstStyle/>
          <a:p>
            <a:r>
              <a:rPr lang="en-US" sz="1200" dirty="0"/>
              <a:t>Source: Skills for Health, 2020</a:t>
            </a:r>
          </a:p>
        </p:txBody>
      </p:sp>
      <p:sp>
        <p:nvSpPr>
          <p:cNvPr id="2" name="Slide Number Placeholder 1">
            <a:extLst>
              <a:ext uri="{FF2B5EF4-FFF2-40B4-BE49-F238E27FC236}">
                <a16:creationId xmlns:a16="http://schemas.microsoft.com/office/drawing/2014/main" id="{9FC4850B-2DBC-3140-844A-989A369E552D}"/>
              </a:ext>
            </a:extLst>
          </p:cNvPr>
          <p:cNvSpPr>
            <a:spLocks noGrp="1"/>
          </p:cNvSpPr>
          <p:nvPr>
            <p:ph type="sldNum" sz="quarter" idx="12"/>
          </p:nvPr>
        </p:nvSpPr>
        <p:spPr/>
        <p:txBody>
          <a:bodyPr/>
          <a:lstStyle/>
          <a:p>
            <a:fld id="{8D82B02F-5E33-5F45-B749-127BC6B0E3BD}" type="slidenum">
              <a:rPr lang="en-US" smtClean="0"/>
              <a:pPr/>
              <a:t>18</a:t>
            </a:fld>
            <a:endParaRPr lang="en-US" dirty="0"/>
          </a:p>
        </p:txBody>
      </p:sp>
    </p:spTree>
    <p:extLst>
      <p:ext uri="{BB962C8B-B14F-4D97-AF65-F5344CB8AC3E}">
        <p14:creationId xmlns:p14="http://schemas.microsoft.com/office/powerpoint/2010/main" val="21348837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E70486-CBED-B042-817B-10B65BADD70C}"/>
              </a:ext>
            </a:extLst>
          </p:cNvPr>
          <p:cNvSpPr/>
          <p:nvPr/>
        </p:nvSpPr>
        <p:spPr>
          <a:xfrm>
            <a:off x="1617746" y="1342617"/>
            <a:ext cx="9422510" cy="2042354"/>
          </a:xfrm>
          <a:prstGeom prst="rect">
            <a:avLst/>
          </a:prstGeom>
        </p:spPr>
        <p:txBody>
          <a:bodyPr wrap="square">
            <a:spAutoFit/>
          </a:bodyPr>
          <a:lstStyle/>
          <a:p>
            <a:pPr algn="ctr">
              <a:lnSpc>
                <a:spcPct val="120000"/>
              </a:lnSpc>
              <a:spcBef>
                <a:spcPts val="0"/>
              </a:spcBef>
            </a:pPr>
            <a:r>
              <a:rPr lang="en-US" sz="3600" b="1" dirty="0">
                <a:solidFill>
                  <a:schemeClr val="accent3">
                    <a:lumMod val="75000"/>
                  </a:schemeClr>
                </a:solidFill>
              </a:rPr>
              <a:t>Today’s learning lounge will be a </a:t>
            </a:r>
          </a:p>
          <a:p>
            <a:pPr algn="ctr">
              <a:lnSpc>
                <a:spcPct val="120000"/>
              </a:lnSpc>
              <a:spcBef>
                <a:spcPts val="0"/>
              </a:spcBef>
            </a:pPr>
            <a:r>
              <a:rPr lang="en-US" sz="3600" b="1" dirty="0">
                <a:solidFill>
                  <a:srgbClr val="00B050"/>
                </a:solidFill>
              </a:rPr>
              <a:t>90-minute introduction to workforce planning </a:t>
            </a:r>
          </a:p>
          <a:p>
            <a:pPr algn="ctr">
              <a:lnSpc>
                <a:spcPct val="120000"/>
              </a:lnSpc>
              <a:spcBef>
                <a:spcPts val="0"/>
              </a:spcBef>
            </a:pPr>
            <a:r>
              <a:rPr lang="en-US" sz="3600" b="1" dirty="0">
                <a:solidFill>
                  <a:schemeClr val="accent3">
                    <a:lumMod val="75000"/>
                  </a:schemeClr>
                </a:solidFill>
              </a:rPr>
              <a:t>with short breaks for reflections and Q&amp;A.</a:t>
            </a:r>
          </a:p>
        </p:txBody>
      </p:sp>
      <p:pic>
        <p:nvPicPr>
          <p:cNvPr id="5" name="Picture 4">
            <a:extLst>
              <a:ext uri="{FF2B5EF4-FFF2-40B4-BE49-F238E27FC236}">
                <a16:creationId xmlns:a16="http://schemas.microsoft.com/office/drawing/2014/main" id="{3087DD89-B8A5-2B4B-8661-0FA7823CCC21}"/>
              </a:ext>
            </a:extLst>
          </p:cNvPr>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4596267" y="281199"/>
            <a:ext cx="2033270" cy="1233805"/>
          </a:xfrm>
          <a:prstGeom prst="rect">
            <a:avLst/>
          </a:prstGeom>
          <a:noFill/>
          <a:ln>
            <a:noFill/>
          </a:ln>
        </p:spPr>
      </p:pic>
      <p:pic>
        <p:nvPicPr>
          <p:cNvPr id="6" name="Picture 5" descr="A close up of a logo&#10;&#10;Description automatically generated">
            <a:extLst>
              <a:ext uri="{FF2B5EF4-FFF2-40B4-BE49-F238E27FC236}">
                <a16:creationId xmlns:a16="http://schemas.microsoft.com/office/drawing/2014/main" id="{B674F6FC-3F6B-E245-A575-15CE8BA46103}"/>
              </a:ext>
            </a:extLst>
          </p:cNvPr>
          <p:cNvPicPr/>
          <p:nvPr/>
        </p:nvPicPr>
        <p:blipFill>
          <a:blip r:embed="rId5">
            <a:extLst>
              <a:ext uri="{28A0092B-C50C-407E-A947-70E740481C1C}">
                <a14:useLocalDpi xmlns:a14="http://schemas.microsoft.com/office/drawing/2010/main" val="0"/>
              </a:ext>
            </a:extLst>
          </a:blip>
          <a:stretch>
            <a:fillRect/>
          </a:stretch>
        </p:blipFill>
        <p:spPr>
          <a:xfrm>
            <a:off x="4765177" y="4576120"/>
            <a:ext cx="1695450" cy="1695450"/>
          </a:xfrm>
          <a:prstGeom prst="rect">
            <a:avLst/>
          </a:prstGeom>
        </p:spPr>
      </p:pic>
      <p:sp>
        <p:nvSpPr>
          <p:cNvPr id="2" name="Slide Number Placeholder 1">
            <a:extLst>
              <a:ext uri="{FF2B5EF4-FFF2-40B4-BE49-F238E27FC236}">
                <a16:creationId xmlns:a16="http://schemas.microsoft.com/office/drawing/2014/main" id="{243225A4-736B-E44C-ACCD-99D4B5E08AC3}"/>
              </a:ext>
            </a:extLst>
          </p:cNvPr>
          <p:cNvSpPr>
            <a:spLocks noGrp="1"/>
          </p:cNvSpPr>
          <p:nvPr>
            <p:ph type="sldNum" sz="quarter" idx="12"/>
          </p:nvPr>
        </p:nvSpPr>
        <p:spPr/>
        <p:txBody>
          <a:bodyPr/>
          <a:lstStyle/>
          <a:p>
            <a:fld id="{8D82B02F-5E33-5F45-B749-127BC6B0E3BD}" type="slidenum">
              <a:rPr lang="en-US" smtClean="0"/>
              <a:pPr/>
              <a:t>1</a:t>
            </a:fld>
            <a:endParaRPr lang="en-US" dirty="0"/>
          </a:p>
        </p:txBody>
      </p:sp>
    </p:spTree>
    <p:extLst>
      <p:ext uri="{BB962C8B-B14F-4D97-AF65-F5344CB8AC3E}">
        <p14:creationId xmlns:p14="http://schemas.microsoft.com/office/powerpoint/2010/main" val="1294403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EFDAB-8D78-5E4C-9F3D-1B9FBA0A0E64}"/>
              </a:ext>
            </a:extLst>
          </p:cNvPr>
          <p:cNvSpPr>
            <a:spLocks noGrp="1"/>
          </p:cNvSpPr>
          <p:nvPr>
            <p:ph type="title"/>
          </p:nvPr>
        </p:nvSpPr>
        <p:spPr>
          <a:xfrm>
            <a:off x="838200" y="-155944"/>
            <a:ext cx="10515600" cy="1325563"/>
          </a:xfrm>
        </p:spPr>
        <p:txBody>
          <a:bodyPr/>
          <a:lstStyle/>
          <a:p>
            <a:r>
              <a:rPr lang="en-US" dirty="0"/>
              <a:t>CIPD 6 Steps in Workforce Planning </a:t>
            </a:r>
          </a:p>
        </p:txBody>
      </p:sp>
      <p:pic>
        <p:nvPicPr>
          <p:cNvPr id="5123" name="Picture 3" descr="page3image1079052032">
            <a:extLst>
              <a:ext uri="{FF2B5EF4-FFF2-40B4-BE49-F238E27FC236}">
                <a16:creationId xmlns:a16="http://schemas.microsoft.com/office/drawing/2014/main" id="{1A9E7BB4-D4D3-004F-9B5E-D3C287C7BCD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91840" y="2171383"/>
            <a:ext cx="4248150" cy="42314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EAE779B-33A4-9640-8A65-EE9E0D484A5E}"/>
              </a:ext>
            </a:extLst>
          </p:cNvPr>
          <p:cNvSpPr txBox="1"/>
          <p:nvPr/>
        </p:nvSpPr>
        <p:spPr>
          <a:xfrm>
            <a:off x="9311640" y="244631"/>
            <a:ext cx="2651760" cy="646331"/>
          </a:xfrm>
          <a:prstGeom prst="rect">
            <a:avLst/>
          </a:prstGeom>
          <a:noFill/>
        </p:spPr>
        <p:txBody>
          <a:bodyPr wrap="square" rtlCol="0">
            <a:spAutoFit/>
          </a:bodyPr>
          <a:lstStyle/>
          <a:p>
            <a:pPr algn="ctr"/>
            <a:r>
              <a:rPr lang="en-US" b="1" dirty="0">
                <a:solidFill>
                  <a:srgbClr val="C00000"/>
                </a:solidFill>
              </a:rPr>
              <a:t>Can be an interactive and not just a linear process!</a:t>
            </a:r>
          </a:p>
        </p:txBody>
      </p:sp>
      <p:sp>
        <p:nvSpPr>
          <p:cNvPr id="8" name="TextBox 7">
            <a:extLst>
              <a:ext uri="{FF2B5EF4-FFF2-40B4-BE49-F238E27FC236}">
                <a16:creationId xmlns:a16="http://schemas.microsoft.com/office/drawing/2014/main" id="{A5CA9EDD-5A8A-5F44-A4B3-A3AFD5B20C76}"/>
              </a:ext>
            </a:extLst>
          </p:cNvPr>
          <p:cNvSpPr txBox="1"/>
          <p:nvPr/>
        </p:nvSpPr>
        <p:spPr>
          <a:xfrm>
            <a:off x="3573780" y="1070660"/>
            <a:ext cx="3893819" cy="646331"/>
          </a:xfrm>
          <a:prstGeom prst="rect">
            <a:avLst/>
          </a:prstGeom>
          <a:noFill/>
        </p:spPr>
        <p:txBody>
          <a:bodyPr wrap="square" rtlCol="0">
            <a:spAutoFit/>
          </a:bodyPr>
          <a:lstStyle/>
          <a:p>
            <a:pPr algn="ctr"/>
            <a:r>
              <a:rPr lang="en-US" b="1" dirty="0">
                <a:solidFill>
                  <a:srgbClr val="C00000"/>
                </a:solidFill>
              </a:rPr>
              <a:t>Start with your organisational strategy, goals and business plan  ?</a:t>
            </a:r>
          </a:p>
        </p:txBody>
      </p:sp>
      <p:cxnSp>
        <p:nvCxnSpPr>
          <p:cNvPr id="6" name="Straight Arrow Connector 5">
            <a:extLst>
              <a:ext uri="{FF2B5EF4-FFF2-40B4-BE49-F238E27FC236}">
                <a16:creationId xmlns:a16="http://schemas.microsoft.com/office/drawing/2014/main" id="{EE3CAC3B-D60F-AD47-B4ED-3C0994E796AD}"/>
              </a:ext>
            </a:extLst>
          </p:cNvPr>
          <p:cNvCxnSpPr/>
          <p:nvPr/>
        </p:nvCxnSpPr>
        <p:spPr>
          <a:xfrm>
            <a:off x="5421630" y="1691640"/>
            <a:ext cx="0" cy="411480"/>
          </a:xfrm>
          <a:prstGeom prst="straightConnector1">
            <a:avLst/>
          </a:prstGeom>
          <a:ln w="539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E7395473-20B9-484D-8008-2CC7E9CF8BA6}"/>
              </a:ext>
            </a:extLst>
          </p:cNvPr>
          <p:cNvSpPr txBox="1"/>
          <p:nvPr/>
        </p:nvSpPr>
        <p:spPr>
          <a:xfrm>
            <a:off x="10594258" y="6125875"/>
            <a:ext cx="1519084" cy="276999"/>
          </a:xfrm>
          <a:prstGeom prst="rect">
            <a:avLst/>
          </a:prstGeom>
          <a:noFill/>
        </p:spPr>
        <p:txBody>
          <a:bodyPr wrap="square" rtlCol="0">
            <a:spAutoFit/>
          </a:bodyPr>
          <a:lstStyle/>
          <a:p>
            <a:r>
              <a:rPr lang="en-US" sz="1200" dirty="0"/>
              <a:t>Source: CIPD, 2020</a:t>
            </a:r>
          </a:p>
        </p:txBody>
      </p:sp>
      <p:sp>
        <p:nvSpPr>
          <p:cNvPr id="4" name="Slide Number Placeholder 3">
            <a:extLst>
              <a:ext uri="{FF2B5EF4-FFF2-40B4-BE49-F238E27FC236}">
                <a16:creationId xmlns:a16="http://schemas.microsoft.com/office/drawing/2014/main" id="{9B16C78B-1272-374B-8DA1-6B2603CBE323}"/>
              </a:ext>
            </a:extLst>
          </p:cNvPr>
          <p:cNvSpPr>
            <a:spLocks noGrp="1"/>
          </p:cNvSpPr>
          <p:nvPr>
            <p:ph type="sldNum" sz="quarter" idx="12"/>
          </p:nvPr>
        </p:nvSpPr>
        <p:spPr/>
        <p:txBody>
          <a:bodyPr/>
          <a:lstStyle/>
          <a:p>
            <a:fld id="{8D82B02F-5E33-5F45-B749-127BC6B0E3BD}" type="slidenum">
              <a:rPr lang="en-US" smtClean="0"/>
              <a:pPr/>
              <a:t>19</a:t>
            </a:fld>
            <a:endParaRPr lang="en-US" dirty="0"/>
          </a:p>
        </p:txBody>
      </p:sp>
    </p:spTree>
    <p:extLst>
      <p:ext uri="{BB962C8B-B14F-4D97-AF65-F5344CB8AC3E}">
        <p14:creationId xmlns:p14="http://schemas.microsoft.com/office/powerpoint/2010/main" val="22589894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C68B-8C62-B942-8486-169A30A290B7}"/>
              </a:ext>
            </a:extLst>
          </p:cNvPr>
          <p:cNvSpPr>
            <a:spLocks noGrp="1"/>
          </p:cNvSpPr>
          <p:nvPr>
            <p:ph type="title"/>
          </p:nvPr>
        </p:nvSpPr>
        <p:spPr>
          <a:xfrm>
            <a:off x="894907" y="1035915"/>
            <a:ext cx="10515600" cy="615401"/>
          </a:xfrm>
        </p:spPr>
        <p:txBody>
          <a:bodyPr>
            <a:normAutofit fontScale="90000"/>
          </a:bodyPr>
          <a:lstStyle/>
          <a:p>
            <a:r>
              <a:rPr lang="en-US" dirty="0"/>
              <a:t>Step 1: </a:t>
            </a:r>
            <a:r>
              <a:rPr lang="en-GB" dirty="0"/>
              <a:t>Understand the organisation and the operating environment</a:t>
            </a:r>
            <a:br>
              <a:rPr lang="en-GB" dirty="0"/>
            </a:br>
            <a:br>
              <a:rPr lang="en-US" dirty="0"/>
            </a:br>
            <a:endParaRPr lang="en-US" dirty="0"/>
          </a:p>
        </p:txBody>
      </p:sp>
      <p:graphicFrame>
        <p:nvGraphicFramePr>
          <p:cNvPr id="4" name="Content Placeholder 3">
            <a:extLst>
              <a:ext uri="{FF2B5EF4-FFF2-40B4-BE49-F238E27FC236}">
                <a16:creationId xmlns:a16="http://schemas.microsoft.com/office/drawing/2014/main" id="{7DF229C5-6A1F-CD4C-BE27-4FA1B0E2621E}"/>
              </a:ext>
            </a:extLst>
          </p:cNvPr>
          <p:cNvGraphicFramePr>
            <a:graphicFrameLocks noGrp="1"/>
          </p:cNvGraphicFramePr>
          <p:nvPr>
            <p:ph idx="1"/>
            <p:extLst>
              <p:ext uri="{D42A27DB-BD31-4B8C-83A1-F6EECF244321}">
                <p14:modId xmlns:p14="http://schemas.microsoft.com/office/powerpoint/2010/main" val="361742593"/>
              </p:ext>
            </p:extLst>
          </p:nvPr>
        </p:nvGraphicFramePr>
        <p:xfrm>
          <a:off x="894907" y="1470747"/>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222F5B1C-3775-E44A-B046-FA7772322BF7}"/>
              </a:ext>
            </a:extLst>
          </p:cNvPr>
          <p:cNvSpPr>
            <a:spLocks noGrp="1"/>
          </p:cNvSpPr>
          <p:nvPr>
            <p:ph type="sldNum" sz="quarter" idx="12"/>
          </p:nvPr>
        </p:nvSpPr>
        <p:spPr/>
        <p:txBody>
          <a:bodyPr/>
          <a:lstStyle/>
          <a:p>
            <a:fld id="{8D82B02F-5E33-5F45-B749-127BC6B0E3BD}" type="slidenum">
              <a:rPr lang="en-US" smtClean="0"/>
              <a:pPr/>
              <a:t>20</a:t>
            </a:fld>
            <a:endParaRPr lang="en-US" dirty="0"/>
          </a:p>
        </p:txBody>
      </p:sp>
    </p:spTree>
    <p:extLst>
      <p:ext uri="{BB962C8B-B14F-4D97-AF65-F5344CB8AC3E}">
        <p14:creationId xmlns:p14="http://schemas.microsoft.com/office/powerpoint/2010/main" val="2635792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C68B-8C62-B942-8486-169A30A290B7}"/>
              </a:ext>
            </a:extLst>
          </p:cNvPr>
          <p:cNvSpPr>
            <a:spLocks noGrp="1"/>
          </p:cNvSpPr>
          <p:nvPr>
            <p:ph type="title"/>
          </p:nvPr>
        </p:nvSpPr>
        <p:spPr>
          <a:xfrm>
            <a:off x="916172" y="241520"/>
            <a:ext cx="10515600" cy="1325563"/>
          </a:xfrm>
        </p:spPr>
        <p:txBody>
          <a:bodyPr/>
          <a:lstStyle/>
          <a:p>
            <a:r>
              <a:rPr lang="en-US" dirty="0"/>
              <a:t>Step 2: </a:t>
            </a:r>
            <a:r>
              <a:rPr lang="en-GB" dirty="0"/>
              <a:t>Analysing the workforce </a:t>
            </a:r>
            <a:br>
              <a:rPr lang="en-GB" dirty="0"/>
            </a:br>
            <a:endParaRPr lang="en-US" dirty="0"/>
          </a:p>
        </p:txBody>
      </p:sp>
      <p:graphicFrame>
        <p:nvGraphicFramePr>
          <p:cNvPr id="4" name="Content Placeholder 3">
            <a:extLst>
              <a:ext uri="{FF2B5EF4-FFF2-40B4-BE49-F238E27FC236}">
                <a16:creationId xmlns:a16="http://schemas.microsoft.com/office/drawing/2014/main" id="{DD203698-BEB5-6C41-8051-8E0EC3DD277C}"/>
              </a:ext>
            </a:extLst>
          </p:cNvPr>
          <p:cNvGraphicFramePr>
            <a:graphicFrameLocks noGrp="1"/>
          </p:cNvGraphicFramePr>
          <p:nvPr>
            <p:ph idx="1"/>
            <p:extLst>
              <p:ext uri="{D42A27DB-BD31-4B8C-83A1-F6EECF244321}">
                <p14:modId xmlns:p14="http://schemas.microsoft.com/office/powerpoint/2010/main" val="15463669"/>
              </p:ext>
            </p:extLst>
          </p:nvPr>
        </p:nvGraphicFramePr>
        <p:xfrm>
          <a:off x="838200" y="1003374"/>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C3018B6A-AD01-A647-B15C-AE718B7F9836}"/>
              </a:ext>
            </a:extLst>
          </p:cNvPr>
          <p:cNvSpPr>
            <a:spLocks noGrp="1"/>
          </p:cNvSpPr>
          <p:nvPr>
            <p:ph type="sldNum" sz="quarter" idx="12"/>
          </p:nvPr>
        </p:nvSpPr>
        <p:spPr/>
        <p:txBody>
          <a:bodyPr/>
          <a:lstStyle/>
          <a:p>
            <a:fld id="{8D82B02F-5E33-5F45-B749-127BC6B0E3BD}" type="slidenum">
              <a:rPr lang="en-US" smtClean="0"/>
              <a:pPr/>
              <a:t>21</a:t>
            </a:fld>
            <a:endParaRPr lang="en-US" dirty="0"/>
          </a:p>
        </p:txBody>
      </p:sp>
    </p:spTree>
    <p:extLst>
      <p:ext uri="{BB962C8B-B14F-4D97-AF65-F5344CB8AC3E}">
        <p14:creationId xmlns:p14="http://schemas.microsoft.com/office/powerpoint/2010/main" val="1159136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C68B-8C62-B942-8486-169A30A290B7}"/>
              </a:ext>
            </a:extLst>
          </p:cNvPr>
          <p:cNvSpPr>
            <a:spLocks noGrp="1"/>
          </p:cNvSpPr>
          <p:nvPr>
            <p:ph type="title"/>
          </p:nvPr>
        </p:nvSpPr>
        <p:spPr>
          <a:xfrm>
            <a:off x="838200" y="294697"/>
            <a:ext cx="10515600" cy="1325563"/>
          </a:xfrm>
        </p:spPr>
        <p:txBody>
          <a:bodyPr>
            <a:normAutofit/>
          </a:bodyPr>
          <a:lstStyle/>
          <a:p>
            <a:r>
              <a:rPr lang="en-US" dirty="0"/>
              <a:t>Step 3: </a:t>
            </a:r>
            <a:r>
              <a:rPr lang="en-GB" dirty="0"/>
              <a:t>Determine future workforce needs </a:t>
            </a:r>
            <a:br>
              <a:rPr lang="en-GB" dirty="0"/>
            </a:br>
            <a:endParaRPr lang="en-US" dirty="0"/>
          </a:p>
        </p:txBody>
      </p:sp>
      <p:graphicFrame>
        <p:nvGraphicFramePr>
          <p:cNvPr id="4" name="Content Placeholder 3">
            <a:extLst>
              <a:ext uri="{FF2B5EF4-FFF2-40B4-BE49-F238E27FC236}">
                <a16:creationId xmlns:a16="http://schemas.microsoft.com/office/drawing/2014/main" id="{539FBC38-F866-3B4C-B7DD-99E6A17CD369}"/>
              </a:ext>
            </a:extLst>
          </p:cNvPr>
          <p:cNvGraphicFramePr>
            <a:graphicFrameLocks noGrp="1"/>
          </p:cNvGraphicFramePr>
          <p:nvPr>
            <p:ph idx="1"/>
            <p:extLst>
              <p:ext uri="{D42A27DB-BD31-4B8C-83A1-F6EECF244321}">
                <p14:modId xmlns:p14="http://schemas.microsoft.com/office/powerpoint/2010/main" val="75076758"/>
              </p:ext>
            </p:extLst>
          </p:nvPr>
        </p:nvGraphicFramePr>
        <p:xfrm>
          <a:off x="972879" y="1074257"/>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1AFEBB55-4A83-A64D-B789-B88E47C3AF58}"/>
              </a:ext>
            </a:extLst>
          </p:cNvPr>
          <p:cNvSpPr>
            <a:spLocks noGrp="1"/>
          </p:cNvSpPr>
          <p:nvPr>
            <p:ph type="sldNum" sz="quarter" idx="12"/>
          </p:nvPr>
        </p:nvSpPr>
        <p:spPr/>
        <p:txBody>
          <a:bodyPr/>
          <a:lstStyle/>
          <a:p>
            <a:fld id="{8D82B02F-5E33-5F45-B749-127BC6B0E3BD}" type="slidenum">
              <a:rPr lang="en-US" smtClean="0"/>
              <a:pPr/>
              <a:t>22</a:t>
            </a:fld>
            <a:endParaRPr lang="en-US" dirty="0"/>
          </a:p>
        </p:txBody>
      </p:sp>
    </p:spTree>
    <p:extLst>
      <p:ext uri="{BB962C8B-B14F-4D97-AF65-F5344CB8AC3E}">
        <p14:creationId xmlns:p14="http://schemas.microsoft.com/office/powerpoint/2010/main" val="1047528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C68B-8C62-B942-8486-169A30A290B7}"/>
              </a:ext>
            </a:extLst>
          </p:cNvPr>
          <p:cNvSpPr>
            <a:spLocks noGrp="1"/>
          </p:cNvSpPr>
          <p:nvPr>
            <p:ph type="title"/>
          </p:nvPr>
        </p:nvSpPr>
        <p:spPr>
          <a:xfrm>
            <a:off x="838200" y="213407"/>
            <a:ext cx="10515600" cy="1325563"/>
          </a:xfrm>
        </p:spPr>
        <p:txBody>
          <a:bodyPr>
            <a:normAutofit/>
          </a:bodyPr>
          <a:lstStyle/>
          <a:p>
            <a:r>
              <a:rPr lang="en-US" dirty="0"/>
              <a:t>Step 4: </a:t>
            </a:r>
            <a:r>
              <a:rPr lang="en-GB" dirty="0"/>
              <a:t>Identify gaps in the workforce</a:t>
            </a:r>
            <a:br>
              <a:rPr lang="en-GB" dirty="0"/>
            </a:br>
            <a:endParaRPr lang="en-US" dirty="0"/>
          </a:p>
        </p:txBody>
      </p:sp>
      <p:graphicFrame>
        <p:nvGraphicFramePr>
          <p:cNvPr id="4" name="Content Placeholder 3">
            <a:extLst>
              <a:ext uri="{FF2B5EF4-FFF2-40B4-BE49-F238E27FC236}">
                <a16:creationId xmlns:a16="http://schemas.microsoft.com/office/drawing/2014/main" id="{F42359A7-3658-CA46-A90E-D7390674861D}"/>
              </a:ext>
            </a:extLst>
          </p:cNvPr>
          <p:cNvGraphicFramePr>
            <a:graphicFrameLocks noGrp="1"/>
          </p:cNvGraphicFramePr>
          <p:nvPr>
            <p:ph idx="1"/>
            <p:extLst>
              <p:ext uri="{D42A27DB-BD31-4B8C-83A1-F6EECF244321}">
                <p14:modId xmlns:p14="http://schemas.microsoft.com/office/powerpoint/2010/main" val="2984432474"/>
              </p:ext>
            </p:extLst>
          </p:nvPr>
        </p:nvGraphicFramePr>
        <p:xfrm>
          <a:off x="838200" y="1010463"/>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7FE51CDA-8263-6840-8949-F2330D246896}"/>
              </a:ext>
            </a:extLst>
          </p:cNvPr>
          <p:cNvSpPr>
            <a:spLocks noGrp="1"/>
          </p:cNvSpPr>
          <p:nvPr>
            <p:ph type="sldNum" sz="quarter" idx="12"/>
          </p:nvPr>
        </p:nvSpPr>
        <p:spPr/>
        <p:txBody>
          <a:bodyPr/>
          <a:lstStyle/>
          <a:p>
            <a:fld id="{8D82B02F-5E33-5F45-B749-127BC6B0E3BD}" type="slidenum">
              <a:rPr lang="en-US" smtClean="0"/>
              <a:pPr/>
              <a:t>23</a:t>
            </a:fld>
            <a:endParaRPr lang="en-US" dirty="0"/>
          </a:p>
        </p:txBody>
      </p:sp>
      <p:cxnSp>
        <p:nvCxnSpPr>
          <p:cNvPr id="6" name="Straight Arrow Connector 5">
            <a:extLst>
              <a:ext uri="{FF2B5EF4-FFF2-40B4-BE49-F238E27FC236}">
                <a16:creationId xmlns:a16="http://schemas.microsoft.com/office/drawing/2014/main" id="{078370EB-5806-7345-B2DE-355F7505CDD0}"/>
              </a:ext>
            </a:extLst>
          </p:cNvPr>
          <p:cNvCxnSpPr/>
          <p:nvPr/>
        </p:nvCxnSpPr>
        <p:spPr>
          <a:xfrm flipH="1" flipV="1">
            <a:off x="9811062" y="5246557"/>
            <a:ext cx="974361" cy="794479"/>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1EC78C0-439A-B743-8078-17EBD5D19A94}"/>
              </a:ext>
            </a:extLst>
          </p:cNvPr>
          <p:cNvSpPr txBox="1"/>
          <p:nvPr/>
        </p:nvSpPr>
        <p:spPr>
          <a:xfrm>
            <a:off x="4189751" y="5378253"/>
            <a:ext cx="5921114" cy="646331"/>
          </a:xfrm>
          <a:prstGeom prst="rect">
            <a:avLst/>
          </a:prstGeom>
          <a:noFill/>
        </p:spPr>
        <p:txBody>
          <a:bodyPr wrap="square" rtlCol="0">
            <a:spAutoFit/>
          </a:bodyPr>
          <a:lstStyle/>
          <a:p>
            <a:r>
              <a:rPr lang="en-US" b="1" dirty="0">
                <a:solidFill>
                  <a:srgbClr val="C00000"/>
                </a:solidFill>
              </a:rPr>
              <a:t>Completing CPD and workforce development surveys important to access funding to development your workforce  </a:t>
            </a:r>
          </a:p>
        </p:txBody>
      </p:sp>
    </p:spTree>
    <p:extLst>
      <p:ext uri="{BB962C8B-B14F-4D97-AF65-F5344CB8AC3E}">
        <p14:creationId xmlns:p14="http://schemas.microsoft.com/office/powerpoint/2010/main" val="33017179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C68B-8C62-B942-8486-169A30A290B7}"/>
              </a:ext>
            </a:extLst>
          </p:cNvPr>
          <p:cNvSpPr>
            <a:spLocks noGrp="1"/>
          </p:cNvSpPr>
          <p:nvPr>
            <p:ph type="title"/>
          </p:nvPr>
        </p:nvSpPr>
        <p:spPr>
          <a:xfrm>
            <a:off x="838200" y="345046"/>
            <a:ext cx="10515600" cy="1325563"/>
          </a:xfrm>
        </p:spPr>
        <p:txBody>
          <a:bodyPr>
            <a:normAutofit fontScale="90000"/>
          </a:bodyPr>
          <a:lstStyle/>
          <a:p>
            <a:r>
              <a:rPr lang="en-US" dirty="0"/>
              <a:t>Step 5: </a:t>
            </a:r>
            <a:r>
              <a:rPr lang="en-GB" dirty="0"/>
              <a:t>Develop an action plan that allows for flexibility</a:t>
            </a:r>
            <a:br>
              <a:rPr lang="en-GB" dirty="0"/>
            </a:br>
            <a:endParaRPr lang="en-US" dirty="0"/>
          </a:p>
        </p:txBody>
      </p:sp>
      <p:graphicFrame>
        <p:nvGraphicFramePr>
          <p:cNvPr id="4" name="Content Placeholder 3">
            <a:extLst>
              <a:ext uri="{FF2B5EF4-FFF2-40B4-BE49-F238E27FC236}">
                <a16:creationId xmlns:a16="http://schemas.microsoft.com/office/drawing/2014/main" id="{4C777424-1B81-EA42-9007-C029B4467F45}"/>
              </a:ext>
            </a:extLst>
          </p:cNvPr>
          <p:cNvGraphicFramePr>
            <a:graphicFrameLocks noGrp="1"/>
          </p:cNvGraphicFramePr>
          <p:nvPr>
            <p:ph idx="1"/>
            <p:extLst>
              <p:ext uri="{D42A27DB-BD31-4B8C-83A1-F6EECF244321}">
                <p14:modId xmlns:p14="http://schemas.microsoft.com/office/powerpoint/2010/main" val="123274631"/>
              </p:ext>
            </p:extLst>
          </p:nvPr>
        </p:nvGraphicFramePr>
        <p:xfrm>
          <a:off x="838200" y="1670609"/>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33FBD47A-15DD-2242-910C-1A289F0E7E2C}"/>
              </a:ext>
            </a:extLst>
          </p:cNvPr>
          <p:cNvSpPr>
            <a:spLocks noGrp="1"/>
          </p:cNvSpPr>
          <p:nvPr>
            <p:ph type="sldNum" sz="quarter" idx="12"/>
          </p:nvPr>
        </p:nvSpPr>
        <p:spPr/>
        <p:txBody>
          <a:bodyPr/>
          <a:lstStyle/>
          <a:p>
            <a:fld id="{8D82B02F-5E33-5F45-B749-127BC6B0E3BD}" type="slidenum">
              <a:rPr lang="en-US" smtClean="0"/>
              <a:pPr/>
              <a:t>24</a:t>
            </a:fld>
            <a:endParaRPr lang="en-US" dirty="0"/>
          </a:p>
        </p:txBody>
      </p:sp>
    </p:spTree>
    <p:extLst>
      <p:ext uri="{BB962C8B-B14F-4D97-AF65-F5344CB8AC3E}">
        <p14:creationId xmlns:p14="http://schemas.microsoft.com/office/powerpoint/2010/main" val="21722512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2C68B-8C62-B942-8486-169A30A290B7}"/>
              </a:ext>
            </a:extLst>
          </p:cNvPr>
          <p:cNvSpPr>
            <a:spLocks noGrp="1"/>
          </p:cNvSpPr>
          <p:nvPr>
            <p:ph type="title"/>
          </p:nvPr>
        </p:nvSpPr>
        <p:spPr>
          <a:xfrm>
            <a:off x="901995" y="681037"/>
            <a:ext cx="10515600" cy="1325563"/>
          </a:xfrm>
        </p:spPr>
        <p:txBody>
          <a:bodyPr>
            <a:normAutofit fontScale="90000"/>
          </a:bodyPr>
          <a:lstStyle/>
          <a:p>
            <a:r>
              <a:rPr lang="en-US" dirty="0"/>
              <a:t>Step 6: </a:t>
            </a:r>
            <a:r>
              <a:rPr lang="en-GB" dirty="0"/>
              <a:t>Monitor and evaluate action plans and solutions (PDSA)</a:t>
            </a:r>
            <a:br>
              <a:rPr lang="en-GB" dirty="0"/>
            </a:br>
            <a:br>
              <a:rPr lang="en-US" dirty="0"/>
            </a:br>
            <a:endParaRPr lang="en-US" dirty="0"/>
          </a:p>
        </p:txBody>
      </p:sp>
      <p:graphicFrame>
        <p:nvGraphicFramePr>
          <p:cNvPr id="4" name="Content Placeholder 3">
            <a:extLst>
              <a:ext uri="{FF2B5EF4-FFF2-40B4-BE49-F238E27FC236}">
                <a16:creationId xmlns:a16="http://schemas.microsoft.com/office/drawing/2014/main" id="{96859467-A3DB-ED4D-A82D-5CEB5AB18871}"/>
              </a:ext>
            </a:extLst>
          </p:cNvPr>
          <p:cNvGraphicFramePr>
            <a:graphicFrameLocks noGrp="1"/>
          </p:cNvGraphicFramePr>
          <p:nvPr>
            <p:ph idx="1"/>
            <p:extLst>
              <p:ext uri="{D42A27DB-BD31-4B8C-83A1-F6EECF244321}">
                <p14:modId xmlns:p14="http://schemas.microsoft.com/office/powerpoint/2010/main" val="1345641441"/>
              </p:ext>
            </p:extLst>
          </p:nvPr>
        </p:nvGraphicFramePr>
        <p:xfrm>
          <a:off x="838200" y="1464118"/>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Slide Number Placeholder 2">
            <a:extLst>
              <a:ext uri="{FF2B5EF4-FFF2-40B4-BE49-F238E27FC236}">
                <a16:creationId xmlns:a16="http://schemas.microsoft.com/office/drawing/2014/main" id="{46185C06-3505-584F-9850-CC5026889C00}"/>
              </a:ext>
            </a:extLst>
          </p:cNvPr>
          <p:cNvSpPr>
            <a:spLocks noGrp="1"/>
          </p:cNvSpPr>
          <p:nvPr>
            <p:ph type="sldNum" sz="quarter" idx="12"/>
          </p:nvPr>
        </p:nvSpPr>
        <p:spPr/>
        <p:txBody>
          <a:bodyPr/>
          <a:lstStyle/>
          <a:p>
            <a:fld id="{8D82B02F-5E33-5F45-B749-127BC6B0E3BD}" type="slidenum">
              <a:rPr lang="en-US" smtClean="0"/>
              <a:pPr/>
              <a:t>25</a:t>
            </a:fld>
            <a:endParaRPr lang="en-US" dirty="0"/>
          </a:p>
        </p:txBody>
      </p:sp>
    </p:spTree>
    <p:extLst>
      <p:ext uri="{BB962C8B-B14F-4D97-AF65-F5344CB8AC3E}">
        <p14:creationId xmlns:p14="http://schemas.microsoft.com/office/powerpoint/2010/main" val="1678363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PDSA Cycle">
            <a:extLst>
              <a:ext uri="{FF2B5EF4-FFF2-40B4-BE49-F238E27FC236}">
                <a16:creationId xmlns:a16="http://schemas.microsoft.com/office/drawing/2014/main" id="{19A5D1C2-0ACD-9E40-9765-18B93E4BDD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5246" y="0"/>
            <a:ext cx="8029629" cy="628747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3EC2F3F1-EC63-5D43-9657-6C9763A8EB1D}"/>
              </a:ext>
            </a:extLst>
          </p:cNvPr>
          <p:cNvSpPr>
            <a:spLocks noGrp="1"/>
          </p:cNvSpPr>
          <p:nvPr>
            <p:ph type="sldNum" sz="quarter" idx="12"/>
          </p:nvPr>
        </p:nvSpPr>
        <p:spPr/>
        <p:txBody>
          <a:bodyPr/>
          <a:lstStyle/>
          <a:p>
            <a:fld id="{8D82B02F-5E33-5F45-B749-127BC6B0E3BD}" type="slidenum">
              <a:rPr lang="en-US" smtClean="0"/>
              <a:pPr/>
              <a:t>26</a:t>
            </a:fld>
            <a:endParaRPr lang="en-US" dirty="0"/>
          </a:p>
        </p:txBody>
      </p:sp>
    </p:spTree>
    <p:extLst>
      <p:ext uri="{BB962C8B-B14F-4D97-AF65-F5344CB8AC3E}">
        <p14:creationId xmlns:p14="http://schemas.microsoft.com/office/powerpoint/2010/main" val="16959506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BC771-ADAD-9C4E-8D17-9B3C605C8F64}"/>
              </a:ext>
            </a:extLst>
          </p:cNvPr>
          <p:cNvSpPr>
            <a:spLocks noGrp="1"/>
          </p:cNvSpPr>
          <p:nvPr>
            <p:ph type="title"/>
          </p:nvPr>
        </p:nvSpPr>
        <p:spPr>
          <a:xfrm>
            <a:off x="838200" y="232347"/>
            <a:ext cx="10515600" cy="1325563"/>
          </a:xfrm>
        </p:spPr>
        <p:txBody>
          <a:bodyPr/>
          <a:lstStyle/>
          <a:p>
            <a:pPr algn="ctr"/>
            <a:r>
              <a:rPr lang="en-US" dirty="0"/>
              <a:t>What have your learned so far from the CIPD workforce planning model? </a:t>
            </a:r>
          </a:p>
        </p:txBody>
      </p:sp>
      <p:sp>
        <p:nvSpPr>
          <p:cNvPr id="4" name="Slide Number Placeholder 3">
            <a:extLst>
              <a:ext uri="{FF2B5EF4-FFF2-40B4-BE49-F238E27FC236}">
                <a16:creationId xmlns:a16="http://schemas.microsoft.com/office/drawing/2014/main" id="{B836B227-A080-AD4E-8642-FDD52DF24884}"/>
              </a:ext>
            </a:extLst>
          </p:cNvPr>
          <p:cNvSpPr>
            <a:spLocks noGrp="1"/>
          </p:cNvSpPr>
          <p:nvPr>
            <p:ph type="sldNum" sz="quarter" idx="12"/>
          </p:nvPr>
        </p:nvSpPr>
        <p:spPr/>
        <p:txBody>
          <a:bodyPr/>
          <a:lstStyle/>
          <a:p>
            <a:fld id="{8D82B02F-5E33-5F45-B749-127BC6B0E3BD}" type="slidenum">
              <a:rPr lang="en-US" smtClean="0"/>
              <a:pPr/>
              <a:t>27</a:t>
            </a:fld>
            <a:endParaRPr lang="en-US" dirty="0"/>
          </a:p>
        </p:txBody>
      </p:sp>
      <p:pic>
        <p:nvPicPr>
          <p:cNvPr id="6" name="Picture 2" descr="Reflecting on Reflection Through Professional Conversation | Educational  Leadership in the 21st Century">
            <a:extLst>
              <a:ext uri="{FF2B5EF4-FFF2-40B4-BE49-F238E27FC236}">
                <a16:creationId xmlns:a16="http://schemas.microsoft.com/office/drawing/2014/main" id="{A4D45AF4-BF6E-B14B-B93D-5639C6E37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918780"/>
            <a:ext cx="32004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The Circles Model (Part 1). When people ask me for a simple way to… | by  Huw Griffiths | Medium">
            <a:extLst>
              <a:ext uri="{FF2B5EF4-FFF2-40B4-BE49-F238E27FC236}">
                <a16:creationId xmlns:a16="http://schemas.microsoft.com/office/drawing/2014/main" id="{A563F3F0-F79C-2A4D-AB3E-4926F095C137}"/>
              </a:ext>
            </a:extLst>
          </p:cNvPr>
          <p:cNvSpPr>
            <a:spLocks noChangeAspect="1" noChangeArrowheads="1"/>
          </p:cNvSpPr>
          <p:nvPr/>
        </p:nvSpPr>
        <p:spPr bwMode="auto">
          <a:xfrm>
            <a:off x="4305300" y="2292350"/>
            <a:ext cx="3581400" cy="227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8" name="Title 1">
            <a:extLst>
              <a:ext uri="{FF2B5EF4-FFF2-40B4-BE49-F238E27FC236}">
                <a16:creationId xmlns:a16="http://schemas.microsoft.com/office/drawing/2014/main" id="{CC6DE7F4-E4EC-934C-9320-66F1E956E651}"/>
              </a:ext>
            </a:extLst>
          </p:cNvPr>
          <p:cNvSpPr txBox="1">
            <a:spLocks/>
          </p:cNvSpPr>
          <p:nvPr/>
        </p:nvSpPr>
        <p:spPr>
          <a:xfrm>
            <a:off x="717938" y="4013147"/>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Gramatika-Bold" pitchFamily="2" charset="0"/>
                <a:ea typeface="+mj-ea"/>
                <a:cs typeface="+mj-cs"/>
              </a:defRPr>
            </a:lvl1pPr>
          </a:lstStyle>
          <a:p>
            <a:pPr algn="ctr"/>
            <a:r>
              <a:rPr lang="en-US" dirty="0"/>
              <a:t>Is the model helpful? </a:t>
            </a:r>
          </a:p>
        </p:txBody>
      </p:sp>
      <p:sp>
        <p:nvSpPr>
          <p:cNvPr id="3" name="TextBox 2">
            <a:extLst>
              <a:ext uri="{FF2B5EF4-FFF2-40B4-BE49-F238E27FC236}">
                <a16:creationId xmlns:a16="http://schemas.microsoft.com/office/drawing/2014/main" id="{0BC5F308-3B3A-F94B-80B2-6AB9FD2477D1}"/>
              </a:ext>
            </a:extLst>
          </p:cNvPr>
          <p:cNvSpPr txBox="1"/>
          <p:nvPr/>
        </p:nvSpPr>
        <p:spPr>
          <a:xfrm>
            <a:off x="2930577" y="5111645"/>
            <a:ext cx="6145967" cy="646331"/>
          </a:xfrm>
          <a:prstGeom prst="rect">
            <a:avLst/>
          </a:prstGeom>
          <a:noFill/>
        </p:spPr>
        <p:txBody>
          <a:bodyPr wrap="square" rtlCol="0">
            <a:spAutoFit/>
          </a:bodyPr>
          <a:lstStyle/>
          <a:p>
            <a:pPr algn="ctr"/>
            <a:r>
              <a:rPr lang="en-US" b="1" dirty="0">
                <a:solidFill>
                  <a:srgbClr val="C00000"/>
                </a:solidFill>
                <a:latin typeface="Helvetica" pitchFamily="2" charset="0"/>
              </a:rPr>
              <a:t>Remember all models can be changed/adapted to suit your working environment/organization/PCN.</a:t>
            </a:r>
          </a:p>
        </p:txBody>
      </p:sp>
    </p:spTree>
    <p:extLst>
      <p:ext uri="{BB962C8B-B14F-4D97-AF65-F5344CB8AC3E}">
        <p14:creationId xmlns:p14="http://schemas.microsoft.com/office/powerpoint/2010/main" val="11225225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ACEB2-1C63-A949-9188-1B8FDED1BF64}"/>
              </a:ext>
            </a:extLst>
          </p:cNvPr>
          <p:cNvSpPr>
            <a:spLocks noGrp="1"/>
          </p:cNvSpPr>
          <p:nvPr>
            <p:ph type="title"/>
          </p:nvPr>
        </p:nvSpPr>
        <p:spPr>
          <a:xfrm>
            <a:off x="398720" y="1846595"/>
            <a:ext cx="10515600" cy="1325563"/>
          </a:xfrm>
        </p:spPr>
        <p:txBody>
          <a:bodyPr/>
          <a:lstStyle/>
          <a:p>
            <a:pPr algn="ctr"/>
            <a:r>
              <a:rPr lang="en-US" dirty="0"/>
              <a:t>Other considerations when thinking about your workforce  </a:t>
            </a:r>
          </a:p>
        </p:txBody>
      </p:sp>
      <p:sp>
        <p:nvSpPr>
          <p:cNvPr id="3" name="Slide Number Placeholder 2">
            <a:extLst>
              <a:ext uri="{FF2B5EF4-FFF2-40B4-BE49-F238E27FC236}">
                <a16:creationId xmlns:a16="http://schemas.microsoft.com/office/drawing/2014/main" id="{2BAF8CA8-FEE5-C443-9DB0-33D72E3DBF0B}"/>
              </a:ext>
            </a:extLst>
          </p:cNvPr>
          <p:cNvSpPr>
            <a:spLocks noGrp="1"/>
          </p:cNvSpPr>
          <p:nvPr>
            <p:ph type="sldNum" sz="quarter" idx="12"/>
          </p:nvPr>
        </p:nvSpPr>
        <p:spPr/>
        <p:txBody>
          <a:bodyPr/>
          <a:lstStyle/>
          <a:p>
            <a:fld id="{8D82B02F-5E33-5F45-B749-127BC6B0E3BD}" type="slidenum">
              <a:rPr lang="en-US" smtClean="0"/>
              <a:pPr/>
              <a:t>28</a:t>
            </a:fld>
            <a:endParaRPr lang="en-US" dirty="0"/>
          </a:p>
        </p:txBody>
      </p:sp>
    </p:spTree>
    <p:extLst>
      <p:ext uri="{BB962C8B-B14F-4D97-AF65-F5344CB8AC3E}">
        <p14:creationId xmlns:p14="http://schemas.microsoft.com/office/powerpoint/2010/main" val="3643159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CD6C-59D5-CB49-BCBE-07B286E7818C}"/>
              </a:ext>
            </a:extLst>
          </p:cNvPr>
          <p:cNvSpPr>
            <a:spLocks noGrp="1"/>
          </p:cNvSpPr>
          <p:nvPr>
            <p:ph type="title"/>
          </p:nvPr>
        </p:nvSpPr>
        <p:spPr>
          <a:xfrm>
            <a:off x="838200" y="115743"/>
            <a:ext cx="10515600" cy="1325563"/>
          </a:xfrm>
        </p:spPr>
        <p:txBody>
          <a:bodyPr/>
          <a:lstStyle/>
          <a:p>
            <a:r>
              <a:rPr lang="en-US" dirty="0"/>
              <a:t>How would you rate your workforce planning knowledge?</a:t>
            </a:r>
          </a:p>
        </p:txBody>
      </p:sp>
      <p:pic>
        <p:nvPicPr>
          <p:cNvPr id="2050" name="Picture 2" descr="Did You Know you Can Create Polls in Zoom? | University of Northern Iowa  College of Business Administration">
            <a:extLst>
              <a:ext uri="{FF2B5EF4-FFF2-40B4-BE49-F238E27FC236}">
                <a16:creationId xmlns:a16="http://schemas.microsoft.com/office/drawing/2014/main" id="{55DE3D7A-C951-8D47-96F3-97DE5496F9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19636" y="3429000"/>
            <a:ext cx="2902940" cy="207352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2C7DD97-840A-9647-80BC-484A49312D60}"/>
              </a:ext>
            </a:extLst>
          </p:cNvPr>
          <p:cNvSpPr txBox="1"/>
          <p:nvPr/>
        </p:nvSpPr>
        <p:spPr>
          <a:xfrm>
            <a:off x="838200" y="1718504"/>
            <a:ext cx="8193974" cy="1200329"/>
          </a:xfrm>
          <a:prstGeom prst="rect">
            <a:avLst/>
          </a:prstGeom>
          <a:noFill/>
        </p:spPr>
        <p:txBody>
          <a:bodyPr wrap="square" rtlCol="0">
            <a:spAutoFit/>
          </a:bodyPr>
          <a:lstStyle/>
          <a:p>
            <a:r>
              <a:rPr lang="en-US" sz="2400" dirty="0">
                <a:latin typeface="Helvetica" pitchFamily="2" charset="0"/>
              </a:rPr>
              <a:t>1. No knowledge </a:t>
            </a:r>
          </a:p>
          <a:p>
            <a:r>
              <a:rPr lang="en-US" sz="2400" dirty="0">
                <a:latin typeface="Helvetica" pitchFamily="2" charset="0"/>
              </a:rPr>
              <a:t>2. Some knowledge</a:t>
            </a:r>
          </a:p>
          <a:p>
            <a:r>
              <a:rPr lang="en-US" sz="2400" dirty="0">
                <a:latin typeface="Helvetica" pitchFamily="2" charset="0"/>
              </a:rPr>
              <a:t>3. Good knowledge</a:t>
            </a:r>
          </a:p>
        </p:txBody>
      </p:sp>
      <p:sp>
        <p:nvSpPr>
          <p:cNvPr id="5" name="Slide Number Placeholder 4">
            <a:extLst>
              <a:ext uri="{FF2B5EF4-FFF2-40B4-BE49-F238E27FC236}">
                <a16:creationId xmlns:a16="http://schemas.microsoft.com/office/drawing/2014/main" id="{DC6F1BE1-19FB-0E49-B86F-F9159E974A19}"/>
              </a:ext>
            </a:extLst>
          </p:cNvPr>
          <p:cNvSpPr>
            <a:spLocks noGrp="1"/>
          </p:cNvSpPr>
          <p:nvPr>
            <p:ph type="sldNum" sz="quarter" idx="12"/>
          </p:nvPr>
        </p:nvSpPr>
        <p:spPr/>
        <p:txBody>
          <a:bodyPr/>
          <a:lstStyle/>
          <a:p>
            <a:fld id="{8D82B02F-5E33-5F45-B749-127BC6B0E3BD}" type="slidenum">
              <a:rPr lang="en-US" smtClean="0"/>
              <a:pPr/>
              <a:t>2</a:t>
            </a:fld>
            <a:endParaRPr lang="en-US" dirty="0"/>
          </a:p>
        </p:txBody>
      </p:sp>
    </p:spTree>
    <p:extLst>
      <p:ext uri="{BB962C8B-B14F-4D97-AF65-F5344CB8AC3E}">
        <p14:creationId xmlns:p14="http://schemas.microsoft.com/office/powerpoint/2010/main" val="4290700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5146F0B-9207-594C-91AD-6EC76B721CC5}"/>
              </a:ext>
            </a:extLst>
          </p:cNvPr>
          <p:cNvSpPr>
            <a:spLocks noGrp="1"/>
          </p:cNvSpPr>
          <p:nvPr>
            <p:ph type="sldNum" sz="quarter" idx="12"/>
          </p:nvPr>
        </p:nvSpPr>
        <p:spPr/>
        <p:txBody>
          <a:bodyPr/>
          <a:lstStyle/>
          <a:p>
            <a:fld id="{8D82B02F-5E33-5F45-B749-127BC6B0E3BD}" type="slidenum">
              <a:rPr lang="en-US" smtClean="0"/>
              <a:pPr/>
              <a:t>29</a:t>
            </a:fld>
            <a:endParaRPr lang="en-US" dirty="0"/>
          </a:p>
        </p:txBody>
      </p:sp>
      <p:pic>
        <p:nvPicPr>
          <p:cNvPr id="7" name="Picture 6">
            <a:extLst>
              <a:ext uri="{FF2B5EF4-FFF2-40B4-BE49-F238E27FC236}">
                <a16:creationId xmlns:a16="http://schemas.microsoft.com/office/drawing/2014/main" id="{B7ADB714-B80A-A947-8666-D55C098134C7}"/>
              </a:ext>
            </a:extLst>
          </p:cNvPr>
          <p:cNvPicPr>
            <a:picLocks noChangeAspect="1"/>
          </p:cNvPicPr>
          <p:nvPr/>
        </p:nvPicPr>
        <p:blipFill>
          <a:blip r:embed="rId3"/>
          <a:stretch>
            <a:fillRect/>
          </a:stretch>
        </p:blipFill>
        <p:spPr>
          <a:xfrm>
            <a:off x="584715" y="157956"/>
            <a:ext cx="11022569" cy="5855740"/>
          </a:xfrm>
          <a:prstGeom prst="rect">
            <a:avLst/>
          </a:prstGeom>
        </p:spPr>
      </p:pic>
    </p:spTree>
    <p:extLst>
      <p:ext uri="{BB962C8B-B14F-4D97-AF65-F5344CB8AC3E}">
        <p14:creationId xmlns:p14="http://schemas.microsoft.com/office/powerpoint/2010/main" val="2495747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BBDBFF6-8430-B741-A4F0-CAE2896A6AFB}"/>
              </a:ext>
            </a:extLst>
          </p:cNvPr>
          <p:cNvPicPr>
            <a:picLocks noChangeAspect="1"/>
          </p:cNvPicPr>
          <p:nvPr/>
        </p:nvPicPr>
        <p:blipFill>
          <a:blip r:embed="rId3"/>
          <a:stretch>
            <a:fillRect/>
          </a:stretch>
        </p:blipFill>
        <p:spPr>
          <a:xfrm>
            <a:off x="4712134" y="3725521"/>
            <a:ext cx="2746174" cy="2746174"/>
          </a:xfrm>
          <a:prstGeom prst="rect">
            <a:avLst/>
          </a:prstGeom>
        </p:spPr>
      </p:pic>
      <p:sp>
        <p:nvSpPr>
          <p:cNvPr id="2" name="Title 1">
            <a:extLst>
              <a:ext uri="{FF2B5EF4-FFF2-40B4-BE49-F238E27FC236}">
                <a16:creationId xmlns:a16="http://schemas.microsoft.com/office/drawing/2014/main" id="{5FB0C9F4-8612-C54A-9F89-D48F3AE4FDA8}"/>
              </a:ext>
            </a:extLst>
          </p:cNvPr>
          <p:cNvSpPr>
            <a:spLocks noGrp="1"/>
          </p:cNvSpPr>
          <p:nvPr>
            <p:ph type="title"/>
          </p:nvPr>
        </p:nvSpPr>
        <p:spPr>
          <a:xfrm>
            <a:off x="838200" y="-16245"/>
            <a:ext cx="10515600" cy="1325563"/>
          </a:xfrm>
        </p:spPr>
        <p:txBody>
          <a:bodyPr/>
          <a:lstStyle/>
          <a:p>
            <a:pPr algn="ctr"/>
            <a:r>
              <a:rPr lang="en-US" dirty="0"/>
              <a:t>The workforce pipeline</a:t>
            </a:r>
          </a:p>
        </p:txBody>
      </p:sp>
      <p:pic>
        <p:nvPicPr>
          <p:cNvPr id="4" name="Picture 3" descr="Bronze Faucet with water flowing vector clipart image ...">
            <a:extLst>
              <a:ext uri="{FF2B5EF4-FFF2-40B4-BE49-F238E27FC236}">
                <a16:creationId xmlns:a16="http://schemas.microsoft.com/office/drawing/2014/main" id="{91444CC7-797F-294B-8A0C-334B5FFE1EA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flipH="1">
            <a:off x="4613490" y="1619983"/>
            <a:ext cx="1547242" cy="2193591"/>
          </a:xfrm>
          <a:prstGeom prst="rect">
            <a:avLst/>
          </a:prstGeom>
        </p:spPr>
      </p:pic>
      <p:sp>
        <p:nvSpPr>
          <p:cNvPr id="8" name="Rectangle 7">
            <a:extLst>
              <a:ext uri="{FF2B5EF4-FFF2-40B4-BE49-F238E27FC236}">
                <a16:creationId xmlns:a16="http://schemas.microsoft.com/office/drawing/2014/main" id="{C498D34A-6AED-B941-AAF1-D14FB9105AE4}"/>
              </a:ext>
            </a:extLst>
          </p:cNvPr>
          <p:cNvSpPr/>
          <p:nvPr/>
        </p:nvSpPr>
        <p:spPr>
          <a:xfrm>
            <a:off x="1379903" y="4966433"/>
            <a:ext cx="1145057" cy="461665"/>
          </a:xfrm>
          <a:prstGeom prst="rect">
            <a:avLst/>
          </a:prstGeom>
        </p:spPr>
        <p:txBody>
          <a:bodyPr wrap="none">
            <a:spAutoFit/>
          </a:bodyPr>
          <a:lstStyle/>
          <a:p>
            <a:r>
              <a:rPr lang="en-GB" sz="2400" b="1" dirty="0">
                <a:solidFill>
                  <a:srgbClr val="000000"/>
                </a:solidFill>
              </a:rPr>
              <a:t>Leavers</a:t>
            </a:r>
          </a:p>
        </p:txBody>
      </p:sp>
      <p:sp>
        <p:nvSpPr>
          <p:cNvPr id="9" name="Rectangle 8">
            <a:extLst>
              <a:ext uri="{FF2B5EF4-FFF2-40B4-BE49-F238E27FC236}">
                <a16:creationId xmlns:a16="http://schemas.microsoft.com/office/drawing/2014/main" id="{AE1299E4-0276-FF46-9426-D18F357A3874}"/>
              </a:ext>
            </a:extLst>
          </p:cNvPr>
          <p:cNvSpPr/>
          <p:nvPr/>
        </p:nvSpPr>
        <p:spPr>
          <a:xfrm>
            <a:off x="8535051" y="5380491"/>
            <a:ext cx="1749069" cy="461665"/>
          </a:xfrm>
          <a:prstGeom prst="rect">
            <a:avLst/>
          </a:prstGeom>
        </p:spPr>
        <p:txBody>
          <a:bodyPr wrap="none">
            <a:spAutoFit/>
          </a:bodyPr>
          <a:lstStyle/>
          <a:p>
            <a:r>
              <a:rPr lang="en-GB" sz="2400" b="1" dirty="0">
                <a:solidFill>
                  <a:srgbClr val="000000"/>
                </a:solidFill>
              </a:rPr>
              <a:t>Retirements</a:t>
            </a:r>
          </a:p>
        </p:txBody>
      </p:sp>
      <p:sp>
        <p:nvSpPr>
          <p:cNvPr id="10" name="Rectangle 9">
            <a:extLst>
              <a:ext uri="{FF2B5EF4-FFF2-40B4-BE49-F238E27FC236}">
                <a16:creationId xmlns:a16="http://schemas.microsoft.com/office/drawing/2014/main" id="{B6AD7A80-7A0A-2040-8214-F9CED467DEBE}"/>
              </a:ext>
            </a:extLst>
          </p:cNvPr>
          <p:cNvSpPr/>
          <p:nvPr/>
        </p:nvSpPr>
        <p:spPr>
          <a:xfrm>
            <a:off x="1838984" y="5379480"/>
            <a:ext cx="3149965" cy="461665"/>
          </a:xfrm>
          <a:prstGeom prst="rect">
            <a:avLst/>
          </a:prstGeom>
        </p:spPr>
        <p:txBody>
          <a:bodyPr wrap="none">
            <a:spAutoFit/>
          </a:bodyPr>
          <a:lstStyle/>
          <a:p>
            <a:r>
              <a:rPr lang="en-GB" sz="2400" b="1" dirty="0">
                <a:solidFill>
                  <a:srgbClr val="000000"/>
                </a:solidFill>
              </a:rPr>
              <a:t>Reduced/flexible hours</a:t>
            </a:r>
          </a:p>
        </p:txBody>
      </p:sp>
      <p:sp>
        <p:nvSpPr>
          <p:cNvPr id="11" name="Rectangle 10">
            <a:extLst>
              <a:ext uri="{FF2B5EF4-FFF2-40B4-BE49-F238E27FC236}">
                <a16:creationId xmlns:a16="http://schemas.microsoft.com/office/drawing/2014/main" id="{E94EE068-F5B7-7642-93EC-EF909EE70740}"/>
              </a:ext>
            </a:extLst>
          </p:cNvPr>
          <p:cNvSpPr/>
          <p:nvPr/>
        </p:nvSpPr>
        <p:spPr>
          <a:xfrm>
            <a:off x="7299713" y="4956935"/>
            <a:ext cx="2984407" cy="461665"/>
          </a:xfrm>
          <a:prstGeom prst="rect">
            <a:avLst/>
          </a:prstGeom>
        </p:spPr>
        <p:txBody>
          <a:bodyPr wrap="none">
            <a:spAutoFit/>
          </a:bodyPr>
          <a:lstStyle/>
          <a:p>
            <a:r>
              <a:rPr lang="en-GB" sz="2400" b="1" dirty="0">
                <a:solidFill>
                  <a:srgbClr val="000000"/>
                </a:solidFill>
              </a:rPr>
              <a:t>Leavers from practice </a:t>
            </a:r>
          </a:p>
        </p:txBody>
      </p:sp>
      <p:sp>
        <p:nvSpPr>
          <p:cNvPr id="12" name="Rectangle 11">
            <a:extLst>
              <a:ext uri="{FF2B5EF4-FFF2-40B4-BE49-F238E27FC236}">
                <a16:creationId xmlns:a16="http://schemas.microsoft.com/office/drawing/2014/main" id="{93D08AE2-F55A-504B-AF8D-F3A222DB6E54}"/>
              </a:ext>
            </a:extLst>
          </p:cNvPr>
          <p:cNvSpPr/>
          <p:nvPr/>
        </p:nvSpPr>
        <p:spPr>
          <a:xfrm>
            <a:off x="6550406" y="1850700"/>
            <a:ext cx="2241511" cy="461665"/>
          </a:xfrm>
          <a:prstGeom prst="rect">
            <a:avLst/>
          </a:prstGeom>
        </p:spPr>
        <p:txBody>
          <a:bodyPr wrap="none">
            <a:spAutoFit/>
          </a:bodyPr>
          <a:lstStyle/>
          <a:p>
            <a:r>
              <a:rPr lang="en-GB" sz="2400" b="1" dirty="0">
                <a:solidFill>
                  <a:srgbClr val="000000"/>
                </a:solidFill>
              </a:rPr>
              <a:t>Apprenticeships</a:t>
            </a:r>
          </a:p>
        </p:txBody>
      </p:sp>
      <p:sp>
        <p:nvSpPr>
          <p:cNvPr id="13" name="Rectangle 12">
            <a:extLst>
              <a:ext uri="{FF2B5EF4-FFF2-40B4-BE49-F238E27FC236}">
                <a16:creationId xmlns:a16="http://schemas.microsoft.com/office/drawing/2014/main" id="{A4644A14-B6C7-2644-B75D-C4C63A64DFBC}"/>
              </a:ext>
            </a:extLst>
          </p:cNvPr>
          <p:cNvSpPr/>
          <p:nvPr/>
        </p:nvSpPr>
        <p:spPr>
          <a:xfrm>
            <a:off x="6856412" y="2395298"/>
            <a:ext cx="3586303" cy="461665"/>
          </a:xfrm>
          <a:prstGeom prst="rect">
            <a:avLst/>
          </a:prstGeom>
        </p:spPr>
        <p:txBody>
          <a:bodyPr wrap="square">
            <a:spAutoFit/>
          </a:bodyPr>
          <a:lstStyle/>
          <a:p>
            <a:r>
              <a:rPr lang="en-GB" sz="2400" b="1" dirty="0">
                <a:solidFill>
                  <a:srgbClr val="000000"/>
                </a:solidFill>
              </a:rPr>
              <a:t>International recruitment</a:t>
            </a:r>
          </a:p>
        </p:txBody>
      </p:sp>
      <p:sp>
        <p:nvSpPr>
          <p:cNvPr id="15" name="Rectangle 14">
            <a:extLst>
              <a:ext uri="{FF2B5EF4-FFF2-40B4-BE49-F238E27FC236}">
                <a16:creationId xmlns:a16="http://schemas.microsoft.com/office/drawing/2014/main" id="{E65367AE-6EAA-0E46-9B12-57F856ED10AF}"/>
              </a:ext>
            </a:extLst>
          </p:cNvPr>
          <p:cNvSpPr/>
          <p:nvPr/>
        </p:nvSpPr>
        <p:spPr>
          <a:xfrm>
            <a:off x="916115" y="1850311"/>
            <a:ext cx="2186945" cy="461665"/>
          </a:xfrm>
          <a:prstGeom prst="rect">
            <a:avLst/>
          </a:prstGeom>
        </p:spPr>
        <p:txBody>
          <a:bodyPr wrap="none">
            <a:spAutoFit/>
          </a:bodyPr>
          <a:lstStyle/>
          <a:p>
            <a:r>
              <a:rPr lang="en-GB" sz="2400" b="1" dirty="0">
                <a:solidFill>
                  <a:srgbClr val="000000"/>
                </a:solidFill>
              </a:rPr>
              <a:t>Newly qualified</a:t>
            </a:r>
          </a:p>
        </p:txBody>
      </p:sp>
      <p:sp>
        <p:nvSpPr>
          <p:cNvPr id="16" name="Rectangle 15">
            <a:extLst>
              <a:ext uri="{FF2B5EF4-FFF2-40B4-BE49-F238E27FC236}">
                <a16:creationId xmlns:a16="http://schemas.microsoft.com/office/drawing/2014/main" id="{4590E111-A779-874C-A80D-77390E4F5A24}"/>
              </a:ext>
            </a:extLst>
          </p:cNvPr>
          <p:cNvSpPr/>
          <p:nvPr/>
        </p:nvSpPr>
        <p:spPr>
          <a:xfrm>
            <a:off x="1314309" y="2409625"/>
            <a:ext cx="2543966" cy="461665"/>
          </a:xfrm>
          <a:prstGeom prst="rect">
            <a:avLst/>
          </a:prstGeom>
        </p:spPr>
        <p:txBody>
          <a:bodyPr wrap="none">
            <a:spAutoFit/>
          </a:bodyPr>
          <a:lstStyle/>
          <a:p>
            <a:r>
              <a:rPr lang="en-GB" sz="2400" b="1" dirty="0">
                <a:solidFill>
                  <a:srgbClr val="000000"/>
                </a:solidFill>
              </a:rPr>
              <a:t>Return to practice </a:t>
            </a:r>
          </a:p>
        </p:txBody>
      </p:sp>
      <p:sp>
        <p:nvSpPr>
          <p:cNvPr id="17" name="Rectangle 16">
            <a:extLst>
              <a:ext uri="{FF2B5EF4-FFF2-40B4-BE49-F238E27FC236}">
                <a16:creationId xmlns:a16="http://schemas.microsoft.com/office/drawing/2014/main" id="{18A3CF79-4632-D447-82E6-000310769518}"/>
              </a:ext>
            </a:extLst>
          </p:cNvPr>
          <p:cNvSpPr/>
          <p:nvPr/>
        </p:nvSpPr>
        <p:spPr>
          <a:xfrm>
            <a:off x="295704" y="1005786"/>
            <a:ext cx="5671410" cy="523220"/>
          </a:xfrm>
          <a:prstGeom prst="rect">
            <a:avLst/>
          </a:prstGeom>
        </p:spPr>
        <p:txBody>
          <a:bodyPr wrap="square">
            <a:spAutoFit/>
          </a:bodyPr>
          <a:lstStyle/>
          <a:p>
            <a:r>
              <a:rPr lang="en-GB" sz="2800" b="1" i="1" dirty="0">
                <a:solidFill>
                  <a:srgbClr val="00B050"/>
                </a:solidFill>
              </a:rPr>
              <a:t>Which tap can be increased?</a:t>
            </a:r>
          </a:p>
        </p:txBody>
      </p:sp>
      <p:sp>
        <p:nvSpPr>
          <p:cNvPr id="18" name="Rectangle 17">
            <a:extLst>
              <a:ext uri="{FF2B5EF4-FFF2-40B4-BE49-F238E27FC236}">
                <a16:creationId xmlns:a16="http://schemas.microsoft.com/office/drawing/2014/main" id="{1488A15F-7949-484E-AD25-8637C67FD865}"/>
              </a:ext>
            </a:extLst>
          </p:cNvPr>
          <p:cNvSpPr/>
          <p:nvPr/>
        </p:nvSpPr>
        <p:spPr>
          <a:xfrm>
            <a:off x="337786" y="4303951"/>
            <a:ext cx="4779896" cy="523220"/>
          </a:xfrm>
          <a:prstGeom prst="rect">
            <a:avLst/>
          </a:prstGeom>
        </p:spPr>
        <p:txBody>
          <a:bodyPr wrap="square">
            <a:spAutoFit/>
          </a:bodyPr>
          <a:lstStyle/>
          <a:p>
            <a:r>
              <a:rPr lang="en-GB" sz="2800" b="1" i="1" dirty="0">
                <a:solidFill>
                  <a:srgbClr val="00B050"/>
                </a:solidFill>
              </a:rPr>
              <a:t>Which leaks can be slowed?</a:t>
            </a:r>
          </a:p>
        </p:txBody>
      </p:sp>
      <p:sp>
        <p:nvSpPr>
          <p:cNvPr id="19" name="Rectangle 18">
            <a:extLst>
              <a:ext uri="{FF2B5EF4-FFF2-40B4-BE49-F238E27FC236}">
                <a16:creationId xmlns:a16="http://schemas.microsoft.com/office/drawing/2014/main" id="{4D63602B-96FD-9349-A46D-25249AF18313}"/>
              </a:ext>
            </a:extLst>
          </p:cNvPr>
          <p:cNvSpPr/>
          <p:nvPr/>
        </p:nvSpPr>
        <p:spPr>
          <a:xfrm>
            <a:off x="1734689" y="2941808"/>
            <a:ext cx="2374817" cy="461665"/>
          </a:xfrm>
          <a:prstGeom prst="rect">
            <a:avLst/>
          </a:prstGeom>
        </p:spPr>
        <p:txBody>
          <a:bodyPr wrap="none">
            <a:spAutoFit/>
          </a:bodyPr>
          <a:lstStyle/>
          <a:p>
            <a:r>
              <a:rPr lang="en-GB" sz="2400" b="1" dirty="0">
                <a:solidFill>
                  <a:srgbClr val="000000"/>
                </a:solidFill>
              </a:rPr>
              <a:t>Joiners from NHS</a:t>
            </a:r>
          </a:p>
        </p:txBody>
      </p:sp>
      <p:sp>
        <p:nvSpPr>
          <p:cNvPr id="22" name="Right Arrow 21">
            <a:extLst>
              <a:ext uri="{FF2B5EF4-FFF2-40B4-BE49-F238E27FC236}">
                <a16:creationId xmlns:a16="http://schemas.microsoft.com/office/drawing/2014/main" id="{1E555973-B28B-F148-9221-92E15AD560A7}"/>
              </a:ext>
            </a:extLst>
          </p:cNvPr>
          <p:cNvSpPr/>
          <p:nvPr/>
        </p:nvSpPr>
        <p:spPr>
          <a:xfrm>
            <a:off x="4032246" y="2371970"/>
            <a:ext cx="959880" cy="4171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Slide Number Placeholder 2">
            <a:extLst>
              <a:ext uri="{FF2B5EF4-FFF2-40B4-BE49-F238E27FC236}">
                <a16:creationId xmlns:a16="http://schemas.microsoft.com/office/drawing/2014/main" id="{CFC2B94E-1BB8-324A-A1C5-E202BBF5C92C}"/>
              </a:ext>
            </a:extLst>
          </p:cNvPr>
          <p:cNvSpPr>
            <a:spLocks noGrp="1"/>
          </p:cNvSpPr>
          <p:nvPr>
            <p:ph type="sldNum" sz="quarter" idx="12"/>
          </p:nvPr>
        </p:nvSpPr>
        <p:spPr/>
        <p:txBody>
          <a:bodyPr/>
          <a:lstStyle/>
          <a:p>
            <a:fld id="{8D82B02F-5E33-5F45-B749-127BC6B0E3BD}" type="slidenum">
              <a:rPr lang="en-US" smtClean="0"/>
              <a:pPr/>
              <a:t>30</a:t>
            </a:fld>
            <a:endParaRPr lang="en-US" dirty="0"/>
          </a:p>
        </p:txBody>
      </p:sp>
      <p:sp>
        <p:nvSpPr>
          <p:cNvPr id="20" name="Rectangle 19">
            <a:extLst>
              <a:ext uri="{FF2B5EF4-FFF2-40B4-BE49-F238E27FC236}">
                <a16:creationId xmlns:a16="http://schemas.microsoft.com/office/drawing/2014/main" id="{2255439A-D91B-F044-AE6A-B1F08B9F1B73}"/>
              </a:ext>
            </a:extLst>
          </p:cNvPr>
          <p:cNvSpPr/>
          <p:nvPr/>
        </p:nvSpPr>
        <p:spPr>
          <a:xfrm>
            <a:off x="7458308" y="2933180"/>
            <a:ext cx="3586303" cy="461665"/>
          </a:xfrm>
          <a:prstGeom prst="rect">
            <a:avLst/>
          </a:prstGeom>
        </p:spPr>
        <p:txBody>
          <a:bodyPr wrap="square">
            <a:spAutoFit/>
          </a:bodyPr>
          <a:lstStyle/>
          <a:p>
            <a:r>
              <a:rPr lang="en-GB" sz="2400" b="1" dirty="0">
                <a:solidFill>
                  <a:srgbClr val="000000"/>
                </a:solidFill>
              </a:rPr>
              <a:t>Graduates</a:t>
            </a:r>
          </a:p>
        </p:txBody>
      </p:sp>
      <p:sp>
        <p:nvSpPr>
          <p:cNvPr id="23" name="Rectangle 22">
            <a:extLst>
              <a:ext uri="{FF2B5EF4-FFF2-40B4-BE49-F238E27FC236}">
                <a16:creationId xmlns:a16="http://schemas.microsoft.com/office/drawing/2014/main" id="{8DD034F3-A9A9-A848-8563-EB59F48BA16C}"/>
              </a:ext>
            </a:extLst>
          </p:cNvPr>
          <p:cNvSpPr/>
          <p:nvPr/>
        </p:nvSpPr>
        <p:spPr>
          <a:xfrm>
            <a:off x="9206607" y="5842156"/>
            <a:ext cx="1838004" cy="461665"/>
          </a:xfrm>
          <a:prstGeom prst="rect">
            <a:avLst/>
          </a:prstGeom>
        </p:spPr>
        <p:txBody>
          <a:bodyPr wrap="none">
            <a:spAutoFit/>
          </a:bodyPr>
          <a:lstStyle/>
          <a:p>
            <a:r>
              <a:rPr lang="en-GB" sz="2400" b="1" dirty="0">
                <a:solidFill>
                  <a:srgbClr val="000000"/>
                </a:solidFill>
              </a:rPr>
              <a:t>Recruitment </a:t>
            </a:r>
          </a:p>
        </p:txBody>
      </p:sp>
      <p:sp>
        <p:nvSpPr>
          <p:cNvPr id="24" name="Rectangle 23">
            <a:extLst>
              <a:ext uri="{FF2B5EF4-FFF2-40B4-BE49-F238E27FC236}">
                <a16:creationId xmlns:a16="http://schemas.microsoft.com/office/drawing/2014/main" id="{407089C9-FF64-7B45-90F0-67A21441A5AC}"/>
              </a:ext>
            </a:extLst>
          </p:cNvPr>
          <p:cNvSpPr/>
          <p:nvPr/>
        </p:nvSpPr>
        <p:spPr>
          <a:xfrm>
            <a:off x="2663861" y="5817488"/>
            <a:ext cx="1509901" cy="461665"/>
          </a:xfrm>
          <a:prstGeom prst="rect">
            <a:avLst/>
          </a:prstGeom>
        </p:spPr>
        <p:txBody>
          <a:bodyPr wrap="none">
            <a:spAutoFit/>
          </a:bodyPr>
          <a:lstStyle/>
          <a:p>
            <a:r>
              <a:rPr lang="en-GB" sz="2400" b="1" dirty="0">
                <a:solidFill>
                  <a:srgbClr val="000000"/>
                </a:solidFill>
              </a:rPr>
              <a:t>Retention </a:t>
            </a:r>
          </a:p>
        </p:txBody>
      </p:sp>
      <p:sp>
        <p:nvSpPr>
          <p:cNvPr id="25" name="Rectangle 24">
            <a:extLst>
              <a:ext uri="{FF2B5EF4-FFF2-40B4-BE49-F238E27FC236}">
                <a16:creationId xmlns:a16="http://schemas.microsoft.com/office/drawing/2014/main" id="{FBD73681-2D7A-DE45-8429-AB9972B74DBA}"/>
              </a:ext>
            </a:extLst>
          </p:cNvPr>
          <p:cNvSpPr/>
          <p:nvPr/>
        </p:nvSpPr>
        <p:spPr>
          <a:xfrm>
            <a:off x="6664716" y="3400873"/>
            <a:ext cx="4902320" cy="1200329"/>
          </a:xfrm>
          <a:prstGeom prst="rect">
            <a:avLst/>
          </a:prstGeom>
        </p:spPr>
        <p:txBody>
          <a:bodyPr wrap="square">
            <a:spAutoFit/>
          </a:bodyPr>
          <a:lstStyle/>
          <a:p>
            <a:pPr algn="ctr"/>
            <a:r>
              <a:rPr lang="en-GB" sz="2400" b="1" dirty="0">
                <a:solidFill>
                  <a:srgbClr val="FF0000"/>
                </a:solidFill>
              </a:rPr>
              <a:t>Reviewing and adopting our </a:t>
            </a:r>
          </a:p>
          <a:p>
            <a:pPr algn="ctr"/>
            <a:r>
              <a:rPr lang="en-GB" sz="2400" b="1" dirty="0">
                <a:solidFill>
                  <a:srgbClr val="FF0000"/>
                </a:solidFill>
              </a:rPr>
              <a:t>equality, diversity and inclusion interventions/culture. </a:t>
            </a:r>
          </a:p>
        </p:txBody>
      </p:sp>
    </p:spTree>
    <p:extLst>
      <p:ext uri="{BB962C8B-B14F-4D97-AF65-F5344CB8AC3E}">
        <p14:creationId xmlns:p14="http://schemas.microsoft.com/office/powerpoint/2010/main" val="39941804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BC771-ADAD-9C4E-8D17-9B3C605C8F64}"/>
              </a:ext>
            </a:extLst>
          </p:cNvPr>
          <p:cNvSpPr>
            <a:spLocks noGrp="1"/>
          </p:cNvSpPr>
          <p:nvPr>
            <p:ph type="title"/>
          </p:nvPr>
        </p:nvSpPr>
        <p:spPr>
          <a:xfrm>
            <a:off x="838200" y="664915"/>
            <a:ext cx="10515600" cy="1325563"/>
          </a:xfrm>
        </p:spPr>
        <p:txBody>
          <a:bodyPr/>
          <a:lstStyle/>
          <a:p>
            <a:pPr algn="ctr"/>
            <a:r>
              <a:rPr lang="en-US" dirty="0"/>
              <a:t>What can you do to support your </a:t>
            </a:r>
            <a:br>
              <a:rPr lang="en-US" dirty="0"/>
            </a:br>
            <a:r>
              <a:rPr lang="en-US" dirty="0"/>
              <a:t>workforce pipeline?</a:t>
            </a:r>
          </a:p>
        </p:txBody>
      </p:sp>
      <p:sp>
        <p:nvSpPr>
          <p:cNvPr id="4" name="Slide Number Placeholder 3">
            <a:extLst>
              <a:ext uri="{FF2B5EF4-FFF2-40B4-BE49-F238E27FC236}">
                <a16:creationId xmlns:a16="http://schemas.microsoft.com/office/drawing/2014/main" id="{B836B227-A080-AD4E-8642-FDD52DF24884}"/>
              </a:ext>
            </a:extLst>
          </p:cNvPr>
          <p:cNvSpPr>
            <a:spLocks noGrp="1"/>
          </p:cNvSpPr>
          <p:nvPr>
            <p:ph type="sldNum" sz="quarter" idx="12"/>
          </p:nvPr>
        </p:nvSpPr>
        <p:spPr/>
        <p:txBody>
          <a:bodyPr/>
          <a:lstStyle/>
          <a:p>
            <a:fld id="{8D82B02F-5E33-5F45-B749-127BC6B0E3BD}" type="slidenum">
              <a:rPr lang="en-US" smtClean="0"/>
              <a:pPr/>
              <a:t>31</a:t>
            </a:fld>
            <a:endParaRPr lang="en-US" dirty="0"/>
          </a:p>
        </p:txBody>
      </p:sp>
      <p:pic>
        <p:nvPicPr>
          <p:cNvPr id="6" name="Picture 2" descr="Reflecting on Reflection Through Professional Conversation | Educational  Leadership in the 21st Century">
            <a:extLst>
              <a:ext uri="{FF2B5EF4-FFF2-40B4-BE49-F238E27FC236}">
                <a16:creationId xmlns:a16="http://schemas.microsoft.com/office/drawing/2014/main" id="{A4D45AF4-BF6E-B14B-B93D-5639C6E37C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2279650"/>
            <a:ext cx="3200400" cy="2286000"/>
          </a:xfrm>
          <a:prstGeom prst="rect">
            <a:avLst/>
          </a:prstGeom>
          <a:noFill/>
          <a:extLst>
            <a:ext uri="{909E8E84-426E-40DD-AFC4-6F175D3DCCD1}">
              <a14:hiddenFill xmlns:a14="http://schemas.microsoft.com/office/drawing/2010/main">
                <a:solidFill>
                  <a:srgbClr val="FFFFFF"/>
                </a:solidFill>
              </a14:hiddenFill>
            </a:ext>
          </a:extLst>
        </p:spPr>
      </p:pic>
      <p:sp>
        <p:nvSpPr>
          <p:cNvPr id="7" name="AutoShape 2" descr="The Circles Model (Part 1). When people ask me for a simple way to… | by  Huw Griffiths | Medium">
            <a:extLst>
              <a:ext uri="{FF2B5EF4-FFF2-40B4-BE49-F238E27FC236}">
                <a16:creationId xmlns:a16="http://schemas.microsoft.com/office/drawing/2014/main" id="{A563F3F0-F79C-2A4D-AB3E-4926F095C137}"/>
              </a:ext>
            </a:extLst>
          </p:cNvPr>
          <p:cNvSpPr>
            <a:spLocks noChangeAspect="1" noChangeArrowheads="1"/>
          </p:cNvSpPr>
          <p:nvPr/>
        </p:nvSpPr>
        <p:spPr bwMode="auto">
          <a:xfrm>
            <a:off x="4305300" y="2292350"/>
            <a:ext cx="3581400" cy="227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3074" name="Picture 2" descr="BIOS responds to the NHS People Plan - British and Irish Orthoptic Society">
            <a:extLst>
              <a:ext uri="{FF2B5EF4-FFF2-40B4-BE49-F238E27FC236}">
                <a16:creationId xmlns:a16="http://schemas.microsoft.com/office/drawing/2014/main" id="{5E303A1D-72D3-A54E-A4D3-AEC7860F45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76" y="3010837"/>
            <a:ext cx="4515683" cy="299213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NHS People Plan: Closing the Credibility Gap - Buurtzorg">
            <a:extLst>
              <a:ext uri="{FF2B5EF4-FFF2-40B4-BE49-F238E27FC236}">
                <a16:creationId xmlns:a16="http://schemas.microsoft.com/office/drawing/2014/main" id="{66AF2DFA-12CA-A64D-8FE1-459CF38268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542" y="3492982"/>
            <a:ext cx="5084404" cy="2700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5916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3CC0-F197-2B4D-BEEA-204C1F39F285}"/>
              </a:ext>
            </a:extLst>
          </p:cNvPr>
          <p:cNvSpPr>
            <a:spLocks noGrp="1"/>
          </p:cNvSpPr>
          <p:nvPr>
            <p:ph type="title"/>
          </p:nvPr>
        </p:nvSpPr>
        <p:spPr>
          <a:xfrm>
            <a:off x="838200" y="95767"/>
            <a:ext cx="10515600" cy="1325563"/>
          </a:xfrm>
        </p:spPr>
        <p:txBody>
          <a:bodyPr/>
          <a:lstStyle/>
          <a:p>
            <a:r>
              <a:rPr lang="en-US" dirty="0"/>
              <a:t>How to close the workforce gap </a:t>
            </a:r>
          </a:p>
        </p:txBody>
      </p:sp>
      <p:graphicFrame>
        <p:nvGraphicFramePr>
          <p:cNvPr id="4" name="Content Placeholder 3">
            <a:extLst>
              <a:ext uri="{FF2B5EF4-FFF2-40B4-BE49-F238E27FC236}">
                <a16:creationId xmlns:a16="http://schemas.microsoft.com/office/drawing/2014/main" id="{509259CC-3F8C-1946-8DFB-0692D30801D3}"/>
              </a:ext>
            </a:extLst>
          </p:cNvPr>
          <p:cNvGraphicFramePr>
            <a:graphicFrameLocks noGrp="1"/>
          </p:cNvGraphicFramePr>
          <p:nvPr>
            <p:ph idx="1"/>
            <p:extLst>
              <p:ext uri="{D42A27DB-BD31-4B8C-83A1-F6EECF244321}">
                <p14:modId xmlns:p14="http://schemas.microsoft.com/office/powerpoint/2010/main" val="3094613574"/>
              </p:ext>
            </p:extLst>
          </p:nvPr>
        </p:nvGraphicFramePr>
        <p:xfrm>
          <a:off x="838200" y="131526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DFAA96A0-9815-3640-9F89-998C5DD9BFBA}"/>
              </a:ext>
            </a:extLst>
          </p:cNvPr>
          <p:cNvSpPr>
            <a:spLocks noGrp="1"/>
          </p:cNvSpPr>
          <p:nvPr>
            <p:ph type="sldNum" sz="quarter" idx="12"/>
          </p:nvPr>
        </p:nvSpPr>
        <p:spPr/>
        <p:txBody>
          <a:bodyPr/>
          <a:lstStyle/>
          <a:p>
            <a:fld id="{8D82B02F-5E33-5F45-B749-127BC6B0E3BD}" type="slidenum">
              <a:rPr lang="en-US" smtClean="0"/>
              <a:pPr/>
              <a:t>32</a:t>
            </a:fld>
            <a:endParaRPr lang="en-US" dirty="0"/>
          </a:p>
        </p:txBody>
      </p:sp>
    </p:spTree>
    <p:extLst>
      <p:ext uri="{BB962C8B-B14F-4D97-AF65-F5344CB8AC3E}">
        <p14:creationId xmlns:p14="http://schemas.microsoft.com/office/powerpoint/2010/main" val="32291753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B1CEF-233B-C34F-8FD2-57CD462AA5E7}"/>
              </a:ext>
            </a:extLst>
          </p:cNvPr>
          <p:cNvSpPr>
            <a:spLocks noGrp="1"/>
          </p:cNvSpPr>
          <p:nvPr>
            <p:ph type="title"/>
          </p:nvPr>
        </p:nvSpPr>
        <p:spPr>
          <a:xfrm>
            <a:off x="838200" y="157956"/>
            <a:ext cx="10515600" cy="1325563"/>
          </a:xfrm>
        </p:spPr>
        <p:txBody>
          <a:bodyPr/>
          <a:lstStyle/>
          <a:p>
            <a:r>
              <a:rPr lang="en-US" dirty="0"/>
              <a:t>Student placements and graduates – </a:t>
            </a:r>
            <a:br>
              <a:rPr lang="en-US" dirty="0"/>
            </a:br>
            <a:r>
              <a:rPr lang="en-US" dirty="0"/>
              <a:t>clinical and non-clinical </a:t>
            </a:r>
          </a:p>
        </p:txBody>
      </p:sp>
      <p:sp>
        <p:nvSpPr>
          <p:cNvPr id="3" name="Content Placeholder 2">
            <a:extLst>
              <a:ext uri="{FF2B5EF4-FFF2-40B4-BE49-F238E27FC236}">
                <a16:creationId xmlns:a16="http://schemas.microsoft.com/office/drawing/2014/main" id="{D321C8A3-12A3-444D-8DFB-E756605E8D58}"/>
              </a:ext>
            </a:extLst>
          </p:cNvPr>
          <p:cNvSpPr>
            <a:spLocks noGrp="1"/>
          </p:cNvSpPr>
          <p:nvPr>
            <p:ph idx="1"/>
          </p:nvPr>
        </p:nvSpPr>
        <p:spPr>
          <a:xfrm>
            <a:off x="917029" y="1636739"/>
            <a:ext cx="10515600" cy="4351338"/>
          </a:xfrm>
        </p:spPr>
        <p:txBody>
          <a:bodyPr/>
          <a:lstStyle/>
          <a:p>
            <a:pPr marL="0" indent="0">
              <a:buNone/>
            </a:pPr>
            <a:r>
              <a:rPr lang="en-US" sz="2000" dirty="0"/>
              <a:t>Contacts at NATH:</a:t>
            </a:r>
          </a:p>
          <a:p>
            <a:r>
              <a:rPr lang="en-US" sz="2000" dirty="0">
                <a:hlinkClick r:id="rId3"/>
              </a:rPr>
              <a:t>shelly.worsley1@nhs.net</a:t>
            </a:r>
            <a:r>
              <a:rPr lang="en-US" sz="2000" dirty="0"/>
              <a:t> for clinical student placements</a:t>
            </a:r>
          </a:p>
          <a:p>
            <a:r>
              <a:rPr lang="en-US" sz="2000" dirty="0">
                <a:hlinkClick r:id="rId4"/>
              </a:rPr>
              <a:t>lisa.soultana@nhs.net</a:t>
            </a:r>
            <a:r>
              <a:rPr lang="en-US" sz="2000" dirty="0"/>
              <a:t> for non-clinical student placements &amp; graduates </a:t>
            </a:r>
          </a:p>
          <a:p>
            <a:pPr marL="0" indent="0">
              <a:buNone/>
            </a:pPr>
            <a:endParaRPr lang="en-US" dirty="0"/>
          </a:p>
        </p:txBody>
      </p:sp>
      <p:sp>
        <p:nvSpPr>
          <p:cNvPr id="4" name="TextBox 3">
            <a:extLst>
              <a:ext uri="{FF2B5EF4-FFF2-40B4-BE49-F238E27FC236}">
                <a16:creationId xmlns:a16="http://schemas.microsoft.com/office/drawing/2014/main" id="{794C48CC-0FF7-5245-A490-F12AD34A31A4}"/>
              </a:ext>
            </a:extLst>
          </p:cNvPr>
          <p:cNvSpPr txBox="1"/>
          <p:nvPr/>
        </p:nvSpPr>
        <p:spPr>
          <a:xfrm>
            <a:off x="917029" y="3429000"/>
            <a:ext cx="7008452" cy="1015663"/>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C00000"/>
                </a:solidFill>
                <a:latin typeface="Helvetica" pitchFamily="2" charset="0"/>
              </a:rPr>
              <a:t>Emails from NATH</a:t>
            </a:r>
          </a:p>
          <a:p>
            <a:pPr marL="285750" indent="-285750">
              <a:buFont typeface="Arial" panose="020B0604020202020204" pitchFamily="34" charset="0"/>
              <a:buChar char="•"/>
            </a:pPr>
            <a:r>
              <a:rPr lang="en-US" sz="2000" b="1" dirty="0">
                <a:solidFill>
                  <a:srgbClr val="C00000"/>
                </a:solidFill>
                <a:latin typeface="Helvetica" pitchFamily="2" charset="0"/>
              </a:rPr>
              <a:t>NATH website </a:t>
            </a:r>
          </a:p>
          <a:p>
            <a:pPr marL="285750" indent="-285750">
              <a:buFont typeface="Arial" panose="020B0604020202020204" pitchFamily="34" charset="0"/>
              <a:buChar char="•"/>
            </a:pPr>
            <a:r>
              <a:rPr lang="en-US" sz="2000" b="1" dirty="0">
                <a:solidFill>
                  <a:srgbClr val="C00000"/>
                </a:solidFill>
                <a:latin typeface="Helvetica" pitchFamily="2" charset="0"/>
              </a:rPr>
              <a:t>NATH monthly newsletter </a:t>
            </a:r>
          </a:p>
        </p:txBody>
      </p:sp>
      <p:sp>
        <p:nvSpPr>
          <p:cNvPr id="5" name="Slide Number Placeholder 4">
            <a:extLst>
              <a:ext uri="{FF2B5EF4-FFF2-40B4-BE49-F238E27FC236}">
                <a16:creationId xmlns:a16="http://schemas.microsoft.com/office/drawing/2014/main" id="{74EE581B-3F34-5C4A-8FD3-3BBDE7BE2985}"/>
              </a:ext>
            </a:extLst>
          </p:cNvPr>
          <p:cNvSpPr>
            <a:spLocks noGrp="1"/>
          </p:cNvSpPr>
          <p:nvPr>
            <p:ph type="sldNum" sz="quarter" idx="12"/>
          </p:nvPr>
        </p:nvSpPr>
        <p:spPr/>
        <p:txBody>
          <a:bodyPr/>
          <a:lstStyle/>
          <a:p>
            <a:fld id="{8D82B02F-5E33-5F45-B749-127BC6B0E3BD}" type="slidenum">
              <a:rPr lang="en-US" smtClean="0"/>
              <a:pPr/>
              <a:t>33</a:t>
            </a:fld>
            <a:endParaRPr lang="en-US" dirty="0"/>
          </a:p>
        </p:txBody>
      </p:sp>
    </p:spTree>
    <p:extLst>
      <p:ext uri="{BB962C8B-B14F-4D97-AF65-F5344CB8AC3E}">
        <p14:creationId xmlns:p14="http://schemas.microsoft.com/office/powerpoint/2010/main" val="37052085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B1CEF-233B-C34F-8FD2-57CD462AA5E7}"/>
              </a:ext>
            </a:extLst>
          </p:cNvPr>
          <p:cNvSpPr>
            <a:spLocks noGrp="1"/>
          </p:cNvSpPr>
          <p:nvPr>
            <p:ph type="title"/>
          </p:nvPr>
        </p:nvSpPr>
        <p:spPr>
          <a:xfrm>
            <a:off x="838200" y="335707"/>
            <a:ext cx="10515600" cy="1325563"/>
          </a:xfrm>
        </p:spPr>
        <p:txBody>
          <a:bodyPr/>
          <a:lstStyle/>
          <a:p>
            <a:pPr algn="ctr"/>
            <a:r>
              <a:rPr lang="en-US" dirty="0"/>
              <a:t>CPD and workforce development funding – clinical and non-clinical </a:t>
            </a:r>
          </a:p>
        </p:txBody>
      </p:sp>
      <p:pic>
        <p:nvPicPr>
          <p:cNvPr id="1028" name="Picture 4" descr="Participation is key to making Social Rights a “compass” for the EU!">
            <a:extLst>
              <a:ext uri="{FF2B5EF4-FFF2-40B4-BE49-F238E27FC236}">
                <a16:creationId xmlns:a16="http://schemas.microsoft.com/office/drawing/2014/main" id="{6C8DC955-9BD0-D949-A101-E3205E3A9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3794" y="1578078"/>
            <a:ext cx="6835160" cy="38472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4B502A5-D50E-AA4C-9B7D-F9B20383E00A}"/>
              </a:ext>
            </a:extLst>
          </p:cNvPr>
          <p:cNvSpPr txBox="1"/>
          <p:nvPr/>
        </p:nvSpPr>
        <p:spPr>
          <a:xfrm>
            <a:off x="1068896" y="3936248"/>
            <a:ext cx="2986548" cy="1323439"/>
          </a:xfrm>
          <a:prstGeom prst="rect">
            <a:avLst/>
          </a:prstGeom>
          <a:noFill/>
        </p:spPr>
        <p:txBody>
          <a:bodyPr wrap="square" rtlCol="0">
            <a:spAutoFit/>
          </a:bodyPr>
          <a:lstStyle/>
          <a:p>
            <a:pPr marL="285750" indent="-285750">
              <a:buFont typeface="Arial" panose="020B0604020202020204" pitchFamily="34" charset="0"/>
              <a:buChar char="•"/>
            </a:pPr>
            <a:r>
              <a:rPr lang="en-US" sz="2000" b="1" dirty="0">
                <a:solidFill>
                  <a:srgbClr val="C00000"/>
                </a:solidFill>
                <a:latin typeface="Helvetica" pitchFamily="2" charset="0"/>
              </a:rPr>
              <a:t>Emails from NATH</a:t>
            </a:r>
          </a:p>
          <a:p>
            <a:pPr marL="285750" indent="-285750">
              <a:buFont typeface="Arial" panose="020B0604020202020204" pitchFamily="34" charset="0"/>
              <a:buChar char="•"/>
            </a:pPr>
            <a:r>
              <a:rPr lang="en-US" sz="2000" b="1" dirty="0">
                <a:solidFill>
                  <a:srgbClr val="C00000"/>
                </a:solidFill>
                <a:latin typeface="Helvetica" pitchFamily="2" charset="0"/>
              </a:rPr>
              <a:t>NATH website </a:t>
            </a:r>
          </a:p>
          <a:p>
            <a:pPr marL="285750" indent="-285750">
              <a:buFont typeface="Arial" panose="020B0604020202020204" pitchFamily="34" charset="0"/>
              <a:buChar char="•"/>
            </a:pPr>
            <a:r>
              <a:rPr lang="en-US" sz="2000" b="1" dirty="0">
                <a:solidFill>
                  <a:srgbClr val="C00000"/>
                </a:solidFill>
                <a:latin typeface="Helvetica" pitchFamily="2" charset="0"/>
              </a:rPr>
              <a:t>NATH monthly newsletter </a:t>
            </a:r>
          </a:p>
        </p:txBody>
      </p:sp>
      <p:sp>
        <p:nvSpPr>
          <p:cNvPr id="3" name="Slide Number Placeholder 2">
            <a:extLst>
              <a:ext uri="{FF2B5EF4-FFF2-40B4-BE49-F238E27FC236}">
                <a16:creationId xmlns:a16="http://schemas.microsoft.com/office/drawing/2014/main" id="{07BF713B-A5FC-8A4E-A56F-146622EC6F28}"/>
              </a:ext>
            </a:extLst>
          </p:cNvPr>
          <p:cNvSpPr>
            <a:spLocks noGrp="1"/>
          </p:cNvSpPr>
          <p:nvPr>
            <p:ph type="sldNum" sz="quarter" idx="12"/>
          </p:nvPr>
        </p:nvSpPr>
        <p:spPr/>
        <p:txBody>
          <a:bodyPr/>
          <a:lstStyle/>
          <a:p>
            <a:fld id="{8D82B02F-5E33-5F45-B749-127BC6B0E3BD}" type="slidenum">
              <a:rPr lang="en-US" smtClean="0"/>
              <a:pPr/>
              <a:t>34</a:t>
            </a:fld>
            <a:endParaRPr lang="en-US" dirty="0"/>
          </a:p>
        </p:txBody>
      </p:sp>
    </p:spTree>
    <p:extLst>
      <p:ext uri="{BB962C8B-B14F-4D97-AF65-F5344CB8AC3E}">
        <p14:creationId xmlns:p14="http://schemas.microsoft.com/office/powerpoint/2010/main" val="6001471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30B13-1757-F144-A1F4-281D6590E64D}"/>
              </a:ext>
            </a:extLst>
          </p:cNvPr>
          <p:cNvSpPr>
            <a:spLocks noGrp="1"/>
          </p:cNvSpPr>
          <p:nvPr>
            <p:ph type="title"/>
          </p:nvPr>
        </p:nvSpPr>
        <p:spPr>
          <a:xfrm>
            <a:off x="838200" y="18255"/>
            <a:ext cx="10515600" cy="1325563"/>
          </a:xfrm>
        </p:spPr>
        <p:txBody>
          <a:bodyPr/>
          <a:lstStyle/>
          <a:p>
            <a:r>
              <a:rPr lang="en-US" dirty="0"/>
              <a:t>Workforce planning checklist and models </a:t>
            </a:r>
          </a:p>
        </p:txBody>
      </p:sp>
      <p:sp>
        <p:nvSpPr>
          <p:cNvPr id="3" name="Content Placeholder 2">
            <a:extLst>
              <a:ext uri="{FF2B5EF4-FFF2-40B4-BE49-F238E27FC236}">
                <a16:creationId xmlns:a16="http://schemas.microsoft.com/office/drawing/2014/main" id="{C9C4527D-CA12-FF43-AE34-CF9B9DB4D5FA}"/>
              </a:ext>
            </a:extLst>
          </p:cNvPr>
          <p:cNvSpPr>
            <a:spLocks noGrp="1"/>
          </p:cNvSpPr>
          <p:nvPr>
            <p:ph idx="1"/>
          </p:nvPr>
        </p:nvSpPr>
        <p:spPr>
          <a:xfrm>
            <a:off x="838200" y="1343818"/>
            <a:ext cx="10515600" cy="4351338"/>
          </a:xfrm>
        </p:spPr>
        <p:txBody>
          <a:bodyPr>
            <a:normAutofit/>
          </a:bodyPr>
          <a:lstStyle/>
          <a:p>
            <a:r>
              <a:rPr lang="en-US" sz="2400" dirty="0"/>
              <a:t>Will be available soon on the NATH website – resources page.</a:t>
            </a:r>
          </a:p>
        </p:txBody>
      </p:sp>
      <p:sp>
        <p:nvSpPr>
          <p:cNvPr id="4" name="Slide Number Placeholder 3">
            <a:extLst>
              <a:ext uri="{FF2B5EF4-FFF2-40B4-BE49-F238E27FC236}">
                <a16:creationId xmlns:a16="http://schemas.microsoft.com/office/drawing/2014/main" id="{26D2AF5C-9288-974F-AD5B-CD9B55D66143}"/>
              </a:ext>
            </a:extLst>
          </p:cNvPr>
          <p:cNvSpPr>
            <a:spLocks noGrp="1"/>
          </p:cNvSpPr>
          <p:nvPr>
            <p:ph type="sldNum" sz="quarter" idx="12"/>
          </p:nvPr>
        </p:nvSpPr>
        <p:spPr/>
        <p:txBody>
          <a:bodyPr/>
          <a:lstStyle/>
          <a:p>
            <a:fld id="{8D82B02F-5E33-5F45-B749-127BC6B0E3BD}" type="slidenum">
              <a:rPr lang="en-US" smtClean="0"/>
              <a:pPr/>
              <a:t>35</a:t>
            </a:fld>
            <a:endParaRPr lang="en-US" dirty="0"/>
          </a:p>
        </p:txBody>
      </p:sp>
      <p:pic>
        <p:nvPicPr>
          <p:cNvPr id="4098" name="Picture 2" descr="CHECKLIST FOR EVENT PLANNERS DURING COVID-19 - Event Hub">
            <a:extLst>
              <a:ext uri="{FF2B5EF4-FFF2-40B4-BE49-F238E27FC236}">
                <a16:creationId xmlns:a16="http://schemas.microsoft.com/office/drawing/2014/main" id="{239A7AA8-273F-4342-8201-62564B4E8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580" y="2131620"/>
            <a:ext cx="34671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E784FE0-9ACC-6A43-B29D-F45274E9D306}"/>
              </a:ext>
            </a:extLst>
          </p:cNvPr>
          <p:cNvSpPr/>
          <p:nvPr/>
        </p:nvSpPr>
        <p:spPr>
          <a:xfrm>
            <a:off x="1057685" y="4687056"/>
            <a:ext cx="7184724" cy="1200329"/>
          </a:xfrm>
          <a:prstGeom prst="rect">
            <a:avLst/>
          </a:prstGeom>
        </p:spPr>
        <p:txBody>
          <a:bodyPr wrap="none">
            <a:spAutoFit/>
          </a:bodyPr>
          <a:lstStyle/>
          <a:p>
            <a:r>
              <a:rPr lang="en-US" dirty="0">
                <a:hlinkClick r:id="rId4"/>
              </a:rPr>
              <a:t>https://www.nottstraininghub.nhs.uk</a:t>
            </a:r>
            <a:endParaRPr lang="en-US" dirty="0"/>
          </a:p>
          <a:p>
            <a:endParaRPr lang="en-US" dirty="0"/>
          </a:p>
          <a:p>
            <a:r>
              <a:rPr lang="en-US" dirty="0"/>
              <a:t>Email </a:t>
            </a:r>
            <a:r>
              <a:rPr lang="en-US" dirty="0">
                <a:hlinkClick r:id="rId5"/>
              </a:rPr>
              <a:t>alliance.hub1@nhs.net</a:t>
            </a:r>
            <a:r>
              <a:rPr lang="en-US" dirty="0"/>
              <a:t> to register for the NATH monthly newsletter  </a:t>
            </a:r>
          </a:p>
          <a:p>
            <a:endParaRPr lang="en-US" dirty="0"/>
          </a:p>
        </p:txBody>
      </p:sp>
      <p:pic>
        <p:nvPicPr>
          <p:cNvPr id="7" name="Picture 6">
            <a:extLst>
              <a:ext uri="{FF2B5EF4-FFF2-40B4-BE49-F238E27FC236}">
                <a16:creationId xmlns:a16="http://schemas.microsoft.com/office/drawing/2014/main" id="{FC2542CE-1287-8C44-A92B-942D1B90CDE6}"/>
              </a:ext>
            </a:extLst>
          </p:cNvPr>
          <p:cNvPicPr>
            <a:picLocks noChangeAspect="1"/>
          </p:cNvPicPr>
          <p:nvPr/>
        </p:nvPicPr>
        <p:blipFill>
          <a:blip r:embed="rId6"/>
          <a:stretch>
            <a:fillRect/>
          </a:stretch>
        </p:blipFill>
        <p:spPr>
          <a:xfrm>
            <a:off x="5021705" y="2199386"/>
            <a:ext cx="6054777" cy="1075234"/>
          </a:xfrm>
          <a:prstGeom prst="rect">
            <a:avLst/>
          </a:prstGeom>
        </p:spPr>
      </p:pic>
      <p:pic>
        <p:nvPicPr>
          <p:cNvPr id="8" name="Picture 7" descr="A close up of a logo&#10;&#10;Description automatically generated">
            <a:extLst>
              <a:ext uri="{FF2B5EF4-FFF2-40B4-BE49-F238E27FC236}">
                <a16:creationId xmlns:a16="http://schemas.microsoft.com/office/drawing/2014/main" id="{6D9A03AE-34BA-7143-855B-1F36B777648A}"/>
              </a:ext>
            </a:extLst>
          </p:cNvPr>
          <p:cNvPicPr/>
          <p:nvPr/>
        </p:nvPicPr>
        <p:blipFill>
          <a:blip r:embed="rId7">
            <a:extLst>
              <a:ext uri="{28A0092B-C50C-407E-A947-70E740481C1C}">
                <a14:useLocalDpi xmlns:a14="http://schemas.microsoft.com/office/drawing/2010/main" val="0"/>
              </a:ext>
            </a:extLst>
          </a:blip>
          <a:stretch>
            <a:fillRect/>
          </a:stretch>
        </p:blipFill>
        <p:spPr>
          <a:xfrm>
            <a:off x="9538088" y="4078829"/>
            <a:ext cx="1695450" cy="1695450"/>
          </a:xfrm>
          <a:prstGeom prst="rect">
            <a:avLst/>
          </a:prstGeom>
        </p:spPr>
      </p:pic>
    </p:spTree>
    <p:extLst>
      <p:ext uri="{BB962C8B-B14F-4D97-AF65-F5344CB8AC3E}">
        <p14:creationId xmlns:p14="http://schemas.microsoft.com/office/powerpoint/2010/main" val="2382655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2D52F-3FA4-1747-A322-1FC0CE6E08F8}"/>
              </a:ext>
            </a:extLst>
          </p:cNvPr>
          <p:cNvSpPr>
            <a:spLocks noGrp="1"/>
          </p:cNvSpPr>
          <p:nvPr>
            <p:ph type="title"/>
          </p:nvPr>
        </p:nvSpPr>
        <p:spPr>
          <a:xfrm>
            <a:off x="838200" y="-173192"/>
            <a:ext cx="10997381" cy="1325563"/>
          </a:xfrm>
        </p:spPr>
        <p:txBody>
          <a:bodyPr/>
          <a:lstStyle/>
          <a:p>
            <a:r>
              <a:rPr lang="en-US" dirty="0"/>
              <a:t>HEE Star to support workforce transformation </a:t>
            </a:r>
          </a:p>
        </p:txBody>
      </p:sp>
      <p:sp>
        <p:nvSpPr>
          <p:cNvPr id="3" name="Content Placeholder 2">
            <a:extLst>
              <a:ext uri="{FF2B5EF4-FFF2-40B4-BE49-F238E27FC236}">
                <a16:creationId xmlns:a16="http://schemas.microsoft.com/office/drawing/2014/main" id="{A8C8D758-7E0F-9146-B8FC-35800B17C279}"/>
              </a:ext>
            </a:extLst>
          </p:cNvPr>
          <p:cNvSpPr>
            <a:spLocks noGrp="1"/>
          </p:cNvSpPr>
          <p:nvPr>
            <p:ph idx="1"/>
          </p:nvPr>
        </p:nvSpPr>
        <p:spPr>
          <a:xfrm>
            <a:off x="838200" y="1152371"/>
            <a:ext cx="10515600" cy="4351338"/>
          </a:xfrm>
        </p:spPr>
        <p:txBody>
          <a:bodyPr/>
          <a:lstStyle/>
          <a:p>
            <a:pPr marL="0" indent="0" algn="ctr">
              <a:buNone/>
            </a:pPr>
            <a:r>
              <a:rPr lang="en-US" dirty="0">
                <a:hlinkClick r:id="rId3"/>
              </a:rPr>
              <a:t>Click here to understand the HEE Star </a:t>
            </a:r>
            <a:endParaRPr lang="en-US" dirty="0"/>
          </a:p>
          <a:p>
            <a:pPr marL="0" indent="0">
              <a:buNone/>
            </a:pPr>
            <a:endParaRPr lang="en-US" dirty="0"/>
          </a:p>
        </p:txBody>
      </p:sp>
      <p:pic>
        <p:nvPicPr>
          <p:cNvPr id="3074" name="Picture 2" descr="HEE Star | Health Education England">
            <a:extLst>
              <a:ext uri="{FF2B5EF4-FFF2-40B4-BE49-F238E27FC236}">
                <a16:creationId xmlns:a16="http://schemas.microsoft.com/office/drawing/2014/main" id="{055356AC-1C32-2741-A6E6-798FFF3BAA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0544" y="1776102"/>
            <a:ext cx="3716798" cy="36120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5E414DF-AC34-A249-8DB7-15C98AAF7528}"/>
              </a:ext>
            </a:extLst>
          </p:cNvPr>
          <p:cNvSpPr txBox="1"/>
          <p:nvPr/>
        </p:nvSpPr>
        <p:spPr>
          <a:xfrm>
            <a:off x="5016911" y="5275432"/>
            <a:ext cx="2521974" cy="646331"/>
          </a:xfrm>
          <a:prstGeom prst="rect">
            <a:avLst/>
          </a:prstGeom>
          <a:noFill/>
        </p:spPr>
        <p:txBody>
          <a:bodyPr wrap="square" rtlCol="0">
            <a:spAutoFit/>
          </a:bodyPr>
          <a:lstStyle/>
          <a:p>
            <a:r>
              <a:rPr lang="en-US" dirty="0">
                <a:hlinkClick r:id="rId5"/>
              </a:rPr>
              <a:t>User guide here</a:t>
            </a:r>
            <a:endParaRPr lang="en-US" dirty="0"/>
          </a:p>
          <a:p>
            <a:endParaRPr lang="en-US" dirty="0"/>
          </a:p>
        </p:txBody>
      </p:sp>
      <p:cxnSp>
        <p:nvCxnSpPr>
          <p:cNvPr id="6" name="Straight Arrow Connector 5">
            <a:extLst>
              <a:ext uri="{FF2B5EF4-FFF2-40B4-BE49-F238E27FC236}">
                <a16:creationId xmlns:a16="http://schemas.microsoft.com/office/drawing/2014/main" id="{19104750-84EE-2243-BD63-0984D174CE18}"/>
              </a:ext>
            </a:extLst>
          </p:cNvPr>
          <p:cNvCxnSpPr>
            <a:cxnSpLocks/>
          </p:cNvCxnSpPr>
          <p:nvPr/>
        </p:nvCxnSpPr>
        <p:spPr>
          <a:xfrm flipH="1">
            <a:off x="7142885" y="4625916"/>
            <a:ext cx="792000" cy="0"/>
          </a:xfrm>
          <a:prstGeom prst="straightConnector1">
            <a:avLst/>
          </a:prstGeom>
          <a:ln w="412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67534D-4878-0549-AA6F-06043C4A1132}"/>
              </a:ext>
            </a:extLst>
          </p:cNvPr>
          <p:cNvSpPr txBox="1"/>
          <p:nvPr/>
        </p:nvSpPr>
        <p:spPr>
          <a:xfrm>
            <a:off x="8118985" y="4111621"/>
            <a:ext cx="3400079" cy="369332"/>
          </a:xfrm>
          <a:prstGeom prst="rect">
            <a:avLst/>
          </a:prstGeom>
          <a:noFill/>
        </p:spPr>
        <p:txBody>
          <a:bodyPr wrap="square" rtlCol="0">
            <a:spAutoFit/>
          </a:bodyPr>
          <a:lstStyle/>
          <a:p>
            <a:r>
              <a:rPr lang="en-US" b="1" dirty="0">
                <a:solidFill>
                  <a:srgbClr val="C00000"/>
                </a:solidFill>
                <a:latin typeface="Helvetica" pitchFamily="2" charset="0"/>
              </a:rPr>
              <a:t>4 new roles and case studies </a:t>
            </a:r>
          </a:p>
        </p:txBody>
      </p:sp>
      <p:sp>
        <p:nvSpPr>
          <p:cNvPr id="9" name="TextBox 8">
            <a:extLst>
              <a:ext uri="{FF2B5EF4-FFF2-40B4-BE49-F238E27FC236}">
                <a16:creationId xmlns:a16="http://schemas.microsoft.com/office/drawing/2014/main" id="{F6790424-A8DA-FB4A-BAB2-26E9B6D750B5}"/>
              </a:ext>
            </a:extLst>
          </p:cNvPr>
          <p:cNvSpPr txBox="1"/>
          <p:nvPr/>
        </p:nvSpPr>
        <p:spPr>
          <a:xfrm>
            <a:off x="8118985" y="4513252"/>
            <a:ext cx="3862849" cy="646331"/>
          </a:xfrm>
          <a:prstGeom prst="rect">
            <a:avLst/>
          </a:prstGeom>
          <a:noFill/>
        </p:spPr>
        <p:txBody>
          <a:bodyPr wrap="square" rtlCol="0">
            <a:spAutoFit/>
          </a:bodyPr>
          <a:lstStyle/>
          <a:p>
            <a:r>
              <a:rPr lang="en-US" b="1" dirty="0">
                <a:solidFill>
                  <a:srgbClr val="C00000"/>
                </a:solidFill>
                <a:latin typeface="Helvetica" pitchFamily="2" charset="0"/>
              </a:rPr>
              <a:t>Adam to share his reflections about the HEE Star </a:t>
            </a:r>
          </a:p>
        </p:txBody>
      </p:sp>
      <p:sp>
        <p:nvSpPr>
          <p:cNvPr id="5" name="Slide Number Placeholder 4">
            <a:extLst>
              <a:ext uri="{FF2B5EF4-FFF2-40B4-BE49-F238E27FC236}">
                <a16:creationId xmlns:a16="http://schemas.microsoft.com/office/drawing/2014/main" id="{9CAD5CE8-245C-C64B-B4FB-EF0669E99EBD}"/>
              </a:ext>
            </a:extLst>
          </p:cNvPr>
          <p:cNvSpPr>
            <a:spLocks noGrp="1"/>
          </p:cNvSpPr>
          <p:nvPr>
            <p:ph type="sldNum" sz="quarter" idx="12"/>
          </p:nvPr>
        </p:nvSpPr>
        <p:spPr/>
        <p:txBody>
          <a:bodyPr/>
          <a:lstStyle/>
          <a:p>
            <a:fld id="{8D82B02F-5E33-5F45-B749-127BC6B0E3BD}" type="slidenum">
              <a:rPr lang="en-US" smtClean="0"/>
              <a:pPr/>
              <a:t>36</a:t>
            </a:fld>
            <a:endParaRPr lang="en-US" dirty="0"/>
          </a:p>
        </p:txBody>
      </p:sp>
    </p:spTree>
    <p:extLst>
      <p:ext uri="{BB962C8B-B14F-4D97-AF65-F5344CB8AC3E}">
        <p14:creationId xmlns:p14="http://schemas.microsoft.com/office/powerpoint/2010/main" val="11557615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3F9E5-AE5B-8B43-A365-D84E888E1C95}"/>
              </a:ext>
            </a:extLst>
          </p:cNvPr>
          <p:cNvSpPr>
            <a:spLocks noGrp="1"/>
          </p:cNvSpPr>
          <p:nvPr>
            <p:ph type="title"/>
          </p:nvPr>
        </p:nvSpPr>
        <p:spPr>
          <a:xfrm>
            <a:off x="958142" y="105426"/>
            <a:ext cx="10515600" cy="1325563"/>
          </a:xfrm>
        </p:spPr>
        <p:txBody>
          <a:bodyPr/>
          <a:lstStyle/>
          <a:p>
            <a:r>
              <a:rPr lang="en-US" dirty="0"/>
              <a:t>Today we hope you have learned about:</a:t>
            </a:r>
          </a:p>
        </p:txBody>
      </p:sp>
      <p:sp>
        <p:nvSpPr>
          <p:cNvPr id="3" name="Content Placeholder 2">
            <a:extLst>
              <a:ext uri="{FF2B5EF4-FFF2-40B4-BE49-F238E27FC236}">
                <a16:creationId xmlns:a16="http://schemas.microsoft.com/office/drawing/2014/main" id="{571B6851-E5E9-9C40-82A2-7569609DE475}"/>
              </a:ext>
            </a:extLst>
          </p:cNvPr>
          <p:cNvSpPr>
            <a:spLocks noGrp="1"/>
          </p:cNvSpPr>
          <p:nvPr>
            <p:ph idx="1"/>
          </p:nvPr>
        </p:nvSpPr>
        <p:spPr>
          <a:xfrm>
            <a:off x="1054394" y="1171106"/>
            <a:ext cx="10885271" cy="4969811"/>
          </a:xfrm>
        </p:spPr>
        <p:txBody>
          <a:bodyPr>
            <a:noAutofit/>
          </a:bodyPr>
          <a:lstStyle/>
          <a:p>
            <a:pPr marL="0" indent="0">
              <a:lnSpc>
                <a:spcPct val="160000"/>
              </a:lnSpc>
              <a:spcBef>
                <a:spcPts val="0"/>
              </a:spcBef>
              <a:buNone/>
            </a:pPr>
            <a:r>
              <a:rPr lang="en-US" sz="1800" dirty="0"/>
              <a:t>1. A definition of workforce planning and the 5 elements of workforce planning.</a:t>
            </a:r>
          </a:p>
          <a:p>
            <a:pPr marL="0" indent="0">
              <a:lnSpc>
                <a:spcPct val="160000"/>
              </a:lnSpc>
              <a:spcBef>
                <a:spcPts val="0"/>
              </a:spcBef>
              <a:buNone/>
            </a:pPr>
            <a:r>
              <a:rPr lang="en-US" sz="1800" dirty="0"/>
              <a:t>2. The reason for workforce planning tactics and strategies - getting from A to B and the need for a PDSA.</a:t>
            </a:r>
          </a:p>
          <a:p>
            <a:pPr marL="0" indent="0">
              <a:lnSpc>
                <a:spcPct val="160000"/>
              </a:lnSpc>
              <a:spcBef>
                <a:spcPts val="0"/>
              </a:spcBef>
              <a:buNone/>
            </a:pPr>
            <a:r>
              <a:rPr lang="en-US" sz="1800" dirty="0"/>
              <a:t>3. The 80/20 Pareto principle. </a:t>
            </a:r>
          </a:p>
          <a:p>
            <a:pPr marL="0" indent="0">
              <a:lnSpc>
                <a:spcPct val="160000"/>
              </a:lnSpc>
              <a:spcBef>
                <a:spcPts val="0"/>
              </a:spcBef>
              <a:buNone/>
            </a:pPr>
            <a:r>
              <a:rPr lang="en-US" sz="1800" dirty="0"/>
              <a:t>3. The key reasons and benefits of effective workforce planning; criteria and mindset. </a:t>
            </a:r>
          </a:p>
          <a:p>
            <a:pPr marL="0" indent="0">
              <a:lnSpc>
                <a:spcPct val="160000"/>
              </a:lnSpc>
              <a:spcBef>
                <a:spcPts val="0"/>
              </a:spcBef>
              <a:buNone/>
            </a:pPr>
            <a:r>
              <a:rPr lang="en-US" sz="1800" dirty="0"/>
              <a:t>4. The link between effective workforce planning and the need for quality data.</a:t>
            </a:r>
          </a:p>
          <a:p>
            <a:pPr marL="0" indent="0">
              <a:lnSpc>
                <a:spcPct val="160000"/>
              </a:lnSpc>
              <a:spcBef>
                <a:spcPts val="0"/>
              </a:spcBef>
              <a:buNone/>
            </a:pPr>
            <a:r>
              <a:rPr lang="en-US" sz="1800" dirty="0"/>
              <a:t>5. Two workforce planning process models.</a:t>
            </a:r>
          </a:p>
          <a:p>
            <a:pPr marL="0" indent="0">
              <a:lnSpc>
                <a:spcPct val="160000"/>
              </a:lnSpc>
              <a:spcBef>
                <a:spcPts val="0"/>
              </a:spcBef>
              <a:buNone/>
            </a:pPr>
            <a:r>
              <a:rPr lang="en-US" sz="1800" dirty="0"/>
              <a:t>6. The HEE Star to support workforce transformation. </a:t>
            </a:r>
          </a:p>
          <a:p>
            <a:pPr marL="0" indent="0">
              <a:lnSpc>
                <a:spcPct val="160000"/>
              </a:lnSpc>
              <a:spcBef>
                <a:spcPts val="0"/>
              </a:spcBef>
              <a:buNone/>
            </a:pPr>
            <a:r>
              <a:rPr lang="en-US" sz="1800" dirty="0"/>
              <a:t>7. The workforce supply and demand pipeline and how to close the gap.</a:t>
            </a:r>
          </a:p>
          <a:p>
            <a:pPr marL="0" indent="0">
              <a:lnSpc>
                <a:spcPct val="160000"/>
              </a:lnSpc>
              <a:spcBef>
                <a:spcPts val="0"/>
              </a:spcBef>
              <a:buNone/>
            </a:pPr>
            <a:r>
              <a:rPr lang="en-US" sz="1800" dirty="0"/>
              <a:t>8. The importance of workforce planning process to inform decision making, drafting and submitting workforce plans. </a:t>
            </a:r>
          </a:p>
          <a:p>
            <a:pPr marL="0" indent="0">
              <a:buNone/>
            </a:pPr>
            <a:endParaRPr lang="en-US" sz="1800" dirty="0"/>
          </a:p>
        </p:txBody>
      </p:sp>
      <p:sp>
        <p:nvSpPr>
          <p:cNvPr id="4" name="Slide Number Placeholder 3">
            <a:extLst>
              <a:ext uri="{FF2B5EF4-FFF2-40B4-BE49-F238E27FC236}">
                <a16:creationId xmlns:a16="http://schemas.microsoft.com/office/drawing/2014/main" id="{3E2EB3C7-F920-9E40-A02E-8E58F1A8DF96}"/>
              </a:ext>
            </a:extLst>
          </p:cNvPr>
          <p:cNvSpPr>
            <a:spLocks noGrp="1"/>
          </p:cNvSpPr>
          <p:nvPr>
            <p:ph type="sldNum" sz="quarter" idx="12"/>
          </p:nvPr>
        </p:nvSpPr>
        <p:spPr/>
        <p:txBody>
          <a:bodyPr/>
          <a:lstStyle/>
          <a:p>
            <a:fld id="{8D82B02F-5E33-5F45-B749-127BC6B0E3BD}" type="slidenum">
              <a:rPr lang="en-US" smtClean="0"/>
              <a:pPr/>
              <a:t>37</a:t>
            </a:fld>
            <a:endParaRPr lang="en-US" dirty="0"/>
          </a:p>
        </p:txBody>
      </p:sp>
    </p:spTree>
    <p:extLst>
      <p:ext uri="{BB962C8B-B14F-4D97-AF65-F5344CB8AC3E}">
        <p14:creationId xmlns:p14="http://schemas.microsoft.com/office/powerpoint/2010/main" val="2284704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4D80CD7-EFD0-564B-B0DE-15E151EFCDCA}"/>
              </a:ext>
            </a:extLst>
          </p:cNvPr>
          <p:cNvSpPr>
            <a:spLocks noGrp="1"/>
          </p:cNvSpPr>
          <p:nvPr>
            <p:ph idx="1"/>
          </p:nvPr>
        </p:nvSpPr>
        <p:spPr>
          <a:xfrm>
            <a:off x="623776" y="431138"/>
            <a:ext cx="10944447" cy="2649341"/>
          </a:xfrm>
        </p:spPr>
        <p:txBody>
          <a:bodyPr>
            <a:normAutofit/>
          </a:bodyPr>
          <a:lstStyle/>
          <a:p>
            <a:pPr marL="0" indent="0" algn="ctr">
              <a:lnSpc>
                <a:spcPct val="100000"/>
              </a:lnSpc>
              <a:spcBef>
                <a:spcPts val="600"/>
              </a:spcBef>
              <a:buNone/>
            </a:pPr>
            <a:r>
              <a:rPr lang="en-GB" sz="3200" b="1" i="1" dirty="0"/>
              <a:t>The right people…</a:t>
            </a:r>
          </a:p>
          <a:p>
            <a:pPr marL="0" indent="0" algn="ctr">
              <a:lnSpc>
                <a:spcPct val="100000"/>
              </a:lnSpc>
              <a:spcBef>
                <a:spcPts val="600"/>
              </a:spcBef>
              <a:buNone/>
            </a:pPr>
            <a:r>
              <a:rPr lang="en-GB" sz="3200" b="1" i="1" dirty="0"/>
              <a:t>with the right skills… </a:t>
            </a:r>
          </a:p>
          <a:p>
            <a:pPr marL="0" indent="0" algn="ctr">
              <a:lnSpc>
                <a:spcPct val="100000"/>
              </a:lnSpc>
              <a:spcBef>
                <a:spcPts val="600"/>
              </a:spcBef>
              <a:buNone/>
            </a:pPr>
            <a:r>
              <a:rPr lang="en-GB" sz="3200" b="1" i="1" dirty="0"/>
              <a:t>in the right roles…</a:t>
            </a:r>
          </a:p>
          <a:p>
            <a:pPr marL="0" indent="0" algn="ctr">
              <a:lnSpc>
                <a:spcPct val="100000"/>
              </a:lnSpc>
              <a:spcBef>
                <a:spcPts val="600"/>
              </a:spcBef>
              <a:buNone/>
            </a:pPr>
            <a:r>
              <a:rPr lang="en-GB" sz="3200" b="1" i="1" dirty="0"/>
              <a:t>at the right time… </a:t>
            </a:r>
          </a:p>
          <a:p>
            <a:pPr marL="0" indent="0" algn="ctr">
              <a:lnSpc>
                <a:spcPct val="100000"/>
              </a:lnSpc>
              <a:spcBef>
                <a:spcPts val="600"/>
              </a:spcBef>
              <a:buNone/>
            </a:pPr>
            <a:r>
              <a:rPr lang="en-GB" sz="3200" b="1" i="1" dirty="0"/>
              <a:t>and the right cost…</a:t>
            </a:r>
          </a:p>
          <a:p>
            <a:pPr marL="0" indent="0" algn="ctr">
              <a:lnSpc>
                <a:spcPct val="100000"/>
              </a:lnSpc>
              <a:spcBef>
                <a:spcPts val="600"/>
              </a:spcBef>
              <a:buNone/>
            </a:pPr>
            <a:r>
              <a:rPr lang="en-GB" sz="3200" b="1" i="1" dirty="0"/>
              <a:t>is what will ultimately deliver the </a:t>
            </a:r>
          </a:p>
          <a:p>
            <a:pPr marL="0" indent="0" algn="ctr">
              <a:lnSpc>
                <a:spcPct val="100000"/>
              </a:lnSpc>
              <a:spcBef>
                <a:spcPts val="600"/>
              </a:spcBef>
              <a:buNone/>
            </a:pPr>
            <a:r>
              <a:rPr lang="en-GB" sz="3200" b="1" i="1" dirty="0">
                <a:solidFill>
                  <a:srgbClr val="00B050"/>
                </a:solidFill>
              </a:rPr>
              <a:t>right results </a:t>
            </a:r>
          </a:p>
          <a:p>
            <a:pPr marL="0" indent="0" algn="ctr">
              <a:lnSpc>
                <a:spcPct val="100000"/>
              </a:lnSpc>
              <a:spcBef>
                <a:spcPts val="600"/>
              </a:spcBef>
              <a:buNone/>
            </a:pPr>
            <a:r>
              <a:rPr lang="en-GB" sz="3200" b="1" i="1" dirty="0"/>
              <a:t>for you and your organisation or PCN.</a:t>
            </a:r>
          </a:p>
          <a:p>
            <a:pPr marL="0" indent="0" algn="ctr">
              <a:lnSpc>
                <a:spcPct val="100000"/>
              </a:lnSpc>
              <a:spcBef>
                <a:spcPts val="600"/>
              </a:spcBef>
              <a:buNone/>
            </a:pPr>
            <a:endParaRPr lang="en-GB" sz="3200" b="1" i="1" dirty="0"/>
          </a:p>
        </p:txBody>
      </p:sp>
      <p:sp>
        <p:nvSpPr>
          <p:cNvPr id="2" name="Slide Number Placeholder 1">
            <a:extLst>
              <a:ext uri="{FF2B5EF4-FFF2-40B4-BE49-F238E27FC236}">
                <a16:creationId xmlns:a16="http://schemas.microsoft.com/office/drawing/2014/main" id="{F15AA6EA-FCC1-7049-8F28-4D5A32397A15}"/>
              </a:ext>
            </a:extLst>
          </p:cNvPr>
          <p:cNvSpPr>
            <a:spLocks noGrp="1"/>
          </p:cNvSpPr>
          <p:nvPr>
            <p:ph type="sldNum" sz="quarter" idx="12"/>
          </p:nvPr>
        </p:nvSpPr>
        <p:spPr/>
        <p:txBody>
          <a:bodyPr/>
          <a:lstStyle/>
          <a:p>
            <a:fld id="{8D82B02F-5E33-5F45-B749-127BC6B0E3BD}" type="slidenum">
              <a:rPr lang="en-US" smtClean="0"/>
              <a:pPr/>
              <a:t>38</a:t>
            </a:fld>
            <a:endParaRPr lang="en-US" dirty="0"/>
          </a:p>
        </p:txBody>
      </p:sp>
    </p:spTree>
    <p:extLst>
      <p:ext uri="{BB962C8B-B14F-4D97-AF65-F5344CB8AC3E}">
        <p14:creationId xmlns:p14="http://schemas.microsoft.com/office/powerpoint/2010/main" val="21602233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B213F-7237-3A4C-8B84-4CE8B8E14462}"/>
              </a:ext>
            </a:extLst>
          </p:cNvPr>
          <p:cNvSpPr>
            <a:spLocks noGrp="1"/>
          </p:cNvSpPr>
          <p:nvPr>
            <p:ph type="title"/>
          </p:nvPr>
        </p:nvSpPr>
        <p:spPr>
          <a:xfrm>
            <a:off x="838200" y="4777"/>
            <a:ext cx="10515600" cy="1325563"/>
          </a:xfrm>
        </p:spPr>
        <p:txBody>
          <a:bodyPr/>
          <a:lstStyle/>
          <a:p>
            <a:r>
              <a:rPr lang="en-US" dirty="0"/>
              <a:t>Learning outcomes from today’s virtual learning lounge </a:t>
            </a:r>
          </a:p>
        </p:txBody>
      </p:sp>
      <p:sp>
        <p:nvSpPr>
          <p:cNvPr id="3" name="Content Placeholder 2">
            <a:extLst>
              <a:ext uri="{FF2B5EF4-FFF2-40B4-BE49-F238E27FC236}">
                <a16:creationId xmlns:a16="http://schemas.microsoft.com/office/drawing/2014/main" id="{FEEB0314-E8B6-A942-814D-1E3CF1C969CB}"/>
              </a:ext>
            </a:extLst>
          </p:cNvPr>
          <p:cNvSpPr>
            <a:spLocks noGrp="1"/>
          </p:cNvSpPr>
          <p:nvPr>
            <p:ph idx="1"/>
          </p:nvPr>
        </p:nvSpPr>
        <p:spPr>
          <a:xfrm>
            <a:off x="838200" y="1430023"/>
            <a:ext cx="11353800" cy="4805212"/>
          </a:xfrm>
        </p:spPr>
        <p:txBody>
          <a:bodyPr>
            <a:normAutofit fontScale="62500" lnSpcReduction="20000"/>
          </a:bodyPr>
          <a:lstStyle/>
          <a:p>
            <a:pPr marL="514350" indent="-514350">
              <a:lnSpc>
                <a:spcPct val="160000"/>
              </a:lnSpc>
              <a:spcBef>
                <a:spcPts val="0"/>
              </a:spcBef>
              <a:buAutoNum type="arabicPeriod"/>
            </a:pPr>
            <a:r>
              <a:rPr lang="en-US" sz="2900" dirty="0"/>
              <a:t>Acknowledge a </a:t>
            </a:r>
            <a:r>
              <a:rPr lang="en-US" sz="2900" b="1" dirty="0">
                <a:solidFill>
                  <a:srgbClr val="00B050"/>
                </a:solidFill>
              </a:rPr>
              <a:t>definition</a:t>
            </a:r>
            <a:r>
              <a:rPr lang="en-US" sz="2900" dirty="0"/>
              <a:t> of workforce planning.</a:t>
            </a:r>
          </a:p>
          <a:p>
            <a:pPr marL="514350" indent="-514350">
              <a:lnSpc>
                <a:spcPct val="160000"/>
              </a:lnSpc>
              <a:spcBef>
                <a:spcPts val="0"/>
              </a:spcBef>
              <a:buAutoNum type="arabicPeriod"/>
            </a:pPr>
            <a:r>
              <a:rPr lang="en-US" sz="2900" dirty="0"/>
              <a:t>Learn the </a:t>
            </a:r>
            <a:r>
              <a:rPr lang="en-US" sz="2900" b="1" dirty="0">
                <a:solidFill>
                  <a:srgbClr val="00B050"/>
                </a:solidFill>
              </a:rPr>
              <a:t>5 elements </a:t>
            </a:r>
            <a:r>
              <a:rPr lang="en-US" sz="2900" dirty="0"/>
              <a:t>of workforce planning.</a:t>
            </a:r>
          </a:p>
          <a:p>
            <a:pPr marL="514350" indent="-514350">
              <a:lnSpc>
                <a:spcPct val="160000"/>
              </a:lnSpc>
              <a:spcBef>
                <a:spcPts val="0"/>
              </a:spcBef>
              <a:buAutoNum type="arabicPeriod"/>
            </a:pPr>
            <a:r>
              <a:rPr lang="en-US" sz="2900" dirty="0"/>
              <a:t>Appreciate the wider factors to workforce planning - consider how to </a:t>
            </a:r>
            <a:r>
              <a:rPr lang="en-US" sz="2900" b="1" dirty="0">
                <a:solidFill>
                  <a:srgbClr val="00B050"/>
                </a:solidFill>
              </a:rPr>
              <a:t>add value</a:t>
            </a:r>
            <a:r>
              <a:rPr lang="en-US" sz="2900" dirty="0">
                <a:solidFill>
                  <a:srgbClr val="00B050"/>
                </a:solidFill>
              </a:rPr>
              <a:t>! </a:t>
            </a:r>
            <a:r>
              <a:rPr lang="en-US" sz="2900" dirty="0"/>
              <a:t>(getting from A to B).</a:t>
            </a:r>
          </a:p>
          <a:p>
            <a:pPr marL="514350" indent="-514350">
              <a:lnSpc>
                <a:spcPct val="160000"/>
              </a:lnSpc>
              <a:spcBef>
                <a:spcPts val="0"/>
              </a:spcBef>
              <a:buAutoNum type="arabicPeriod"/>
            </a:pPr>
            <a:r>
              <a:rPr lang="en-US" sz="2900" dirty="0"/>
              <a:t>Understand the </a:t>
            </a:r>
            <a:r>
              <a:rPr lang="en-US" sz="2900" b="1" dirty="0">
                <a:solidFill>
                  <a:srgbClr val="00B050"/>
                </a:solidFill>
              </a:rPr>
              <a:t>key reasons </a:t>
            </a:r>
            <a:r>
              <a:rPr lang="en-US" sz="2900" dirty="0"/>
              <a:t>and </a:t>
            </a:r>
            <a:r>
              <a:rPr lang="en-US" sz="2900" b="1" dirty="0">
                <a:solidFill>
                  <a:srgbClr val="00B050"/>
                </a:solidFill>
              </a:rPr>
              <a:t>benefits</a:t>
            </a:r>
            <a:r>
              <a:rPr lang="en-US" sz="2900" dirty="0"/>
              <a:t> of effective workforce planning and </a:t>
            </a:r>
            <a:r>
              <a:rPr lang="en-US" sz="2900" b="1" dirty="0">
                <a:solidFill>
                  <a:srgbClr val="00B050"/>
                </a:solidFill>
              </a:rPr>
              <a:t>mindset.</a:t>
            </a:r>
          </a:p>
          <a:p>
            <a:pPr marL="514350" indent="-514350">
              <a:lnSpc>
                <a:spcPct val="160000"/>
              </a:lnSpc>
              <a:spcBef>
                <a:spcPts val="0"/>
              </a:spcBef>
              <a:buAutoNum type="arabicPeriod"/>
            </a:pPr>
            <a:r>
              <a:rPr lang="en-US" sz="2900" dirty="0"/>
              <a:t>Appreciate the link between effective workforce planning -  </a:t>
            </a:r>
            <a:r>
              <a:rPr lang="en-US" sz="2900" b="1" dirty="0">
                <a:solidFill>
                  <a:srgbClr val="00B050"/>
                </a:solidFill>
              </a:rPr>
              <a:t>80/20 Pareto principle.</a:t>
            </a:r>
          </a:p>
          <a:p>
            <a:pPr marL="514350" indent="-514350">
              <a:lnSpc>
                <a:spcPct val="160000"/>
              </a:lnSpc>
              <a:spcBef>
                <a:spcPts val="0"/>
              </a:spcBef>
              <a:buAutoNum type="arabicPeriod"/>
            </a:pPr>
            <a:r>
              <a:rPr lang="en-US" sz="2900" b="1" dirty="0">
                <a:solidFill>
                  <a:srgbClr val="00B050"/>
                </a:solidFill>
              </a:rPr>
              <a:t>Understand the need for quality data.</a:t>
            </a:r>
          </a:p>
          <a:p>
            <a:pPr marL="514350" indent="-514350">
              <a:lnSpc>
                <a:spcPct val="160000"/>
              </a:lnSpc>
              <a:spcBef>
                <a:spcPts val="0"/>
              </a:spcBef>
              <a:buAutoNum type="arabicPeriod"/>
            </a:pPr>
            <a:r>
              <a:rPr lang="en-US" sz="2900" dirty="0"/>
              <a:t>Overview of </a:t>
            </a:r>
            <a:r>
              <a:rPr lang="en-US" sz="2900" b="1" dirty="0">
                <a:solidFill>
                  <a:srgbClr val="00B050"/>
                </a:solidFill>
              </a:rPr>
              <a:t>2 workforce planning process models </a:t>
            </a:r>
            <a:r>
              <a:rPr lang="en-US" sz="2900" dirty="0"/>
              <a:t>and </a:t>
            </a:r>
            <a:r>
              <a:rPr lang="en-US" sz="2900" b="1" dirty="0">
                <a:solidFill>
                  <a:srgbClr val="00B050"/>
                </a:solidFill>
              </a:rPr>
              <a:t>HEE Star.</a:t>
            </a:r>
          </a:p>
          <a:p>
            <a:pPr marL="514350" indent="-514350">
              <a:lnSpc>
                <a:spcPct val="160000"/>
              </a:lnSpc>
              <a:spcBef>
                <a:spcPts val="0"/>
              </a:spcBef>
              <a:buAutoNum type="arabicPeriod"/>
            </a:pPr>
            <a:r>
              <a:rPr lang="en-US" sz="2900" dirty="0"/>
              <a:t>Consider the wider considerations of the </a:t>
            </a:r>
            <a:r>
              <a:rPr lang="en-US" sz="2900" b="1" dirty="0">
                <a:solidFill>
                  <a:srgbClr val="00B050"/>
                </a:solidFill>
              </a:rPr>
              <a:t>workforce pipeline and how to ‘close the gap’.</a:t>
            </a:r>
          </a:p>
          <a:p>
            <a:pPr marL="514350" indent="-514350">
              <a:lnSpc>
                <a:spcPct val="160000"/>
              </a:lnSpc>
              <a:spcBef>
                <a:spcPts val="0"/>
              </a:spcBef>
              <a:buAutoNum type="arabicPeriod"/>
            </a:pPr>
            <a:r>
              <a:rPr lang="en-US" sz="2900" dirty="0"/>
              <a:t>Understand a </a:t>
            </a:r>
            <a:r>
              <a:rPr lang="en-US" sz="2900" b="1" dirty="0">
                <a:solidFill>
                  <a:srgbClr val="00B050"/>
                </a:solidFill>
              </a:rPr>
              <a:t>continuous improvement model. </a:t>
            </a:r>
          </a:p>
          <a:p>
            <a:pPr marL="514350" indent="-514350">
              <a:lnSpc>
                <a:spcPct val="160000"/>
              </a:lnSpc>
              <a:spcBef>
                <a:spcPts val="0"/>
              </a:spcBef>
              <a:buAutoNum type="arabicPeriod"/>
            </a:pPr>
            <a:r>
              <a:rPr lang="en-US" sz="2900" b="1" dirty="0">
                <a:solidFill>
                  <a:srgbClr val="00B050"/>
                </a:solidFill>
              </a:rPr>
              <a:t>Greater awareness to workforce planning process to inform decision making, drafting and submitting workforce plans. </a:t>
            </a:r>
          </a:p>
          <a:p>
            <a:pPr marL="0" indent="0">
              <a:buNone/>
            </a:pPr>
            <a:endParaRPr lang="en-US" dirty="0"/>
          </a:p>
        </p:txBody>
      </p:sp>
      <p:sp>
        <p:nvSpPr>
          <p:cNvPr id="4" name="Slide Number Placeholder 3">
            <a:extLst>
              <a:ext uri="{FF2B5EF4-FFF2-40B4-BE49-F238E27FC236}">
                <a16:creationId xmlns:a16="http://schemas.microsoft.com/office/drawing/2014/main" id="{575CD197-1819-744C-B03B-2B4857F548F8}"/>
              </a:ext>
            </a:extLst>
          </p:cNvPr>
          <p:cNvSpPr>
            <a:spLocks noGrp="1"/>
          </p:cNvSpPr>
          <p:nvPr>
            <p:ph type="sldNum" sz="quarter" idx="12"/>
          </p:nvPr>
        </p:nvSpPr>
        <p:spPr/>
        <p:txBody>
          <a:bodyPr/>
          <a:lstStyle/>
          <a:p>
            <a:fld id="{8D82B02F-5E33-5F45-B749-127BC6B0E3BD}" type="slidenum">
              <a:rPr lang="en-US" smtClean="0"/>
              <a:pPr/>
              <a:t>3</a:t>
            </a:fld>
            <a:endParaRPr lang="en-US" dirty="0"/>
          </a:p>
        </p:txBody>
      </p:sp>
    </p:spTree>
    <p:extLst>
      <p:ext uri="{BB962C8B-B14F-4D97-AF65-F5344CB8AC3E}">
        <p14:creationId xmlns:p14="http://schemas.microsoft.com/office/powerpoint/2010/main" val="38125480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CD6C-59D5-CB49-BCBE-07B286E7818C}"/>
              </a:ext>
            </a:extLst>
          </p:cNvPr>
          <p:cNvSpPr>
            <a:spLocks noGrp="1"/>
          </p:cNvSpPr>
          <p:nvPr>
            <p:ph type="title"/>
          </p:nvPr>
        </p:nvSpPr>
        <p:spPr>
          <a:xfrm>
            <a:off x="838200" y="210746"/>
            <a:ext cx="10515600" cy="1325563"/>
          </a:xfrm>
        </p:spPr>
        <p:txBody>
          <a:bodyPr/>
          <a:lstStyle/>
          <a:p>
            <a:r>
              <a:rPr lang="en-US" dirty="0"/>
              <a:t>How would you NOW rate your workforce planning knowledge?</a:t>
            </a:r>
          </a:p>
        </p:txBody>
      </p:sp>
      <p:pic>
        <p:nvPicPr>
          <p:cNvPr id="2050" name="Picture 2" descr="Did You Know you Can Create Polls in Zoom? | University of Northern Iowa  College of Business Administration">
            <a:extLst>
              <a:ext uri="{FF2B5EF4-FFF2-40B4-BE49-F238E27FC236}">
                <a16:creationId xmlns:a16="http://schemas.microsoft.com/office/drawing/2014/main" id="{55DE3D7A-C951-8D47-96F3-97DE5496F9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21904" y="2973655"/>
            <a:ext cx="2902940" cy="207352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0086B4C-BAFB-9E42-A064-131FEE06FBFF}"/>
              </a:ext>
            </a:extLst>
          </p:cNvPr>
          <p:cNvSpPr>
            <a:spLocks noGrp="1"/>
          </p:cNvSpPr>
          <p:nvPr>
            <p:ph type="sldNum" sz="quarter" idx="12"/>
          </p:nvPr>
        </p:nvSpPr>
        <p:spPr/>
        <p:txBody>
          <a:bodyPr/>
          <a:lstStyle/>
          <a:p>
            <a:fld id="{8D82B02F-5E33-5F45-B749-127BC6B0E3BD}" type="slidenum">
              <a:rPr lang="en-US" smtClean="0"/>
              <a:pPr/>
              <a:t>39</a:t>
            </a:fld>
            <a:endParaRPr lang="en-US" dirty="0"/>
          </a:p>
        </p:txBody>
      </p:sp>
      <p:sp>
        <p:nvSpPr>
          <p:cNvPr id="6" name="TextBox 5">
            <a:extLst>
              <a:ext uri="{FF2B5EF4-FFF2-40B4-BE49-F238E27FC236}">
                <a16:creationId xmlns:a16="http://schemas.microsoft.com/office/drawing/2014/main" id="{1E48C2ED-B983-4742-9DDA-6A4F7A53E0E7}"/>
              </a:ext>
            </a:extLst>
          </p:cNvPr>
          <p:cNvSpPr txBox="1"/>
          <p:nvPr/>
        </p:nvSpPr>
        <p:spPr>
          <a:xfrm>
            <a:off x="921904" y="1654817"/>
            <a:ext cx="8193974" cy="1200329"/>
          </a:xfrm>
          <a:prstGeom prst="rect">
            <a:avLst/>
          </a:prstGeom>
          <a:noFill/>
        </p:spPr>
        <p:txBody>
          <a:bodyPr wrap="square" rtlCol="0">
            <a:spAutoFit/>
          </a:bodyPr>
          <a:lstStyle/>
          <a:p>
            <a:r>
              <a:rPr lang="en-US" sz="2400" dirty="0">
                <a:latin typeface="Helvetica" pitchFamily="2" charset="0"/>
              </a:rPr>
              <a:t>1. No knowledge </a:t>
            </a:r>
          </a:p>
          <a:p>
            <a:r>
              <a:rPr lang="en-US" sz="2400" dirty="0">
                <a:latin typeface="Helvetica" pitchFamily="2" charset="0"/>
              </a:rPr>
              <a:t>2. Some knowledge</a:t>
            </a:r>
          </a:p>
          <a:p>
            <a:r>
              <a:rPr lang="en-US" sz="2400" dirty="0">
                <a:latin typeface="Helvetica" pitchFamily="2" charset="0"/>
              </a:rPr>
              <a:t>3. Good knowledge</a:t>
            </a:r>
          </a:p>
        </p:txBody>
      </p:sp>
    </p:spTree>
    <p:extLst>
      <p:ext uri="{BB962C8B-B14F-4D97-AF65-F5344CB8AC3E}">
        <p14:creationId xmlns:p14="http://schemas.microsoft.com/office/powerpoint/2010/main" val="38872492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Q&amp;A | LinkedIn">
            <a:extLst>
              <a:ext uri="{FF2B5EF4-FFF2-40B4-BE49-F238E27FC236}">
                <a16:creationId xmlns:a16="http://schemas.microsoft.com/office/drawing/2014/main" id="{BAC542C0-503E-A041-BAC4-A48F234AF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446" y="288851"/>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F3D1E72-D4A1-1944-A82D-CC0B97536801}"/>
              </a:ext>
            </a:extLst>
          </p:cNvPr>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582338" y="2110348"/>
            <a:ext cx="2033270" cy="1233805"/>
          </a:xfrm>
          <a:prstGeom prst="rect">
            <a:avLst/>
          </a:prstGeom>
          <a:noFill/>
          <a:ln>
            <a:noFill/>
          </a:ln>
        </p:spPr>
      </p:pic>
      <p:pic>
        <p:nvPicPr>
          <p:cNvPr id="4" name="Picture 6" descr="Coffee Cartoon Comic - Free image on Pixabay">
            <a:extLst>
              <a:ext uri="{FF2B5EF4-FFF2-40B4-BE49-F238E27FC236}">
                <a16:creationId xmlns:a16="http://schemas.microsoft.com/office/drawing/2014/main" id="{7969CE7A-2AB4-344A-A68B-F13EB3FD13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289" y="3637574"/>
            <a:ext cx="2030557" cy="20305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logo&#10;&#10;Description automatically generated">
            <a:extLst>
              <a:ext uri="{FF2B5EF4-FFF2-40B4-BE49-F238E27FC236}">
                <a16:creationId xmlns:a16="http://schemas.microsoft.com/office/drawing/2014/main" id="{B674F6FC-3F6B-E245-A575-15CE8BA46103}"/>
              </a:ext>
            </a:extLst>
          </p:cNvPr>
          <p:cNvPicPr/>
          <p:nvPr/>
        </p:nvPicPr>
        <p:blipFill>
          <a:blip r:embed="rId7">
            <a:extLst>
              <a:ext uri="{28A0092B-C50C-407E-A947-70E740481C1C}">
                <a14:useLocalDpi xmlns:a14="http://schemas.microsoft.com/office/drawing/2010/main" val="0"/>
              </a:ext>
            </a:extLst>
          </a:blip>
          <a:stretch>
            <a:fillRect/>
          </a:stretch>
        </p:blipFill>
        <p:spPr>
          <a:xfrm>
            <a:off x="9778292" y="4409108"/>
            <a:ext cx="1695450" cy="1695450"/>
          </a:xfrm>
          <a:prstGeom prst="rect">
            <a:avLst/>
          </a:prstGeom>
        </p:spPr>
      </p:pic>
      <p:sp>
        <p:nvSpPr>
          <p:cNvPr id="2" name="TextBox 1">
            <a:extLst>
              <a:ext uri="{FF2B5EF4-FFF2-40B4-BE49-F238E27FC236}">
                <a16:creationId xmlns:a16="http://schemas.microsoft.com/office/drawing/2014/main" id="{FEA1A2BD-7FAE-DD4C-B1B8-F35A385AD175}"/>
              </a:ext>
            </a:extLst>
          </p:cNvPr>
          <p:cNvSpPr txBox="1"/>
          <p:nvPr/>
        </p:nvSpPr>
        <p:spPr>
          <a:xfrm>
            <a:off x="3020738" y="1905506"/>
            <a:ext cx="7398327" cy="2308324"/>
          </a:xfrm>
          <a:prstGeom prst="rect">
            <a:avLst/>
          </a:prstGeom>
          <a:noFill/>
        </p:spPr>
        <p:txBody>
          <a:bodyPr wrap="square" rtlCol="0">
            <a:spAutoFit/>
          </a:bodyPr>
          <a:lstStyle/>
          <a:p>
            <a:pPr algn="ctr"/>
            <a:r>
              <a:rPr lang="en-US" sz="2400" b="1" dirty="0">
                <a:solidFill>
                  <a:srgbClr val="00B050"/>
                </a:solidFill>
                <a:latin typeface="Helvetica" pitchFamily="2" charset="0"/>
              </a:rPr>
              <a:t>1. How can we help you build your workforce planning capabilities in a follow on </a:t>
            </a:r>
          </a:p>
          <a:p>
            <a:pPr algn="ctr"/>
            <a:r>
              <a:rPr lang="en-US" sz="2400" b="1" dirty="0">
                <a:solidFill>
                  <a:srgbClr val="00B050"/>
                </a:solidFill>
                <a:latin typeface="Helvetica" pitchFamily="2" charset="0"/>
              </a:rPr>
              <a:t>virtual learning lounge?</a:t>
            </a:r>
          </a:p>
          <a:p>
            <a:pPr algn="ctr"/>
            <a:endParaRPr lang="en-US" sz="2400" b="1" dirty="0">
              <a:solidFill>
                <a:srgbClr val="00B050"/>
              </a:solidFill>
              <a:latin typeface="Helvetica" pitchFamily="2" charset="0"/>
            </a:endParaRPr>
          </a:p>
          <a:p>
            <a:pPr algn="ctr"/>
            <a:endParaRPr lang="en-US" sz="2400" b="1" dirty="0">
              <a:solidFill>
                <a:srgbClr val="00B050"/>
              </a:solidFill>
              <a:latin typeface="Helvetica" pitchFamily="2" charset="0"/>
            </a:endParaRPr>
          </a:p>
          <a:p>
            <a:pPr algn="ctr"/>
            <a:endParaRPr lang="en-US" sz="2400" b="1" dirty="0">
              <a:solidFill>
                <a:srgbClr val="00B050"/>
              </a:solidFill>
              <a:latin typeface="Helvetica" pitchFamily="2" charset="0"/>
            </a:endParaRPr>
          </a:p>
        </p:txBody>
      </p:sp>
      <p:sp>
        <p:nvSpPr>
          <p:cNvPr id="3" name="Slide Number Placeholder 2">
            <a:extLst>
              <a:ext uri="{FF2B5EF4-FFF2-40B4-BE49-F238E27FC236}">
                <a16:creationId xmlns:a16="http://schemas.microsoft.com/office/drawing/2014/main" id="{8A53A115-ABA2-E64D-9EB1-7702C941B6FB}"/>
              </a:ext>
            </a:extLst>
          </p:cNvPr>
          <p:cNvSpPr>
            <a:spLocks noGrp="1"/>
          </p:cNvSpPr>
          <p:nvPr>
            <p:ph type="sldNum" sz="quarter" idx="12"/>
          </p:nvPr>
        </p:nvSpPr>
        <p:spPr/>
        <p:txBody>
          <a:bodyPr/>
          <a:lstStyle/>
          <a:p>
            <a:fld id="{8D82B02F-5E33-5F45-B749-127BC6B0E3BD}" type="slidenum">
              <a:rPr lang="en-US" smtClean="0"/>
              <a:pPr/>
              <a:t>40</a:t>
            </a:fld>
            <a:endParaRPr lang="en-US" dirty="0"/>
          </a:p>
        </p:txBody>
      </p:sp>
    </p:spTree>
    <p:extLst>
      <p:ext uri="{BB962C8B-B14F-4D97-AF65-F5344CB8AC3E}">
        <p14:creationId xmlns:p14="http://schemas.microsoft.com/office/powerpoint/2010/main" val="12802445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20DB4B0-BD35-4E45-BE82-2D8256C9D1B3}"/>
              </a:ext>
            </a:extLst>
          </p:cNvPr>
          <p:cNvSpPr>
            <a:spLocks noGrp="1"/>
          </p:cNvSpPr>
          <p:nvPr>
            <p:ph type="sldNum" sz="quarter" idx="12"/>
          </p:nvPr>
        </p:nvSpPr>
        <p:spPr/>
        <p:txBody>
          <a:bodyPr/>
          <a:lstStyle/>
          <a:p>
            <a:fld id="{8D82B02F-5E33-5F45-B749-127BC6B0E3BD}" type="slidenum">
              <a:rPr lang="en-US" smtClean="0"/>
              <a:pPr/>
              <a:t>41</a:t>
            </a:fld>
            <a:endParaRPr lang="en-US" dirty="0"/>
          </a:p>
        </p:txBody>
      </p:sp>
      <p:pic>
        <p:nvPicPr>
          <p:cNvPr id="4098" name="Picture 2" descr="A 'goodbye for now' note">
            <a:extLst>
              <a:ext uri="{FF2B5EF4-FFF2-40B4-BE49-F238E27FC236}">
                <a16:creationId xmlns:a16="http://schemas.microsoft.com/office/drawing/2014/main" id="{DA2C96C6-3902-684A-AB7C-1DE12483E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619177"/>
            <a:ext cx="7620000" cy="50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108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9C556-4808-7443-BCD4-7DE7A541A148}"/>
              </a:ext>
            </a:extLst>
          </p:cNvPr>
          <p:cNvSpPr>
            <a:spLocks noGrp="1"/>
          </p:cNvSpPr>
          <p:nvPr>
            <p:ph type="title"/>
          </p:nvPr>
        </p:nvSpPr>
        <p:spPr>
          <a:xfrm>
            <a:off x="838200" y="0"/>
            <a:ext cx="10515600" cy="1325563"/>
          </a:xfrm>
        </p:spPr>
        <p:txBody>
          <a:bodyPr/>
          <a:lstStyle/>
          <a:p>
            <a:r>
              <a:rPr lang="en-US" dirty="0"/>
              <a:t>References &amp; resources</a:t>
            </a:r>
          </a:p>
        </p:txBody>
      </p:sp>
      <p:sp>
        <p:nvSpPr>
          <p:cNvPr id="3" name="Content Placeholder 2">
            <a:extLst>
              <a:ext uri="{FF2B5EF4-FFF2-40B4-BE49-F238E27FC236}">
                <a16:creationId xmlns:a16="http://schemas.microsoft.com/office/drawing/2014/main" id="{1D0E0268-FD11-7D46-8A03-A983496BB854}"/>
              </a:ext>
            </a:extLst>
          </p:cNvPr>
          <p:cNvSpPr>
            <a:spLocks noGrp="1"/>
          </p:cNvSpPr>
          <p:nvPr>
            <p:ph idx="1"/>
          </p:nvPr>
        </p:nvSpPr>
        <p:spPr>
          <a:xfrm>
            <a:off x="968271" y="1146559"/>
            <a:ext cx="10515600" cy="5209996"/>
          </a:xfrm>
        </p:spPr>
        <p:txBody>
          <a:bodyPr>
            <a:normAutofit fontScale="32500" lnSpcReduction="20000"/>
          </a:bodyPr>
          <a:lstStyle/>
          <a:p>
            <a:r>
              <a:rPr lang="en-US" sz="5000" dirty="0">
                <a:hlinkClick r:id="rId2"/>
              </a:rPr>
              <a:t>https://improvement.nhs.uk/documents/2070/Retaining_Our_People_vf.pdf</a:t>
            </a:r>
            <a:endParaRPr lang="en-US" sz="5000" dirty="0"/>
          </a:p>
          <a:p>
            <a:r>
              <a:rPr lang="en-US" sz="5000" dirty="0">
                <a:hlinkClick r:id="rId3"/>
              </a:rPr>
              <a:t>https://www.england.nhs.uk/publication/pcn-workforce-planning-template-2020-21/</a:t>
            </a:r>
            <a:endParaRPr lang="en-US" sz="5000" dirty="0"/>
          </a:p>
          <a:p>
            <a:r>
              <a:rPr lang="en-US" sz="5000" dirty="0">
                <a:hlinkClick r:id="rId4"/>
              </a:rPr>
              <a:t>https://www.england.nhs.uk/gp/gpfv/workforce/building-the-general-practice-workforce/</a:t>
            </a:r>
            <a:endParaRPr lang="en-US" sz="5000" dirty="0"/>
          </a:p>
          <a:p>
            <a:r>
              <a:rPr lang="en-US" sz="5000" dirty="0">
                <a:hlinkClick r:id="rId5"/>
              </a:rPr>
              <a:t>https://www.skillsforhealth.org.uk/news/latest-news/item/759-primary-care-workforce-planning-support</a:t>
            </a:r>
            <a:endParaRPr lang="en-US" sz="5000" dirty="0"/>
          </a:p>
          <a:p>
            <a:r>
              <a:rPr lang="en-US" sz="5000" dirty="0">
                <a:hlinkClick r:id="rId6"/>
              </a:rPr>
              <a:t>https://www.skillsforhealth.org.uk/resources/guidance-documents/120-six-steps-methodology-to-integrated-workforce-planning</a:t>
            </a:r>
            <a:endParaRPr lang="en-US" sz="5000" dirty="0"/>
          </a:p>
          <a:p>
            <a:r>
              <a:rPr lang="en-US" sz="5000" dirty="0">
                <a:hlinkClick r:id="rId7"/>
              </a:rPr>
              <a:t>https://www.cipd.co.uk/knowledge/strategy/organisational-development/workforce-planning-factsheet</a:t>
            </a:r>
            <a:endParaRPr lang="en-US" sz="5000" dirty="0"/>
          </a:p>
          <a:p>
            <a:r>
              <a:rPr lang="en-US" sz="5000" dirty="0">
                <a:hlinkClick r:id="rId8"/>
              </a:rPr>
              <a:t>https://www.kingsfund.org.uk/blog/2019/05/workforce-implementation-plan</a:t>
            </a:r>
            <a:endParaRPr lang="en-US" sz="5000" dirty="0"/>
          </a:p>
          <a:p>
            <a:r>
              <a:rPr lang="en-US" sz="5000" dirty="0">
                <a:hlinkClick r:id="rId9"/>
              </a:rPr>
              <a:t>https://www.kingsfund.org.uk/publications/closing-gap-health-care-workforce</a:t>
            </a:r>
            <a:endParaRPr lang="en-US" sz="5000" dirty="0"/>
          </a:p>
          <a:p>
            <a:r>
              <a:rPr lang="en-US" sz="5000" dirty="0">
                <a:hlinkClick r:id="rId10"/>
              </a:rPr>
              <a:t>https://www.hee.nhs.uk/sites/default/files/documents/HEE%20Star%20user%20guide%20v2.0.pdf</a:t>
            </a:r>
            <a:endParaRPr lang="en-US" sz="5000" dirty="0"/>
          </a:p>
          <a:p>
            <a:endParaRPr lang="en-US" sz="3600" dirty="0"/>
          </a:p>
          <a:p>
            <a:endParaRPr lang="en-US" sz="3600"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p:txBody>
      </p:sp>
      <p:sp>
        <p:nvSpPr>
          <p:cNvPr id="5" name="Slide Number Placeholder 4">
            <a:extLst>
              <a:ext uri="{FF2B5EF4-FFF2-40B4-BE49-F238E27FC236}">
                <a16:creationId xmlns:a16="http://schemas.microsoft.com/office/drawing/2014/main" id="{365A3071-C1C0-A74F-89DE-80EFC14FED80}"/>
              </a:ext>
            </a:extLst>
          </p:cNvPr>
          <p:cNvSpPr>
            <a:spLocks noGrp="1"/>
          </p:cNvSpPr>
          <p:nvPr>
            <p:ph type="sldNum" sz="quarter" idx="12"/>
          </p:nvPr>
        </p:nvSpPr>
        <p:spPr/>
        <p:txBody>
          <a:bodyPr/>
          <a:lstStyle/>
          <a:p>
            <a:fld id="{8D82B02F-5E33-5F45-B749-127BC6B0E3BD}" type="slidenum">
              <a:rPr lang="en-US" smtClean="0"/>
              <a:pPr/>
              <a:t>42</a:t>
            </a:fld>
            <a:endParaRPr lang="en-US" dirty="0"/>
          </a:p>
        </p:txBody>
      </p:sp>
      <p:pic>
        <p:nvPicPr>
          <p:cNvPr id="6" name="Picture 5" descr="A close up of a logo&#10;&#10;Description automatically generated">
            <a:extLst>
              <a:ext uri="{FF2B5EF4-FFF2-40B4-BE49-F238E27FC236}">
                <a16:creationId xmlns:a16="http://schemas.microsoft.com/office/drawing/2014/main" id="{5332F3C0-57E9-884D-B030-F2C54A2C051D}"/>
              </a:ext>
            </a:extLst>
          </p:cNvPr>
          <p:cNvPicPr/>
          <p:nvPr/>
        </p:nvPicPr>
        <p:blipFill>
          <a:blip r:embed="rId11">
            <a:extLst>
              <a:ext uri="{28A0092B-C50C-407E-A947-70E740481C1C}">
                <a14:useLocalDpi xmlns:a14="http://schemas.microsoft.com/office/drawing/2010/main" val="0"/>
              </a:ext>
            </a:extLst>
          </a:blip>
          <a:stretch>
            <a:fillRect/>
          </a:stretch>
        </p:blipFill>
        <p:spPr>
          <a:xfrm>
            <a:off x="9778292" y="4453377"/>
            <a:ext cx="1695450" cy="1695450"/>
          </a:xfrm>
          <a:prstGeom prst="rect">
            <a:avLst/>
          </a:prstGeom>
        </p:spPr>
      </p:pic>
    </p:spTree>
    <p:extLst>
      <p:ext uri="{BB962C8B-B14F-4D97-AF65-F5344CB8AC3E}">
        <p14:creationId xmlns:p14="http://schemas.microsoft.com/office/powerpoint/2010/main" val="28992289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20D16-3C55-9E4E-86F9-2F97B787363B}"/>
              </a:ext>
            </a:extLst>
          </p:cNvPr>
          <p:cNvSpPr>
            <a:spLocks noGrp="1"/>
          </p:cNvSpPr>
          <p:nvPr>
            <p:ph type="title"/>
          </p:nvPr>
        </p:nvSpPr>
        <p:spPr>
          <a:xfrm>
            <a:off x="838200" y="-88531"/>
            <a:ext cx="10515600" cy="1325563"/>
          </a:xfrm>
        </p:spPr>
        <p:txBody>
          <a:bodyPr/>
          <a:lstStyle/>
          <a:p>
            <a:r>
              <a:rPr lang="en-US" dirty="0"/>
              <a:t>Books</a:t>
            </a:r>
          </a:p>
        </p:txBody>
      </p:sp>
      <p:sp>
        <p:nvSpPr>
          <p:cNvPr id="3" name="Content Placeholder 2">
            <a:extLst>
              <a:ext uri="{FF2B5EF4-FFF2-40B4-BE49-F238E27FC236}">
                <a16:creationId xmlns:a16="http://schemas.microsoft.com/office/drawing/2014/main" id="{980487CE-9162-8A4D-904A-7BFC8E3AE6A6}"/>
              </a:ext>
            </a:extLst>
          </p:cNvPr>
          <p:cNvSpPr>
            <a:spLocks noGrp="1"/>
          </p:cNvSpPr>
          <p:nvPr>
            <p:ph idx="1"/>
          </p:nvPr>
        </p:nvSpPr>
        <p:spPr>
          <a:xfrm>
            <a:off x="838200" y="1124098"/>
            <a:ext cx="10515600" cy="5052865"/>
          </a:xfrm>
        </p:spPr>
        <p:txBody>
          <a:bodyPr>
            <a:normAutofit/>
          </a:bodyPr>
          <a:lstStyle/>
          <a:p>
            <a:pPr>
              <a:lnSpc>
                <a:spcPct val="100000"/>
              </a:lnSpc>
              <a:spcBef>
                <a:spcPts val="600"/>
              </a:spcBef>
            </a:pPr>
            <a:r>
              <a:rPr lang="en-GB" sz="2000" dirty="0"/>
              <a:t>BECHET, T. (2008) Strategic staffing: a comprehensive system for effective</a:t>
            </a:r>
          </a:p>
          <a:p>
            <a:pPr marL="0" indent="0">
              <a:lnSpc>
                <a:spcPct val="100000"/>
              </a:lnSpc>
              <a:spcBef>
                <a:spcPts val="600"/>
              </a:spcBef>
              <a:buNone/>
            </a:pPr>
            <a:r>
              <a:rPr lang="en-GB" sz="2000" dirty="0"/>
              <a:t>    workforce planning. New York: Amacom. </a:t>
            </a:r>
          </a:p>
          <a:p>
            <a:pPr>
              <a:lnSpc>
                <a:spcPct val="100000"/>
              </a:lnSpc>
              <a:spcBef>
                <a:spcPts val="600"/>
              </a:spcBef>
            </a:pPr>
            <a:r>
              <a:rPr lang="en-GB" sz="2000" dirty="0"/>
              <a:t>SPARKMAN, R. (2018) Strategic workforce planning: developing optimized talent strategies for future growth. London: Kogan Page. </a:t>
            </a:r>
          </a:p>
          <a:p>
            <a:pPr>
              <a:lnSpc>
                <a:spcPct val="100000"/>
              </a:lnSpc>
              <a:spcBef>
                <a:spcPts val="600"/>
              </a:spcBef>
            </a:pPr>
            <a:r>
              <a:rPr lang="en-GB" sz="2000" dirty="0"/>
              <a:t>TAYLOR, S. (2018) Resourcing and talent management. 7th ed. London: Chartered Institute of Personnel and Development. </a:t>
            </a:r>
          </a:p>
          <a:p>
            <a:pPr>
              <a:lnSpc>
                <a:spcPct val="100000"/>
              </a:lnSpc>
              <a:spcBef>
                <a:spcPts val="600"/>
              </a:spcBef>
            </a:pPr>
            <a:r>
              <a:rPr lang="en-GB" sz="2000" dirty="0"/>
              <a:t>TRIP, R. and WARD, D. (2013) Positioned: strategic workforce planning that gets the right person in the right job. New York: Amacom. </a:t>
            </a:r>
          </a:p>
          <a:p>
            <a:pPr marL="0" indent="0">
              <a:buNone/>
            </a:pPr>
            <a:endParaRPr lang="en-US" dirty="0"/>
          </a:p>
        </p:txBody>
      </p:sp>
      <p:pic>
        <p:nvPicPr>
          <p:cNvPr id="6145" name="Picture 1" descr="page7image3719744">
            <a:extLst>
              <a:ext uri="{FF2B5EF4-FFF2-40B4-BE49-F238E27FC236}">
                <a16:creationId xmlns:a16="http://schemas.microsoft.com/office/drawing/2014/main" id="{3E1863AE-1DDD-D547-A78C-F11E6E4582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940300" cy="12700"/>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page7image3732416">
            <a:extLst>
              <a:ext uri="{FF2B5EF4-FFF2-40B4-BE49-F238E27FC236}">
                <a16:creationId xmlns:a16="http://schemas.microsoft.com/office/drawing/2014/main" id="{DCE7C010-0B9D-C647-AF0F-A6F5493416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63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page7image3720896">
            <a:extLst>
              <a:ext uri="{FF2B5EF4-FFF2-40B4-BE49-F238E27FC236}">
                <a16:creationId xmlns:a16="http://schemas.microsoft.com/office/drawing/2014/main" id="{741A8324-076A-184F-A4D4-6C87C13F7A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4914900" cy="127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page7image3735104">
            <a:extLst>
              <a:ext uri="{FF2B5EF4-FFF2-40B4-BE49-F238E27FC236}">
                <a16:creationId xmlns:a16="http://schemas.microsoft.com/office/drawing/2014/main" id="{ECA48416-48A7-1945-82A0-3A05732D6EE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2705100" cy="12700"/>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page8image14637360">
            <a:extLst>
              <a:ext uri="{FF2B5EF4-FFF2-40B4-BE49-F238E27FC236}">
                <a16:creationId xmlns:a16="http://schemas.microsoft.com/office/drawing/2014/main" id="{3666DC06-61D0-8D42-8FA2-C9ED1B5E07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762000" cy="25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lose up of a logo&#10;&#10;Description automatically generated">
            <a:extLst>
              <a:ext uri="{FF2B5EF4-FFF2-40B4-BE49-F238E27FC236}">
                <a16:creationId xmlns:a16="http://schemas.microsoft.com/office/drawing/2014/main" id="{B674F6FC-3F6B-E245-A575-15CE8BA46103}"/>
              </a:ext>
            </a:extLst>
          </p:cNvPr>
          <p:cNvPicPr/>
          <p:nvPr/>
        </p:nvPicPr>
        <p:blipFill>
          <a:blip r:embed="rId8">
            <a:extLst>
              <a:ext uri="{28A0092B-C50C-407E-A947-70E740481C1C}">
                <a14:useLocalDpi xmlns:a14="http://schemas.microsoft.com/office/drawing/2010/main" val="0"/>
              </a:ext>
            </a:extLst>
          </a:blip>
          <a:stretch>
            <a:fillRect/>
          </a:stretch>
        </p:blipFill>
        <p:spPr>
          <a:xfrm>
            <a:off x="9778292" y="4639469"/>
            <a:ext cx="1695450" cy="1695450"/>
          </a:xfrm>
          <a:prstGeom prst="rect">
            <a:avLst/>
          </a:prstGeom>
        </p:spPr>
      </p:pic>
      <p:sp>
        <p:nvSpPr>
          <p:cNvPr id="4" name="Slide Number Placeholder 3">
            <a:extLst>
              <a:ext uri="{FF2B5EF4-FFF2-40B4-BE49-F238E27FC236}">
                <a16:creationId xmlns:a16="http://schemas.microsoft.com/office/drawing/2014/main" id="{97D79A7A-B5FE-6349-AAC7-29C020FBD89E}"/>
              </a:ext>
            </a:extLst>
          </p:cNvPr>
          <p:cNvSpPr>
            <a:spLocks noGrp="1"/>
          </p:cNvSpPr>
          <p:nvPr>
            <p:ph type="sldNum" sz="quarter" idx="12"/>
          </p:nvPr>
        </p:nvSpPr>
        <p:spPr/>
        <p:txBody>
          <a:bodyPr/>
          <a:lstStyle/>
          <a:p>
            <a:fld id="{8D82B02F-5E33-5F45-B749-127BC6B0E3BD}" type="slidenum">
              <a:rPr lang="en-US" smtClean="0"/>
              <a:pPr/>
              <a:t>43</a:t>
            </a:fld>
            <a:endParaRPr lang="en-US" dirty="0"/>
          </a:p>
        </p:txBody>
      </p:sp>
    </p:spTree>
    <p:extLst>
      <p:ext uri="{BB962C8B-B14F-4D97-AF65-F5344CB8AC3E}">
        <p14:creationId xmlns:p14="http://schemas.microsoft.com/office/powerpoint/2010/main" val="2588245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ADF94-2EBB-A64E-BD03-F7ACB5DD6943}"/>
              </a:ext>
            </a:extLst>
          </p:cNvPr>
          <p:cNvSpPr>
            <a:spLocks noGrp="1"/>
          </p:cNvSpPr>
          <p:nvPr>
            <p:ph type="title"/>
          </p:nvPr>
        </p:nvSpPr>
        <p:spPr>
          <a:xfrm>
            <a:off x="838200" y="-145237"/>
            <a:ext cx="10515600" cy="1325563"/>
          </a:xfrm>
        </p:spPr>
        <p:txBody>
          <a:bodyPr/>
          <a:lstStyle/>
          <a:p>
            <a:r>
              <a:rPr lang="en-US" dirty="0"/>
              <a:t>Introduction  </a:t>
            </a:r>
          </a:p>
        </p:txBody>
      </p:sp>
      <p:sp>
        <p:nvSpPr>
          <p:cNvPr id="3" name="Content Placeholder 2">
            <a:extLst>
              <a:ext uri="{FF2B5EF4-FFF2-40B4-BE49-F238E27FC236}">
                <a16:creationId xmlns:a16="http://schemas.microsoft.com/office/drawing/2014/main" id="{2BA6BA9F-2890-4E46-817D-FB080BF420E2}"/>
              </a:ext>
            </a:extLst>
          </p:cNvPr>
          <p:cNvSpPr>
            <a:spLocks noGrp="1"/>
          </p:cNvSpPr>
          <p:nvPr>
            <p:ph idx="1"/>
          </p:nvPr>
        </p:nvSpPr>
        <p:spPr>
          <a:xfrm>
            <a:off x="838200" y="983903"/>
            <a:ext cx="10829260" cy="6450418"/>
          </a:xfrm>
        </p:spPr>
        <p:txBody>
          <a:bodyPr>
            <a:normAutofit/>
          </a:bodyPr>
          <a:lstStyle/>
          <a:p>
            <a:pPr>
              <a:lnSpc>
                <a:spcPct val="120000"/>
              </a:lnSpc>
              <a:spcBef>
                <a:spcPts val="0"/>
              </a:spcBef>
            </a:pPr>
            <a:r>
              <a:rPr lang="en-US" sz="2000" dirty="0"/>
              <a:t>Workforce planning is often mentioned - but rarely explained.</a:t>
            </a:r>
          </a:p>
          <a:p>
            <a:pPr marL="0" indent="0">
              <a:lnSpc>
                <a:spcPct val="120000"/>
              </a:lnSpc>
              <a:spcBef>
                <a:spcPts val="0"/>
              </a:spcBef>
              <a:buNone/>
            </a:pPr>
            <a:endParaRPr lang="en-US" sz="2000" dirty="0"/>
          </a:p>
          <a:p>
            <a:pPr>
              <a:lnSpc>
                <a:spcPct val="120000"/>
              </a:lnSpc>
              <a:spcBef>
                <a:spcPts val="0"/>
              </a:spcBef>
            </a:pPr>
            <a:r>
              <a:rPr lang="en-US" sz="2000" dirty="0"/>
              <a:t>In many health and care </a:t>
            </a:r>
            <a:r>
              <a:rPr lang="en-US" sz="2000" dirty="0" err="1"/>
              <a:t>organisations</a:t>
            </a:r>
            <a:r>
              <a:rPr lang="en-US" sz="2000" dirty="0"/>
              <a:t> to include PCNs and GP practices the habitual approach to workforce planning is just a short-term budget and headcount exercise.</a:t>
            </a:r>
          </a:p>
          <a:p>
            <a:pPr marL="0" indent="0">
              <a:lnSpc>
                <a:spcPct val="120000"/>
              </a:lnSpc>
              <a:spcBef>
                <a:spcPts val="0"/>
              </a:spcBef>
              <a:buNone/>
            </a:pPr>
            <a:endParaRPr lang="en-US" sz="2000" dirty="0"/>
          </a:p>
          <a:p>
            <a:pPr>
              <a:lnSpc>
                <a:spcPct val="120000"/>
              </a:lnSpc>
              <a:spcBef>
                <a:spcPts val="0"/>
              </a:spcBef>
            </a:pPr>
            <a:r>
              <a:rPr lang="en-US" sz="2000" dirty="0"/>
              <a:t>This is not useful when looking at sustaining your organization/ PCN/GP practice.</a:t>
            </a:r>
          </a:p>
          <a:p>
            <a:pPr>
              <a:lnSpc>
                <a:spcPct val="120000"/>
              </a:lnSpc>
              <a:spcBef>
                <a:spcPts val="0"/>
              </a:spcBef>
            </a:pPr>
            <a:endParaRPr lang="en-US" sz="2000" dirty="0"/>
          </a:p>
          <a:p>
            <a:pPr>
              <a:lnSpc>
                <a:spcPct val="120000"/>
              </a:lnSpc>
              <a:spcBef>
                <a:spcPts val="0"/>
              </a:spcBef>
            </a:pPr>
            <a:endParaRPr lang="en-US" sz="2000" dirty="0"/>
          </a:p>
          <a:p>
            <a:pPr>
              <a:lnSpc>
                <a:spcPct val="120000"/>
              </a:lnSpc>
              <a:spcBef>
                <a:spcPts val="0"/>
              </a:spcBef>
            </a:pPr>
            <a:endParaRPr lang="en-US" sz="2000" dirty="0"/>
          </a:p>
          <a:p>
            <a:pPr marL="0" indent="0">
              <a:lnSpc>
                <a:spcPct val="120000"/>
              </a:lnSpc>
              <a:spcBef>
                <a:spcPts val="0"/>
              </a:spcBef>
              <a:buNone/>
            </a:pPr>
            <a:endParaRPr lang="en-US" sz="2000" dirty="0"/>
          </a:p>
          <a:p>
            <a:pPr marL="0" indent="0">
              <a:lnSpc>
                <a:spcPct val="120000"/>
              </a:lnSpc>
              <a:spcBef>
                <a:spcPts val="0"/>
              </a:spcBef>
              <a:buNone/>
            </a:pPr>
            <a:endParaRPr lang="en-US" sz="2000" dirty="0"/>
          </a:p>
          <a:p>
            <a:pPr marL="0" indent="0">
              <a:buNone/>
            </a:pPr>
            <a:endParaRPr lang="en-US" sz="5000" dirty="0"/>
          </a:p>
          <a:p>
            <a:endParaRPr lang="en-US" sz="5000" dirty="0"/>
          </a:p>
          <a:p>
            <a:endParaRPr lang="en-US" sz="5000" dirty="0"/>
          </a:p>
          <a:p>
            <a:endParaRPr lang="en-US" dirty="0"/>
          </a:p>
        </p:txBody>
      </p:sp>
      <p:sp>
        <p:nvSpPr>
          <p:cNvPr id="4" name="Slide Number Placeholder 3">
            <a:extLst>
              <a:ext uri="{FF2B5EF4-FFF2-40B4-BE49-F238E27FC236}">
                <a16:creationId xmlns:a16="http://schemas.microsoft.com/office/drawing/2014/main" id="{20929C95-7FF8-CB41-9B03-6941C437D165}"/>
              </a:ext>
            </a:extLst>
          </p:cNvPr>
          <p:cNvSpPr>
            <a:spLocks noGrp="1"/>
          </p:cNvSpPr>
          <p:nvPr>
            <p:ph type="sldNum" sz="quarter" idx="12"/>
          </p:nvPr>
        </p:nvSpPr>
        <p:spPr/>
        <p:txBody>
          <a:bodyPr/>
          <a:lstStyle/>
          <a:p>
            <a:fld id="{8D82B02F-5E33-5F45-B749-127BC6B0E3BD}" type="slidenum">
              <a:rPr lang="en-US" smtClean="0"/>
              <a:pPr/>
              <a:t>4</a:t>
            </a:fld>
            <a:endParaRPr lang="en-US" dirty="0"/>
          </a:p>
        </p:txBody>
      </p:sp>
    </p:spTree>
    <p:extLst>
      <p:ext uri="{BB962C8B-B14F-4D97-AF65-F5344CB8AC3E}">
        <p14:creationId xmlns:p14="http://schemas.microsoft.com/office/powerpoint/2010/main" val="22440276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12CC2-261C-C54F-8DD2-18C35EC0446F}"/>
              </a:ext>
            </a:extLst>
          </p:cNvPr>
          <p:cNvSpPr>
            <a:spLocks noGrp="1"/>
          </p:cNvSpPr>
          <p:nvPr>
            <p:ph type="title"/>
          </p:nvPr>
        </p:nvSpPr>
        <p:spPr>
          <a:xfrm>
            <a:off x="838200" y="-133472"/>
            <a:ext cx="10515600" cy="1325563"/>
          </a:xfrm>
        </p:spPr>
        <p:txBody>
          <a:bodyPr/>
          <a:lstStyle/>
          <a:p>
            <a:r>
              <a:rPr lang="en-US" dirty="0"/>
              <a:t>Workforce Planning Definition</a:t>
            </a:r>
          </a:p>
        </p:txBody>
      </p:sp>
      <p:sp>
        <p:nvSpPr>
          <p:cNvPr id="5" name="Content Placeholder 4">
            <a:extLst>
              <a:ext uri="{FF2B5EF4-FFF2-40B4-BE49-F238E27FC236}">
                <a16:creationId xmlns:a16="http://schemas.microsoft.com/office/drawing/2014/main" id="{A1F590BD-C0B2-3643-8FCD-DB9DE01C8E9F}"/>
              </a:ext>
            </a:extLst>
          </p:cNvPr>
          <p:cNvSpPr>
            <a:spLocks noGrp="1"/>
          </p:cNvSpPr>
          <p:nvPr>
            <p:ph idx="1"/>
          </p:nvPr>
        </p:nvSpPr>
        <p:spPr>
          <a:xfrm>
            <a:off x="838200" y="1000162"/>
            <a:ext cx="10515600" cy="4857676"/>
          </a:xfrm>
        </p:spPr>
        <p:txBody>
          <a:bodyPr>
            <a:normAutofit/>
          </a:bodyPr>
          <a:lstStyle/>
          <a:p>
            <a:pPr marL="0" indent="0" algn="ctr">
              <a:buNone/>
            </a:pPr>
            <a:endParaRPr lang="en-GB" sz="2600" b="1" dirty="0"/>
          </a:p>
          <a:p>
            <a:pPr marL="0" indent="0" algn="ctr">
              <a:lnSpc>
                <a:spcPct val="100000"/>
              </a:lnSpc>
              <a:spcBef>
                <a:spcPts val="600"/>
              </a:spcBef>
              <a:buNone/>
            </a:pPr>
            <a:r>
              <a:rPr lang="en-GB" sz="2600" dirty="0"/>
              <a:t>“Workforce planning is a process of analysing the current workforce, determining future workforce needs, identifying the gap between the present and the future, and implementing solutions so that an organisation can accomplish its mission, goals, and strategic plan.” </a:t>
            </a:r>
            <a:endParaRPr lang="en-US" sz="2600" dirty="0"/>
          </a:p>
          <a:p>
            <a:pPr marL="0" indent="0" algn="ctr">
              <a:lnSpc>
                <a:spcPct val="100000"/>
              </a:lnSpc>
              <a:spcBef>
                <a:spcPts val="600"/>
              </a:spcBef>
              <a:buNone/>
            </a:pPr>
            <a:r>
              <a:rPr lang="en-US" sz="1400" dirty="0"/>
              <a:t>CIPD, 2018</a:t>
            </a:r>
          </a:p>
          <a:p>
            <a:pPr marL="0" indent="0" algn="ctr">
              <a:buNone/>
            </a:pPr>
            <a:endParaRPr lang="en-US" sz="2600" b="1" dirty="0"/>
          </a:p>
          <a:p>
            <a:endParaRPr lang="en-US" sz="2600" dirty="0"/>
          </a:p>
          <a:p>
            <a:pPr marL="0" indent="0" algn="ctr">
              <a:buNone/>
            </a:pPr>
            <a:endParaRPr lang="en-US" sz="2900" b="1" dirty="0"/>
          </a:p>
        </p:txBody>
      </p:sp>
      <p:sp>
        <p:nvSpPr>
          <p:cNvPr id="3" name="Slide Number Placeholder 2">
            <a:extLst>
              <a:ext uri="{FF2B5EF4-FFF2-40B4-BE49-F238E27FC236}">
                <a16:creationId xmlns:a16="http://schemas.microsoft.com/office/drawing/2014/main" id="{E9516624-B2A0-4F41-893B-2DF6BF999B6E}"/>
              </a:ext>
            </a:extLst>
          </p:cNvPr>
          <p:cNvSpPr>
            <a:spLocks noGrp="1"/>
          </p:cNvSpPr>
          <p:nvPr>
            <p:ph type="sldNum" sz="quarter" idx="12"/>
          </p:nvPr>
        </p:nvSpPr>
        <p:spPr/>
        <p:txBody>
          <a:bodyPr/>
          <a:lstStyle/>
          <a:p>
            <a:fld id="{8D82B02F-5E33-5F45-B749-127BC6B0E3BD}" type="slidenum">
              <a:rPr lang="en-US" smtClean="0"/>
              <a:pPr/>
              <a:t>5</a:t>
            </a:fld>
            <a:endParaRPr lang="en-US" dirty="0"/>
          </a:p>
        </p:txBody>
      </p:sp>
    </p:spTree>
    <p:extLst>
      <p:ext uri="{BB962C8B-B14F-4D97-AF65-F5344CB8AC3E}">
        <p14:creationId xmlns:p14="http://schemas.microsoft.com/office/powerpoint/2010/main" val="3011435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B49B7-976C-A14E-820F-69D61804177C}"/>
              </a:ext>
            </a:extLst>
          </p:cNvPr>
          <p:cNvSpPr>
            <a:spLocks noGrp="1"/>
          </p:cNvSpPr>
          <p:nvPr>
            <p:ph type="title"/>
          </p:nvPr>
        </p:nvSpPr>
        <p:spPr>
          <a:xfrm>
            <a:off x="838200" y="-113705"/>
            <a:ext cx="10515600" cy="1219633"/>
          </a:xfrm>
        </p:spPr>
        <p:txBody>
          <a:bodyPr/>
          <a:lstStyle/>
          <a:p>
            <a:r>
              <a:rPr lang="en-US" dirty="0"/>
              <a:t>Workforce planning has five elements </a:t>
            </a:r>
          </a:p>
        </p:txBody>
      </p:sp>
      <p:sp>
        <p:nvSpPr>
          <p:cNvPr id="10" name="TextBox 9">
            <a:extLst>
              <a:ext uri="{FF2B5EF4-FFF2-40B4-BE49-F238E27FC236}">
                <a16:creationId xmlns:a16="http://schemas.microsoft.com/office/drawing/2014/main" id="{E066AC06-B77F-F64A-A19D-941573773B2D}"/>
              </a:ext>
            </a:extLst>
          </p:cNvPr>
          <p:cNvSpPr txBox="1"/>
          <p:nvPr/>
        </p:nvSpPr>
        <p:spPr>
          <a:xfrm>
            <a:off x="1682583" y="5177728"/>
            <a:ext cx="7627620" cy="646331"/>
          </a:xfrm>
          <a:prstGeom prst="rect">
            <a:avLst/>
          </a:prstGeom>
          <a:noFill/>
        </p:spPr>
        <p:txBody>
          <a:bodyPr wrap="square" rtlCol="0">
            <a:spAutoFit/>
          </a:bodyPr>
          <a:lstStyle/>
          <a:p>
            <a:pPr algn="ctr"/>
            <a:r>
              <a:rPr lang="en-US" b="1" dirty="0">
                <a:solidFill>
                  <a:schemeClr val="accent3">
                    <a:lumMod val="75000"/>
                  </a:schemeClr>
                </a:solidFill>
              </a:rPr>
              <a:t>The goal of effective workforce planning is to have a workforce with the </a:t>
            </a:r>
          </a:p>
          <a:p>
            <a:pPr algn="ctr"/>
            <a:r>
              <a:rPr lang="en-US" b="1" u="sng" dirty="0">
                <a:solidFill>
                  <a:schemeClr val="accent3">
                    <a:lumMod val="75000"/>
                  </a:schemeClr>
                </a:solidFill>
              </a:rPr>
              <a:t>right size, right shape, right cost and the right agility. </a:t>
            </a:r>
          </a:p>
        </p:txBody>
      </p:sp>
      <p:sp>
        <p:nvSpPr>
          <p:cNvPr id="3" name="Slide Number Placeholder 2">
            <a:extLst>
              <a:ext uri="{FF2B5EF4-FFF2-40B4-BE49-F238E27FC236}">
                <a16:creationId xmlns:a16="http://schemas.microsoft.com/office/drawing/2014/main" id="{2040BF90-EFC0-B242-98BB-2D8E9F8F5822}"/>
              </a:ext>
            </a:extLst>
          </p:cNvPr>
          <p:cNvSpPr>
            <a:spLocks noGrp="1"/>
          </p:cNvSpPr>
          <p:nvPr>
            <p:ph type="sldNum" sz="quarter" idx="12"/>
          </p:nvPr>
        </p:nvSpPr>
        <p:spPr/>
        <p:txBody>
          <a:bodyPr/>
          <a:lstStyle/>
          <a:p>
            <a:fld id="{8D82B02F-5E33-5F45-B749-127BC6B0E3BD}" type="slidenum">
              <a:rPr lang="en-US" smtClean="0"/>
              <a:pPr/>
              <a:t>6</a:t>
            </a:fld>
            <a:endParaRPr lang="en-US" dirty="0"/>
          </a:p>
        </p:txBody>
      </p:sp>
      <p:pic>
        <p:nvPicPr>
          <p:cNvPr id="2050" name="Picture 2" descr="Aspire 2.0 Cohort 2 - North West - ppt download">
            <a:extLst>
              <a:ext uri="{FF2B5EF4-FFF2-40B4-BE49-F238E27FC236}">
                <a16:creationId xmlns:a16="http://schemas.microsoft.com/office/drawing/2014/main" id="{C21439AA-D65F-4A4B-83B8-CE15402B77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1" t="17598" r="793" b="23500"/>
          <a:stretch/>
        </p:blipFill>
        <p:spPr bwMode="auto">
          <a:xfrm>
            <a:off x="996783" y="899600"/>
            <a:ext cx="9443866" cy="4239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677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501C7-14D0-DE45-92E2-C78FAB02131B}"/>
              </a:ext>
            </a:extLst>
          </p:cNvPr>
          <p:cNvSpPr>
            <a:spLocks noGrp="1"/>
          </p:cNvSpPr>
          <p:nvPr>
            <p:ph type="title"/>
          </p:nvPr>
        </p:nvSpPr>
        <p:spPr>
          <a:xfrm>
            <a:off x="838199" y="-41303"/>
            <a:ext cx="10515600" cy="1325563"/>
          </a:xfrm>
        </p:spPr>
        <p:txBody>
          <a:bodyPr/>
          <a:lstStyle/>
          <a:p>
            <a:r>
              <a:rPr lang="en-US" dirty="0"/>
              <a:t>80/20 Pareto principle</a:t>
            </a:r>
          </a:p>
        </p:txBody>
      </p:sp>
      <p:sp>
        <p:nvSpPr>
          <p:cNvPr id="3" name="Content Placeholder 2">
            <a:extLst>
              <a:ext uri="{FF2B5EF4-FFF2-40B4-BE49-F238E27FC236}">
                <a16:creationId xmlns:a16="http://schemas.microsoft.com/office/drawing/2014/main" id="{9EC51319-7353-9D40-9D80-390852619590}"/>
              </a:ext>
            </a:extLst>
          </p:cNvPr>
          <p:cNvSpPr>
            <a:spLocks noGrp="1"/>
          </p:cNvSpPr>
          <p:nvPr>
            <p:ph idx="1"/>
          </p:nvPr>
        </p:nvSpPr>
        <p:spPr>
          <a:xfrm>
            <a:off x="298172" y="3695297"/>
            <a:ext cx="11235892" cy="4351338"/>
          </a:xfrm>
        </p:spPr>
        <p:txBody>
          <a:bodyPr>
            <a:normAutofit/>
          </a:bodyPr>
          <a:lstStyle/>
          <a:p>
            <a:pPr marL="0" indent="0" algn="ctr">
              <a:lnSpc>
                <a:spcPct val="100000"/>
              </a:lnSpc>
              <a:spcBef>
                <a:spcPts val="600"/>
              </a:spcBef>
              <a:buNone/>
            </a:pPr>
            <a:r>
              <a:rPr lang="en-US" sz="2400" dirty="0"/>
              <a:t>Effective workforce planning follows the 80/20 Pareto principle. </a:t>
            </a:r>
          </a:p>
          <a:p>
            <a:pPr marL="0" indent="0" algn="ctr">
              <a:lnSpc>
                <a:spcPct val="100000"/>
              </a:lnSpc>
              <a:spcBef>
                <a:spcPts val="600"/>
              </a:spcBef>
              <a:buNone/>
            </a:pPr>
            <a:endParaRPr lang="en-US" sz="2400" dirty="0"/>
          </a:p>
          <a:p>
            <a:pPr marL="0" indent="0" algn="ctr">
              <a:lnSpc>
                <a:spcPct val="100000"/>
              </a:lnSpc>
              <a:spcBef>
                <a:spcPts val="600"/>
              </a:spcBef>
              <a:buNone/>
            </a:pPr>
            <a:r>
              <a:rPr lang="en-US" sz="2400" dirty="0"/>
              <a:t>80% of the effect is achieved by only 20% of the work – </a:t>
            </a:r>
          </a:p>
          <a:p>
            <a:pPr marL="0" indent="0" algn="ctr">
              <a:lnSpc>
                <a:spcPct val="100000"/>
              </a:lnSpc>
              <a:spcBef>
                <a:spcPts val="600"/>
              </a:spcBef>
              <a:buNone/>
            </a:pPr>
            <a:endParaRPr lang="en-US" sz="2400" dirty="0"/>
          </a:p>
          <a:p>
            <a:pPr marL="0" indent="0" algn="ctr">
              <a:lnSpc>
                <a:spcPct val="100000"/>
              </a:lnSpc>
              <a:spcBef>
                <a:spcPts val="600"/>
              </a:spcBef>
              <a:buNone/>
            </a:pPr>
            <a:r>
              <a:rPr lang="en-US" sz="2400" dirty="0"/>
              <a:t>The workforce planning is the </a:t>
            </a:r>
            <a:r>
              <a:rPr lang="en-US" sz="2400" dirty="0">
                <a:solidFill>
                  <a:srgbClr val="C00000"/>
                </a:solidFill>
              </a:rPr>
              <a:t>vital task (process) </a:t>
            </a:r>
            <a:r>
              <a:rPr lang="en-US" sz="2400" dirty="0"/>
              <a:t>to your </a:t>
            </a:r>
          </a:p>
          <a:p>
            <a:pPr marL="0" indent="0" algn="ctr">
              <a:lnSpc>
                <a:spcPct val="100000"/>
              </a:lnSpc>
              <a:spcBef>
                <a:spcPts val="600"/>
              </a:spcBef>
              <a:buNone/>
            </a:pPr>
            <a:r>
              <a:rPr lang="en-US" sz="2400" dirty="0"/>
              <a:t>organisation or PCN  success.</a:t>
            </a:r>
          </a:p>
          <a:p>
            <a:pPr marL="0" indent="0">
              <a:buNone/>
            </a:pPr>
            <a:endParaRPr lang="en-US" sz="2400" dirty="0"/>
          </a:p>
        </p:txBody>
      </p:sp>
      <p:sp>
        <p:nvSpPr>
          <p:cNvPr id="4" name="Slide Number Placeholder 3">
            <a:extLst>
              <a:ext uri="{FF2B5EF4-FFF2-40B4-BE49-F238E27FC236}">
                <a16:creationId xmlns:a16="http://schemas.microsoft.com/office/drawing/2014/main" id="{01E3322E-7DC2-3D4B-87A1-8A79E1CFE23A}"/>
              </a:ext>
            </a:extLst>
          </p:cNvPr>
          <p:cNvSpPr>
            <a:spLocks noGrp="1"/>
          </p:cNvSpPr>
          <p:nvPr>
            <p:ph type="sldNum" sz="quarter" idx="12"/>
          </p:nvPr>
        </p:nvSpPr>
        <p:spPr/>
        <p:txBody>
          <a:bodyPr/>
          <a:lstStyle/>
          <a:p>
            <a:fld id="{8D82B02F-5E33-5F45-B749-127BC6B0E3BD}" type="slidenum">
              <a:rPr lang="en-US" smtClean="0"/>
              <a:pPr/>
              <a:t>7</a:t>
            </a:fld>
            <a:endParaRPr lang="en-US" dirty="0"/>
          </a:p>
        </p:txBody>
      </p:sp>
      <p:pic>
        <p:nvPicPr>
          <p:cNvPr id="1030" name="Picture 6" descr="How the 80/20 Rule Reduces Your Stress at Work - Harish Saras">
            <a:extLst>
              <a:ext uri="{FF2B5EF4-FFF2-40B4-BE49-F238E27FC236}">
                <a16:creationId xmlns:a16="http://schemas.microsoft.com/office/drawing/2014/main" id="{D26D842F-32AA-C347-88F8-3BCC87E6CF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6940" y="987034"/>
            <a:ext cx="4786859" cy="25293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ow to Waste Less Time at Work With the Pareto Principle">
            <a:extLst>
              <a:ext uri="{FF2B5EF4-FFF2-40B4-BE49-F238E27FC236}">
                <a16:creationId xmlns:a16="http://schemas.microsoft.com/office/drawing/2014/main" id="{23B0832D-EF6A-5D46-9FA0-A5BC099C7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324" y="980248"/>
            <a:ext cx="5063731" cy="2536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181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B4862-5461-8B46-8BC1-59CCC4309F97}"/>
              </a:ext>
            </a:extLst>
          </p:cNvPr>
          <p:cNvSpPr>
            <a:spLocks noGrp="1"/>
          </p:cNvSpPr>
          <p:nvPr>
            <p:ph type="title"/>
          </p:nvPr>
        </p:nvSpPr>
        <p:spPr>
          <a:xfrm>
            <a:off x="838200" y="-92075"/>
            <a:ext cx="10515600" cy="1325563"/>
          </a:xfrm>
        </p:spPr>
        <p:txBody>
          <a:bodyPr/>
          <a:lstStyle/>
          <a:p>
            <a:r>
              <a:rPr lang="en-US" dirty="0"/>
              <a:t>PCN Workforce Development Plans</a:t>
            </a:r>
          </a:p>
        </p:txBody>
      </p:sp>
      <p:graphicFrame>
        <p:nvGraphicFramePr>
          <p:cNvPr id="4" name="Content Placeholder 3">
            <a:extLst>
              <a:ext uri="{FF2B5EF4-FFF2-40B4-BE49-F238E27FC236}">
                <a16:creationId xmlns:a16="http://schemas.microsoft.com/office/drawing/2014/main" id="{DFD44638-0F9D-3945-997F-A913C33D3EF4}"/>
              </a:ext>
            </a:extLst>
          </p:cNvPr>
          <p:cNvGraphicFramePr>
            <a:graphicFrameLocks noGrp="1"/>
          </p:cNvGraphicFramePr>
          <p:nvPr>
            <p:ph idx="1"/>
          </p:nvPr>
        </p:nvGraphicFramePr>
        <p:xfrm>
          <a:off x="838200" y="107124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50F4BFA-8FF6-8949-9B57-7198A4E0EE5A}"/>
              </a:ext>
            </a:extLst>
          </p:cNvPr>
          <p:cNvSpPr txBox="1"/>
          <p:nvPr/>
        </p:nvSpPr>
        <p:spPr>
          <a:xfrm>
            <a:off x="1484838" y="3827418"/>
            <a:ext cx="1927859" cy="1477328"/>
          </a:xfrm>
          <a:prstGeom prst="rect">
            <a:avLst/>
          </a:prstGeom>
          <a:noFill/>
        </p:spPr>
        <p:txBody>
          <a:bodyPr wrap="square" rtlCol="0">
            <a:spAutoFit/>
          </a:bodyPr>
          <a:lstStyle/>
          <a:p>
            <a:pPr algn="ctr"/>
            <a:r>
              <a:rPr lang="en-US" b="1" dirty="0">
                <a:solidFill>
                  <a:schemeClr val="accent3">
                    <a:lumMod val="75000"/>
                  </a:schemeClr>
                </a:solidFill>
              </a:rPr>
              <a:t>Workforce planning is critical to the success of population health management! </a:t>
            </a:r>
          </a:p>
        </p:txBody>
      </p:sp>
      <p:sp>
        <p:nvSpPr>
          <p:cNvPr id="6" name="TextBox 5">
            <a:extLst>
              <a:ext uri="{FF2B5EF4-FFF2-40B4-BE49-F238E27FC236}">
                <a16:creationId xmlns:a16="http://schemas.microsoft.com/office/drawing/2014/main" id="{33350F04-803F-374C-A09A-1DDEEDCC1DB6}"/>
              </a:ext>
            </a:extLst>
          </p:cNvPr>
          <p:cNvSpPr txBox="1"/>
          <p:nvPr/>
        </p:nvSpPr>
        <p:spPr>
          <a:xfrm>
            <a:off x="7844170" y="1769586"/>
            <a:ext cx="2866359" cy="1477328"/>
          </a:xfrm>
          <a:prstGeom prst="rect">
            <a:avLst/>
          </a:prstGeom>
          <a:noFill/>
        </p:spPr>
        <p:txBody>
          <a:bodyPr wrap="square" rtlCol="0">
            <a:spAutoFit/>
          </a:bodyPr>
          <a:lstStyle/>
          <a:p>
            <a:pPr algn="ctr"/>
            <a:r>
              <a:rPr lang="en-US" b="1" dirty="0">
                <a:solidFill>
                  <a:schemeClr val="accent3">
                    <a:lumMod val="75000"/>
                  </a:schemeClr>
                </a:solidFill>
              </a:rPr>
              <a:t>Taking the time to collate, record and report workforce data at a local, regional and national level is critical to the success of the PCN!  </a:t>
            </a:r>
          </a:p>
        </p:txBody>
      </p:sp>
      <p:sp>
        <p:nvSpPr>
          <p:cNvPr id="3" name="Slide Number Placeholder 2">
            <a:extLst>
              <a:ext uri="{FF2B5EF4-FFF2-40B4-BE49-F238E27FC236}">
                <a16:creationId xmlns:a16="http://schemas.microsoft.com/office/drawing/2014/main" id="{6D422503-7509-564E-A200-3BD58609FC22}"/>
              </a:ext>
            </a:extLst>
          </p:cNvPr>
          <p:cNvSpPr>
            <a:spLocks noGrp="1"/>
          </p:cNvSpPr>
          <p:nvPr>
            <p:ph type="sldNum" sz="quarter" idx="12"/>
          </p:nvPr>
        </p:nvSpPr>
        <p:spPr/>
        <p:txBody>
          <a:bodyPr/>
          <a:lstStyle/>
          <a:p>
            <a:fld id="{8D82B02F-5E33-5F45-B749-127BC6B0E3BD}" type="slidenum">
              <a:rPr lang="en-US" smtClean="0"/>
              <a:pPr/>
              <a:t>8</a:t>
            </a:fld>
            <a:endParaRPr lang="en-US" dirty="0"/>
          </a:p>
        </p:txBody>
      </p:sp>
    </p:spTree>
    <p:extLst>
      <p:ext uri="{BB962C8B-B14F-4D97-AF65-F5344CB8AC3E}">
        <p14:creationId xmlns:p14="http://schemas.microsoft.com/office/powerpoint/2010/main" val="1836653757"/>
      </p:ext>
    </p:extLst>
  </p:cSld>
  <p:clrMapOvr>
    <a:masterClrMapping/>
  </p:clrMapOvr>
</p:sld>
</file>

<file path=ppt/theme/theme1.xml><?xml version="1.0" encoding="utf-8"?>
<a:theme xmlns:a="http://schemas.openxmlformats.org/drawingml/2006/main" name="NATH_PPT_PRESENTATION (1)">
  <a:themeElements>
    <a:clrScheme name="Custom 1">
      <a:dk1>
        <a:srgbClr val="575756"/>
      </a:dk1>
      <a:lt1>
        <a:srgbClr val="FEFFFE"/>
      </a:lt1>
      <a:dk2>
        <a:srgbClr val="FEFFFE"/>
      </a:dk2>
      <a:lt2>
        <a:srgbClr val="FEFFFE"/>
      </a:lt2>
      <a:accent1>
        <a:srgbClr val="575557"/>
      </a:accent1>
      <a:accent2>
        <a:srgbClr val="3AA935"/>
      </a:accent2>
      <a:accent3>
        <a:srgbClr val="941D7F"/>
      </a:accent3>
      <a:accent4>
        <a:srgbClr val="33A6DF"/>
      </a:accent4>
      <a:accent5>
        <a:srgbClr val="FEFFFE"/>
      </a:accent5>
      <a:accent6>
        <a:srgbClr val="FDFBFB"/>
      </a:accent6>
      <a:hlink>
        <a:srgbClr val="3AA935"/>
      </a:hlink>
      <a:folHlink>
        <a:srgbClr val="941D7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H_PPT_PRES_TEST" id="{685CE773-FED3-914C-9949-A691EBE717A1}" vid="{C03F78D0-1BF4-C249-8296-BFBD5A5BEB4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NATH_PPT_PRESENTATION (1)</Template>
  <TotalTime>17450</TotalTime>
  <Words>4231</Words>
  <Application>Microsoft Macintosh PowerPoint</Application>
  <PresentationFormat>Widescreen</PresentationFormat>
  <Paragraphs>618</Paragraphs>
  <Slides>44</Slides>
  <Notes>39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Arial</vt:lpstr>
      <vt:lpstr>Calibri</vt:lpstr>
      <vt:lpstr>Gramatika-Black</vt:lpstr>
      <vt:lpstr>Gramatika-Bold</vt:lpstr>
      <vt:lpstr>Helvetica</vt:lpstr>
      <vt:lpstr>Helvetica Now Text </vt:lpstr>
      <vt:lpstr>Helvetica Now Text  Medium</vt:lpstr>
      <vt:lpstr>HelveticaNowText</vt:lpstr>
      <vt:lpstr>Wingdings</vt:lpstr>
      <vt:lpstr>NATH_PPT_PRESENTATION (1)</vt:lpstr>
      <vt:lpstr>PowerPoint Presentation</vt:lpstr>
      <vt:lpstr>PowerPoint Presentation</vt:lpstr>
      <vt:lpstr>How would you rate your workforce planning knowledge?</vt:lpstr>
      <vt:lpstr>Learning outcomes from today’s virtual learning lounge </vt:lpstr>
      <vt:lpstr>Introduction  </vt:lpstr>
      <vt:lpstr>Workforce Planning Definition</vt:lpstr>
      <vt:lpstr>Workforce planning has five elements </vt:lpstr>
      <vt:lpstr>80/20 Pareto principle</vt:lpstr>
      <vt:lpstr>PCN Workforce Development Plans</vt:lpstr>
      <vt:lpstr>PowerPoint Presentation</vt:lpstr>
      <vt:lpstr>Thinking about the people strategy? </vt:lpstr>
      <vt:lpstr>Workforce planning mindset </vt:lpstr>
      <vt:lpstr>Key reasons for workforce planning</vt:lpstr>
      <vt:lpstr>Key benefits of effective workforce planning</vt:lpstr>
      <vt:lpstr>Key benefits inform HR practice </vt:lpstr>
      <vt:lpstr>Importance of Knowing your Workforce Data </vt:lpstr>
      <vt:lpstr>PowerPoint Presentation</vt:lpstr>
      <vt:lpstr>Workforce Planning –  2 Models examples  The stuff in the middle </vt:lpstr>
      <vt:lpstr>PowerPoint Presentation</vt:lpstr>
      <vt:lpstr>CIPD 6 Steps in Workforce Planning </vt:lpstr>
      <vt:lpstr>Step 1: Understand the organisation and the operating environment  </vt:lpstr>
      <vt:lpstr>Step 2: Analysing the workforce  </vt:lpstr>
      <vt:lpstr>Step 3: Determine future workforce needs  </vt:lpstr>
      <vt:lpstr>Step 4: Identify gaps in the workforce </vt:lpstr>
      <vt:lpstr>Step 5: Develop an action plan that allows for flexibility </vt:lpstr>
      <vt:lpstr>Step 6: Monitor and evaluate action plans and solutions (PDSA)  </vt:lpstr>
      <vt:lpstr>PowerPoint Presentation</vt:lpstr>
      <vt:lpstr>What have your learned so far from the CIPD workforce planning model? </vt:lpstr>
      <vt:lpstr>Other considerations when thinking about your workforce  </vt:lpstr>
      <vt:lpstr>PowerPoint Presentation</vt:lpstr>
      <vt:lpstr>The workforce pipeline</vt:lpstr>
      <vt:lpstr>What can you do to support your  workforce pipeline?</vt:lpstr>
      <vt:lpstr>How to close the workforce gap </vt:lpstr>
      <vt:lpstr>Student placements and graduates –  clinical and non-clinical </vt:lpstr>
      <vt:lpstr>CPD and workforce development funding – clinical and non-clinical </vt:lpstr>
      <vt:lpstr>Workforce planning checklist and models </vt:lpstr>
      <vt:lpstr>HEE Star to support workforce transformation </vt:lpstr>
      <vt:lpstr>Today we hope you have learned about:</vt:lpstr>
      <vt:lpstr>PowerPoint Presentation</vt:lpstr>
      <vt:lpstr>How would you NOW rate your workforce planning knowledge?</vt:lpstr>
      <vt:lpstr>PowerPoint Presentation</vt:lpstr>
      <vt:lpstr>PowerPoint Presentation</vt:lpstr>
      <vt:lpstr>References &amp; resources</vt:lpstr>
      <vt:lpstr>Books</vt:lpstr>
    </vt:vector>
  </TitlesOfParts>
  <Company>Nottinghamshire Health Informatics Service (NHIS)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paynnic2</dc:creator>
  <cp:lastModifiedBy>Lisa Soultana</cp:lastModifiedBy>
  <cp:revision>133</cp:revision>
  <dcterms:created xsi:type="dcterms:W3CDTF">2020-08-17T09:36:59Z</dcterms:created>
  <dcterms:modified xsi:type="dcterms:W3CDTF">2020-10-01T05:39:17Z</dcterms:modified>
</cp:coreProperties>
</file>