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1" r:id="rId7"/>
    <p:sldId id="262" r:id="rId8"/>
    <p:sldId id="264" r:id="rId9"/>
    <p:sldId id="263" r:id="rId10"/>
    <p:sldId id="258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E531C-E15B-4431-F47F-3BAEFB6B5563}" v="187" dt="2021-05-27T01:29:29.962"/>
    <p1510:client id="{8F6A5837-9DC7-3169-8EF5-1CA717ABE40B}" v="165" dt="2021-05-27T23:13:08.442"/>
    <p1510:client id="{A4ED4596-CDA4-FB46-1984-001CB0DA09BA}" v="8" dt="2021-05-27T21:13:03.216"/>
    <p1510:client id="{FBB36275-4C1F-9E84-4C8B-8E7150488A19}" v="8" dt="2021-05-27T10:19:08.694"/>
    <p1510:client id="{FCB39CE1-82AF-04D1-0CB1-D08BF3D5738F}" v="3" dt="2021-06-03T09:24:53.706"/>
    <p1510:client id="{FF7BFA29-15A5-47EF-83B3-E7C52CB68B1D}" v="362" dt="2021-05-26T11:19:26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76" d="100"/>
          <a:sy n="76" d="100"/>
        </p:scale>
        <p:origin x="-108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24FC12-105E-4AA6-94FB-2B42AF943315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F1B45F-7B29-40F1-B6E9-068CC41DDA84}">
      <dgm:prSet/>
      <dgm:spPr/>
      <dgm:t>
        <a:bodyPr/>
        <a:lstStyle/>
        <a:p>
          <a:r>
            <a:rPr lang="en-US" dirty="0"/>
            <a:t>Leadership</a:t>
          </a:r>
        </a:p>
      </dgm:t>
    </dgm:pt>
    <dgm:pt modelId="{4D28AC01-B22B-43EE-A73E-38C9F747B1D8}" type="parTrans" cxnId="{0C8BD43B-E5CD-40EE-B829-46BB55F9BDD3}">
      <dgm:prSet/>
      <dgm:spPr/>
      <dgm:t>
        <a:bodyPr/>
        <a:lstStyle/>
        <a:p>
          <a:endParaRPr lang="en-US"/>
        </a:p>
      </dgm:t>
    </dgm:pt>
    <dgm:pt modelId="{CE123A65-C9E2-44F9-8CAE-6A78A4BE70DD}" type="sibTrans" cxnId="{0C8BD43B-E5CD-40EE-B829-46BB55F9BDD3}">
      <dgm:prSet/>
      <dgm:spPr/>
      <dgm:t>
        <a:bodyPr/>
        <a:lstStyle/>
        <a:p>
          <a:endParaRPr lang="en-US"/>
        </a:p>
      </dgm:t>
    </dgm:pt>
    <dgm:pt modelId="{23F9B191-FA1E-471A-82E9-DA606C563655}">
      <dgm:prSet/>
      <dgm:spPr/>
      <dgm:t>
        <a:bodyPr/>
        <a:lstStyle/>
        <a:p>
          <a:r>
            <a:rPr lang="en-US" dirty="0"/>
            <a:t>AHP website </a:t>
          </a:r>
        </a:p>
      </dgm:t>
    </dgm:pt>
    <dgm:pt modelId="{029431A2-20DE-4549-B4BE-F166B5B4BC4D}" type="parTrans" cxnId="{572BED40-63BC-46AE-8293-FFC5F8D4AF3A}">
      <dgm:prSet/>
      <dgm:spPr/>
      <dgm:t>
        <a:bodyPr/>
        <a:lstStyle/>
        <a:p>
          <a:endParaRPr lang="en-US"/>
        </a:p>
      </dgm:t>
    </dgm:pt>
    <dgm:pt modelId="{EA27AC22-205E-42A8-9A11-8A8539D09A86}" type="sibTrans" cxnId="{572BED40-63BC-46AE-8293-FFC5F8D4AF3A}">
      <dgm:prSet/>
      <dgm:spPr/>
      <dgm:t>
        <a:bodyPr/>
        <a:lstStyle/>
        <a:p>
          <a:endParaRPr lang="en-US"/>
        </a:p>
      </dgm:t>
    </dgm:pt>
    <dgm:pt modelId="{95B574D9-B7B5-446B-B665-D7D8D493E6E1}">
      <dgm:prSet/>
      <dgm:spPr/>
      <dgm:t>
        <a:bodyPr/>
        <a:lstStyle/>
        <a:p>
          <a:r>
            <a:rPr lang="en-US" dirty="0"/>
            <a:t>BME interviews</a:t>
          </a:r>
        </a:p>
      </dgm:t>
    </dgm:pt>
    <dgm:pt modelId="{B29B8683-DE7E-4A41-9735-47516D245127}" type="parTrans" cxnId="{95A828DF-6995-4478-B5DD-CA5462EE1685}">
      <dgm:prSet/>
      <dgm:spPr/>
      <dgm:t>
        <a:bodyPr/>
        <a:lstStyle/>
        <a:p>
          <a:endParaRPr lang="en-US"/>
        </a:p>
      </dgm:t>
    </dgm:pt>
    <dgm:pt modelId="{560583D1-C900-410C-89A1-D6D0DB96E278}" type="sibTrans" cxnId="{95A828DF-6995-4478-B5DD-CA5462EE1685}">
      <dgm:prSet/>
      <dgm:spPr/>
      <dgm:t>
        <a:bodyPr/>
        <a:lstStyle/>
        <a:p>
          <a:endParaRPr lang="en-US"/>
        </a:p>
      </dgm:t>
    </dgm:pt>
    <dgm:pt modelId="{68252D88-6642-4BCF-88A0-38A32651B56F}">
      <dgm:prSet phldr="0"/>
      <dgm:spPr/>
      <dgm:t>
        <a:bodyPr/>
        <a:lstStyle/>
        <a:p>
          <a:pPr rtl="0"/>
          <a:r>
            <a:rPr lang="en-US" dirty="0">
              <a:latin typeface="Gill Sans Nova"/>
            </a:rPr>
            <a:t>Literature Search</a:t>
          </a:r>
        </a:p>
      </dgm:t>
    </dgm:pt>
    <dgm:pt modelId="{07D12EDF-82FE-418B-B389-184AF26486B7}" type="parTrans" cxnId="{BFB05569-5FF1-4EE7-8F10-E4A83C490E37}">
      <dgm:prSet/>
      <dgm:spPr/>
    </dgm:pt>
    <dgm:pt modelId="{53B98EED-5C1E-4FDC-91AB-0295EA746D42}" type="sibTrans" cxnId="{BFB05569-5FF1-4EE7-8F10-E4A83C490E37}">
      <dgm:prSet/>
      <dgm:spPr/>
    </dgm:pt>
    <dgm:pt modelId="{73010ACD-0103-41E2-8C1B-DEFE8A397E8D}" type="pres">
      <dgm:prSet presAssocID="{A624FC12-105E-4AA6-94FB-2B42AF94331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0AEFC4-38E7-49CA-9733-61E753EAF892}" type="pres">
      <dgm:prSet presAssocID="{A624FC12-105E-4AA6-94FB-2B42AF943315}" presName="diamond" presStyleLbl="bgShp" presStyleIdx="0" presStyleCnt="1"/>
      <dgm:spPr/>
    </dgm:pt>
    <dgm:pt modelId="{EDC8B371-4C18-40C4-9864-69D675CB4A5A}" type="pres">
      <dgm:prSet presAssocID="{A624FC12-105E-4AA6-94FB-2B42AF94331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599C42-CABD-4374-A104-0FBB7379FB22}" type="pres">
      <dgm:prSet presAssocID="{A624FC12-105E-4AA6-94FB-2B42AF94331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73AD84-201A-4FAC-8AD5-2618E11AE644}" type="pres">
      <dgm:prSet presAssocID="{A624FC12-105E-4AA6-94FB-2B42AF94331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8CBE80-F531-43A6-8C52-ED87942C269F}" type="pres">
      <dgm:prSet presAssocID="{A624FC12-105E-4AA6-94FB-2B42AF94331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ED64AB9-93C2-4AD1-8B31-2413E36A7CE8}" type="presOf" srcId="{15F1B45F-7B29-40F1-B6E9-068CC41DDA84}" destId="{EDC8B371-4C18-40C4-9864-69D675CB4A5A}" srcOrd="0" destOrd="0" presId="urn:microsoft.com/office/officeart/2005/8/layout/matrix3"/>
    <dgm:cxn modelId="{379C2A00-CED3-4E65-9030-EEE26888A70E}" type="presOf" srcId="{A624FC12-105E-4AA6-94FB-2B42AF943315}" destId="{73010ACD-0103-41E2-8C1B-DEFE8A397E8D}" srcOrd="0" destOrd="0" presId="urn:microsoft.com/office/officeart/2005/8/layout/matrix3"/>
    <dgm:cxn modelId="{217E0C02-50DF-4441-A505-6DD059CE178B}" type="presOf" srcId="{95B574D9-B7B5-446B-B665-D7D8D493E6E1}" destId="{608CBE80-F531-43A6-8C52-ED87942C269F}" srcOrd="0" destOrd="0" presId="urn:microsoft.com/office/officeart/2005/8/layout/matrix3"/>
    <dgm:cxn modelId="{95A828DF-6995-4478-B5DD-CA5462EE1685}" srcId="{A624FC12-105E-4AA6-94FB-2B42AF943315}" destId="{95B574D9-B7B5-446B-B665-D7D8D493E6E1}" srcOrd="3" destOrd="0" parTransId="{B29B8683-DE7E-4A41-9735-47516D245127}" sibTransId="{560583D1-C900-410C-89A1-D6D0DB96E278}"/>
    <dgm:cxn modelId="{BFB05569-5FF1-4EE7-8F10-E4A83C490E37}" srcId="{A624FC12-105E-4AA6-94FB-2B42AF943315}" destId="{68252D88-6642-4BCF-88A0-38A32651B56F}" srcOrd="2" destOrd="0" parTransId="{07D12EDF-82FE-418B-B389-184AF26486B7}" sibTransId="{53B98EED-5C1E-4FDC-91AB-0295EA746D42}"/>
    <dgm:cxn modelId="{572BED40-63BC-46AE-8293-FFC5F8D4AF3A}" srcId="{A624FC12-105E-4AA6-94FB-2B42AF943315}" destId="{23F9B191-FA1E-471A-82E9-DA606C563655}" srcOrd="1" destOrd="0" parTransId="{029431A2-20DE-4549-B4BE-F166B5B4BC4D}" sibTransId="{EA27AC22-205E-42A8-9A11-8A8539D09A86}"/>
    <dgm:cxn modelId="{0C8BD43B-E5CD-40EE-B829-46BB55F9BDD3}" srcId="{A624FC12-105E-4AA6-94FB-2B42AF943315}" destId="{15F1B45F-7B29-40F1-B6E9-068CC41DDA84}" srcOrd="0" destOrd="0" parTransId="{4D28AC01-B22B-43EE-A73E-38C9F747B1D8}" sibTransId="{CE123A65-C9E2-44F9-8CAE-6A78A4BE70DD}"/>
    <dgm:cxn modelId="{193090C9-11BC-4921-908D-DC4BA1D31435}" type="presOf" srcId="{23F9B191-FA1E-471A-82E9-DA606C563655}" destId="{D2599C42-CABD-4374-A104-0FBB7379FB22}" srcOrd="0" destOrd="0" presId="urn:microsoft.com/office/officeart/2005/8/layout/matrix3"/>
    <dgm:cxn modelId="{520D9DCF-B7C7-48F7-8D66-BD0B3EFD2896}" type="presOf" srcId="{68252D88-6642-4BCF-88A0-38A32651B56F}" destId="{F673AD84-201A-4FAC-8AD5-2618E11AE644}" srcOrd="0" destOrd="0" presId="urn:microsoft.com/office/officeart/2005/8/layout/matrix3"/>
    <dgm:cxn modelId="{3A08EB49-4CC9-4025-9123-3DAC23260807}" type="presParOf" srcId="{73010ACD-0103-41E2-8C1B-DEFE8A397E8D}" destId="{810AEFC4-38E7-49CA-9733-61E753EAF892}" srcOrd="0" destOrd="0" presId="urn:microsoft.com/office/officeart/2005/8/layout/matrix3"/>
    <dgm:cxn modelId="{EFB87DBC-88D2-4F43-B907-12216C9580EA}" type="presParOf" srcId="{73010ACD-0103-41E2-8C1B-DEFE8A397E8D}" destId="{EDC8B371-4C18-40C4-9864-69D675CB4A5A}" srcOrd="1" destOrd="0" presId="urn:microsoft.com/office/officeart/2005/8/layout/matrix3"/>
    <dgm:cxn modelId="{D5972B45-BE06-40FF-A616-FCF49026E4B8}" type="presParOf" srcId="{73010ACD-0103-41E2-8C1B-DEFE8A397E8D}" destId="{D2599C42-CABD-4374-A104-0FBB7379FB22}" srcOrd="2" destOrd="0" presId="urn:microsoft.com/office/officeart/2005/8/layout/matrix3"/>
    <dgm:cxn modelId="{0254BF41-E177-4BB9-8BAB-0997ECF47E2A}" type="presParOf" srcId="{73010ACD-0103-41E2-8C1B-DEFE8A397E8D}" destId="{F673AD84-201A-4FAC-8AD5-2618E11AE644}" srcOrd="3" destOrd="0" presId="urn:microsoft.com/office/officeart/2005/8/layout/matrix3"/>
    <dgm:cxn modelId="{B64E27A4-205E-45BA-B9F4-E7ED4038A0B0}" type="presParOf" srcId="{73010ACD-0103-41E2-8C1B-DEFE8A397E8D}" destId="{608CBE80-F531-43A6-8C52-ED87942C269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AEFC4-38E7-49CA-9733-61E753EAF892}">
      <dsp:nvSpPr>
        <dsp:cNvPr id="0" name=""/>
        <dsp:cNvSpPr/>
      </dsp:nvSpPr>
      <dsp:spPr>
        <a:xfrm>
          <a:off x="653902" y="0"/>
          <a:ext cx="4869710" cy="486971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8B371-4C18-40C4-9864-69D675CB4A5A}">
      <dsp:nvSpPr>
        <dsp:cNvPr id="0" name=""/>
        <dsp:cNvSpPr/>
      </dsp:nvSpPr>
      <dsp:spPr>
        <a:xfrm>
          <a:off x="1116525" y="462622"/>
          <a:ext cx="1899187" cy="18991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Leadership</a:t>
          </a:r>
        </a:p>
      </dsp:txBody>
      <dsp:txXfrm>
        <a:off x="1209236" y="555333"/>
        <a:ext cx="1713765" cy="1713765"/>
      </dsp:txXfrm>
    </dsp:sp>
    <dsp:sp modelId="{D2599C42-CABD-4374-A104-0FBB7379FB22}">
      <dsp:nvSpPr>
        <dsp:cNvPr id="0" name=""/>
        <dsp:cNvSpPr/>
      </dsp:nvSpPr>
      <dsp:spPr>
        <a:xfrm>
          <a:off x="3161803" y="462622"/>
          <a:ext cx="1899187" cy="18991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AHP website </a:t>
          </a:r>
        </a:p>
      </dsp:txBody>
      <dsp:txXfrm>
        <a:off x="3254514" y="555333"/>
        <a:ext cx="1713765" cy="1713765"/>
      </dsp:txXfrm>
    </dsp:sp>
    <dsp:sp modelId="{F673AD84-201A-4FAC-8AD5-2618E11AE644}">
      <dsp:nvSpPr>
        <dsp:cNvPr id="0" name=""/>
        <dsp:cNvSpPr/>
      </dsp:nvSpPr>
      <dsp:spPr>
        <a:xfrm>
          <a:off x="1116525" y="2507901"/>
          <a:ext cx="1899187" cy="18991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Gill Sans Nova"/>
            </a:rPr>
            <a:t>Literature Search</a:t>
          </a:r>
        </a:p>
      </dsp:txBody>
      <dsp:txXfrm>
        <a:off x="1209236" y="2600612"/>
        <a:ext cx="1713765" cy="1713765"/>
      </dsp:txXfrm>
    </dsp:sp>
    <dsp:sp modelId="{608CBE80-F531-43A6-8C52-ED87942C269F}">
      <dsp:nvSpPr>
        <dsp:cNvPr id="0" name=""/>
        <dsp:cNvSpPr/>
      </dsp:nvSpPr>
      <dsp:spPr>
        <a:xfrm>
          <a:off x="3161803" y="2507901"/>
          <a:ext cx="1899187" cy="18991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BME interviews</a:t>
          </a:r>
        </a:p>
      </dsp:txBody>
      <dsp:txXfrm>
        <a:off x="3254514" y="2600612"/>
        <a:ext cx="1713765" cy="1713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83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58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8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5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1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June 3,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June 3,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4465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3" r:id="rId10"/>
    <p:sldLayoutId id="214748367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ACE9E2ED-2BB1-46AE-A037-86EC1BFB3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927" y="1228550"/>
            <a:ext cx="6559114" cy="2947210"/>
          </a:xfrm>
        </p:spPr>
        <p:txBody>
          <a:bodyPr anchor="t">
            <a:normAutofit/>
          </a:bodyPr>
          <a:lstStyle/>
          <a:p>
            <a:r>
              <a:rPr lang="en-US" sz="3100">
                <a:cs typeface="Calibri Light"/>
              </a:rPr>
              <a:t>End of Placement Presentation</a:t>
            </a:r>
            <a:endParaRPr lang="en-US" sz="31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14203" y="4176924"/>
            <a:ext cx="4210167" cy="1192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endParaRPr lang="en-US" sz="1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28B54C3-B57B-472A-B96E-1FCB67093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23337" y="-3"/>
            <a:ext cx="3611463" cy="685800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100000">
                <a:schemeClr val="tx2">
                  <a:lumMod val="50000"/>
                  <a:lumOff val="50000"/>
                  <a:alpha val="52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C9F2B0-1044-46EB-8AEB-C3BFFDE6C2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2000">
                <a:schemeClr val="accent2">
                  <a:alpha val="69000"/>
                </a:schemeClr>
              </a:gs>
              <a:gs pos="99000">
                <a:schemeClr val="accent4">
                  <a:alpha val="74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DB3C429-F8DA-49B9-AF84-21996FCF7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426853" y="-345671"/>
            <a:ext cx="3429002" cy="4120348"/>
          </a:xfrm>
          <a:prstGeom prst="rect">
            <a:avLst/>
          </a:prstGeom>
          <a:gradFill>
            <a:gsLst>
              <a:gs pos="0">
                <a:schemeClr val="accent5">
                  <a:alpha val="26000"/>
                </a:schemeClr>
              </a:gs>
              <a:gs pos="49000">
                <a:schemeClr val="tx2">
                  <a:lumMod val="75000"/>
                  <a:lumOff val="25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BD0347-2B4D-461F-BC14-2A9440219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51" r="-2" b="-2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6E6C0C3-A448-4D8B-86C7-3C83B7E4A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43C2B-0604-42B7-81D6-E58B44087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190" y="1028700"/>
            <a:ext cx="3330452" cy="4472690"/>
          </a:xfrm>
        </p:spPr>
        <p:txBody>
          <a:bodyPr anchor="ctr">
            <a:normAutofit/>
          </a:bodyPr>
          <a:lstStyle/>
          <a:p>
            <a:r>
              <a:rPr lang="en-US" sz="3200">
                <a:cs typeface="Calibri Light"/>
              </a:rPr>
              <a:t>Overview</a:t>
            </a:r>
            <a:endParaRPr lang="en-US" sz="3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F1326A3-CBDD-4503-8C40-806B4ABF4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910698D-E436-464E-9DE4-F9FB349FD9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xmlns="" id="{57AC333A-841C-46D1-A459-35C3D55FE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535456"/>
              </p:ext>
            </p:extLst>
          </p:nvPr>
        </p:nvGraphicFramePr>
        <p:xfrm>
          <a:off x="5172741" y="882502"/>
          <a:ext cx="6177516" cy="486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957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6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50122" y="849242"/>
            <a:ext cx="5268036" cy="870146"/>
          </a:xfrm>
        </p:spPr>
        <p:txBody>
          <a:bodyPr anchor="b">
            <a:normAutofit/>
          </a:bodyPr>
          <a:lstStyle/>
          <a:p>
            <a:r>
              <a:rPr lang="en-US"/>
              <a:t>Leadership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250121" y="1911545"/>
            <a:ext cx="5268037" cy="256750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Personality &amp; Learning Styles </a:t>
            </a:r>
            <a:endParaRPr lang="en-US" dirty="0"/>
          </a:p>
          <a:p>
            <a:r>
              <a:rPr lang="en-US" dirty="0"/>
              <a:t>Edward Jenner – LAUNCH and </a:t>
            </a:r>
            <a:r>
              <a:rPr lang="en-US"/>
              <a:t>FOUNDATIONS</a:t>
            </a:r>
          </a:p>
          <a:p>
            <a:r>
              <a:rPr lang="en-US" dirty="0"/>
              <a:t>Presenting skills </a:t>
            </a:r>
          </a:p>
          <a:p>
            <a:r>
              <a:rPr lang="en-US" dirty="0"/>
              <a:t>Penny's Toolkit 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C7355068-95CC-4BB8-B7C0-9DEE4E4CB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99" r="17902" b="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35" name="Rectangle 38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40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2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83252" y="766417"/>
            <a:ext cx="5268036" cy="814928"/>
          </a:xfrm>
        </p:spPr>
        <p:txBody>
          <a:bodyPr anchor="b">
            <a:normAutofit/>
          </a:bodyPr>
          <a:lstStyle/>
          <a:p>
            <a:r>
              <a:rPr lang="en-US"/>
              <a:t>AHP website 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283251" y="1712762"/>
            <a:ext cx="5268037" cy="256750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ICS AHP cabinet meeting</a:t>
            </a:r>
          </a:p>
          <a:p>
            <a:r>
              <a:rPr lang="en-US"/>
              <a:t>Research – universities and governing bodies </a:t>
            </a:r>
          </a:p>
          <a:p>
            <a:r>
              <a:rPr lang="en-US"/>
              <a:t>Design work</a:t>
            </a:r>
          </a:p>
          <a:p>
            <a:r>
              <a:rPr lang="en-US"/>
              <a:t>Communicating with website designers and other colleagues to visualise aim  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C8F33D50-D29E-4448-A9CF-52761478DA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54" r="22445" b="-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371600" y="589721"/>
            <a:ext cx="5268036" cy="1267711"/>
          </a:xfrm>
        </p:spPr>
        <p:txBody>
          <a:bodyPr anchor="b">
            <a:normAutofit/>
          </a:bodyPr>
          <a:lstStyle/>
          <a:p>
            <a:r>
              <a:rPr lang="en-US"/>
              <a:t>Literature search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371599" y="1972284"/>
            <a:ext cx="5268037" cy="256750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Literature search skills</a:t>
            </a:r>
          </a:p>
          <a:p>
            <a:r>
              <a:rPr lang="en-US"/>
              <a:t>Placement supervision models</a:t>
            </a:r>
          </a:p>
          <a:p>
            <a:r>
              <a:rPr lang="en-US" dirty="0"/>
              <a:t>Critical analysis </a:t>
            </a:r>
          </a:p>
          <a:p>
            <a:endParaRPr lang="en-US" sz="1600" dirty="0"/>
          </a:p>
          <a:p>
            <a:endParaRPr lang="en-US" sz="16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2E5AF567-F693-4821-BEF2-93CC1EEE4A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6" r="23373" b="-2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371600" y="534504"/>
            <a:ext cx="5268036" cy="886711"/>
          </a:xfrm>
        </p:spPr>
        <p:txBody>
          <a:bodyPr anchor="b">
            <a:normAutofit/>
          </a:bodyPr>
          <a:lstStyle/>
          <a:p>
            <a:r>
              <a:rPr lang="en-US" dirty="0"/>
              <a:t>BME Research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1371599" y="1574719"/>
            <a:ext cx="5268037" cy="2567508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r>
              <a:rPr lang="en-US" dirty="0"/>
              <a:t>Interview skills </a:t>
            </a:r>
          </a:p>
          <a:p>
            <a:r>
              <a:rPr lang="en-US" dirty="0" err="1"/>
              <a:t>Analysing</a:t>
            </a:r>
            <a:r>
              <a:rPr lang="en-US" dirty="0"/>
              <a:t> quantitative data </a:t>
            </a:r>
          </a:p>
          <a:p>
            <a:r>
              <a:rPr lang="en-US" dirty="0"/>
              <a:t>Transcription </a:t>
            </a:r>
          </a:p>
          <a:p>
            <a:r>
              <a:rPr lang="en-US" dirty="0"/>
              <a:t>Coding data </a:t>
            </a:r>
          </a:p>
          <a:p>
            <a:r>
              <a:rPr lang="en-US" dirty="0"/>
              <a:t>Understanding </a:t>
            </a:r>
          </a:p>
          <a:p>
            <a:r>
              <a:rPr lang="en-US" dirty="0"/>
              <a:t>Meeting with different universities 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xmlns="" id="{FEBDC3ED-5545-4C5F-878C-509909F51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5" r="17525" b="-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7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91CAED-1498-484D-B937-FCFFD3C7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34503"/>
            <a:ext cx="5974818" cy="1223537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Key takeaways/Skills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282B46-D052-4D62-A203-D6AB1CCD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29" y="1983328"/>
            <a:ext cx="5268037" cy="3450986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/>
              <a:t>Communication skills</a:t>
            </a:r>
          </a:p>
          <a:p>
            <a:pPr>
              <a:lnSpc>
                <a:spcPct val="110000"/>
              </a:lnSpc>
            </a:pPr>
            <a:r>
              <a:rPr lang="en-US" sz="1800"/>
              <a:t>Presentation skills</a:t>
            </a:r>
          </a:p>
          <a:p>
            <a:pPr>
              <a:lnSpc>
                <a:spcPct val="110000"/>
              </a:lnSpc>
            </a:pPr>
            <a:r>
              <a:rPr lang="en-US" sz="1800"/>
              <a:t>Teamwork</a:t>
            </a:r>
          </a:p>
          <a:p>
            <a:pPr>
              <a:lnSpc>
                <a:spcPct val="110000"/>
              </a:lnSpc>
            </a:pPr>
            <a:r>
              <a:rPr lang="en-US" sz="1800"/>
              <a:t>Critical analysis</a:t>
            </a:r>
          </a:p>
          <a:p>
            <a:pPr>
              <a:lnSpc>
                <a:spcPct val="110000"/>
              </a:lnSpc>
            </a:pPr>
            <a:r>
              <a:rPr lang="en-US" sz="1800"/>
              <a:t>Literature search</a:t>
            </a:r>
          </a:p>
          <a:p>
            <a:pPr>
              <a:lnSpc>
                <a:spcPct val="110000"/>
              </a:lnSpc>
            </a:pPr>
            <a:r>
              <a:rPr lang="en-US" sz="1800"/>
              <a:t>Time management &amp; managing caseload</a:t>
            </a:r>
          </a:p>
          <a:p>
            <a:pPr>
              <a:lnSpc>
                <a:spcPct val="110000"/>
              </a:lnSpc>
            </a:pPr>
            <a:r>
              <a:rPr lang="en-US" sz="1800"/>
              <a:t>Documentation</a:t>
            </a:r>
          </a:p>
          <a:p>
            <a:pPr>
              <a:lnSpc>
                <a:spcPct val="110000"/>
              </a:lnSpc>
            </a:pPr>
            <a:r>
              <a:rPr lang="en-US" sz="1800"/>
              <a:t>Working independently </a:t>
            </a:r>
          </a:p>
          <a:p>
            <a:pPr>
              <a:lnSpc>
                <a:spcPct val="110000"/>
              </a:lnSpc>
            </a:pPr>
            <a:r>
              <a:rPr lang="en-US" sz="1800"/>
              <a:t>Leadership</a:t>
            </a:r>
          </a:p>
          <a:p>
            <a:pPr>
              <a:lnSpc>
                <a:spcPct val="110000"/>
              </a:lnSpc>
            </a:pPr>
            <a:r>
              <a:rPr lang="en-US" sz="1800"/>
              <a:t>Problem solving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7D531A3-9438-4AEB-B83D-C23BFD106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41" r="18559" b="-1"/>
          <a:stretch/>
        </p:blipFill>
        <p:spPr>
          <a:xfrm>
            <a:off x="7478208" y="1803906"/>
            <a:ext cx="3753231" cy="3747709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5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67BED25E-FF57-4F34-A168-272D2EBE7C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72" b="26633"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67F123-C46A-48CC-BA9E-E90BBD3B5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96" y="4941626"/>
            <a:ext cx="10584024" cy="1465973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/>
              <a:t>Thank you for having us! 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638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RegularSeedRightStep">
      <a:dk1>
        <a:srgbClr val="000000"/>
      </a:dk1>
      <a:lt1>
        <a:srgbClr val="FFFFFF"/>
      </a:lt1>
      <a:dk2>
        <a:srgbClr val="3A3621"/>
      </a:dk2>
      <a:lt2>
        <a:srgbClr val="E2E6E8"/>
      </a:lt2>
      <a:accent1>
        <a:srgbClr val="E77529"/>
      </a:accent1>
      <a:accent2>
        <a:srgbClr val="BD9E15"/>
      </a:accent2>
      <a:accent3>
        <a:srgbClr val="8EAF1F"/>
      </a:accent3>
      <a:accent4>
        <a:srgbClr val="4EB914"/>
      </a:accent4>
      <a:accent5>
        <a:srgbClr val="21BC2C"/>
      </a:accent5>
      <a:accent6>
        <a:srgbClr val="14BA65"/>
      </a:accent6>
      <a:hlink>
        <a:srgbClr val="3E89BB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radientRiseVTI" id="{C2FC082F-B444-4222-AF20-78444CCB5722}" vid="{39F213E4-0CBC-40CB-B3F6-8C5562B6B99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95755F5FE9748986CF7BA16036F83" ma:contentTypeVersion="9" ma:contentTypeDescription="Create a new document." ma:contentTypeScope="" ma:versionID="2619c2a89811398863918c0334c0d2a5">
  <xsd:schema xmlns:xsd="http://www.w3.org/2001/XMLSchema" xmlns:xs="http://www.w3.org/2001/XMLSchema" xmlns:p="http://schemas.microsoft.com/office/2006/metadata/properties" xmlns:ns2="cf5f854b-fab5-46f4-a8ae-1f8018168c53" targetNamespace="http://schemas.microsoft.com/office/2006/metadata/properties" ma:root="true" ma:fieldsID="2c8152abd68c7a2158345fbb1877e080" ns2:_="">
    <xsd:import namespace="cf5f854b-fab5-46f4-a8ae-1f8018168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f854b-fab5-46f4-a8ae-1f8018168c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7D662-FDDB-430D-A8DB-6C5A145F85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AE5B8FE-D54A-4420-8887-6AB7A317C5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596E8B-CD0B-403C-883D-1DFAB5D967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5f854b-fab5-46f4-a8ae-1f8018168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GradientRiseVTI</vt:lpstr>
      <vt:lpstr>End of Placement Presentation</vt:lpstr>
      <vt:lpstr>Overview</vt:lpstr>
      <vt:lpstr>Leadership</vt:lpstr>
      <vt:lpstr>AHP website </vt:lpstr>
      <vt:lpstr>Literature search</vt:lpstr>
      <vt:lpstr>BME Research</vt:lpstr>
      <vt:lpstr>Key takeaways/Skills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Leanne Horsley - Physiotherapist - SFH-KMH</cp:lastModifiedBy>
  <cp:revision>154</cp:revision>
  <dcterms:created xsi:type="dcterms:W3CDTF">2019-10-16T03:03:10Z</dcterms:created>
  <dcterms:modified xsi:type="dcterms:W3CDTF">2021-06-03T09:25:59Z</dcterms:modified>
</cp:coreProperties>
</file>