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1" r:id="rId1"/>
  </p:sldMasterIdLst>
  <p:notesMasterIdLst>
    <p:notesMasterId r:id="rId53"/>
  </p:notesMasterIdLst>
  <p:sldIdLst>
    <p:sldId id="300" r:id="rId2"/>
    <p:sldId id="285" r:id="rId3"/>
    <p:sldId id="260" r:id="rId4"/>
    <p:sldId id="372" r:id="rId5"/>
    <p:sldId id="351" r:id="rId6"/>
    <p:sldId id="343" r:id="rId7"/>
    <p:sldId id="371" r:id="rId8"/>
    <p:sldId id="361" r:id="rId9"/>
    <p:sldId id="302" r:id="rId10"/>
    <p:sldId id="365" r:id="rId11"/>
    <p:sldId id="376" r:id="rId12"/>
    <p:sldId id="359" r:id="rId13"/>
    <p:sldId id="366" r:id="rId14"/>
    <p:sldId id="354" r:id="rId15"/>
    <p:sldId id="353" r:id="rId16"/>
    <p:sldId id="373" r:id="rId17"/>
    <p:sldId id="374" r:id="rId18"/>
    <p:sldId id="375" r:id="rId19"/>
    <p:sldId id="360" r:id="rId20"/>
    <p:sldId id="352" r:id="rId21"/>
    <p:sldId id="358" r:id="rId22"/>
    <p:sldId id="306" r:id="rId23"/>
    <p:sldId id="308" r:id="rId24"/>
    <p:sldId id="311" r:id="rId25"/>
    <p:sldId id="307" r:id="rId26"/>
    <p:sldId id="312" r:id="rId27"/>
    <p:sldId id="316" r:id="rId28"/>
    <p:sldId id="377" r:id="rId29"/>
    <p:sldId id="378" r:id="rId30"/>
    <p:sldId id="317" r:id="rId31"/>
    <p:sldId id="318" r:id="rId32"/>
    <p:sldId id="367" r:id="rId33"/>
    <p:sldId id="319" r:id="rId34"/>
    <p:sldId id="320" r:id="rId35"/>
    <p:sldId id="321" r:id="rId36"/>
    <p:sldId id="325" r:id="rId37"/>
    <p:sldId id="345" r:id="rId38"/>
    <p:sldId id="331" r:id="rId39"/>
    <p:sldId id="333" r:id="rId40"/>
    <p:sldId id="334" r:id="rId41"/>
    <p:sldId id="335" r:id="rId42"/>
    <p:sldId id="336" r:id="rId43"/>
    <p:sldId id="337" r:id="rId44"/>
    <p:sldId id="314" r:id="rId45"/>
    <p:sldId id="340" r:id="rId46"/>
    <p:sldId id="341" r:id="rId47"/>
    <p:sldId id="370" r:id="rId48"/>
    <p:sldId id="342" r:id="rId49"/>
    <p:sldId id="350" r:id="rId50"/>
    <p:sldId id="347" r:id="rId51"/>
    <p:sldId id="357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77361" autoAdjust="0"/>
  </p:normalViewPr>
  <p:slideViewPr>
    <p:cSldViewPr snapToGrid="0" snapToObjects="1">
      <p:cViewPr varScale="1">
        <p:scale>
          <a:sx n="47" d="100"/>
          <a:sy n="47" d="100"/>
        </p:scale>
        <p:origin x="139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ira Mumtaz Jawaid" userId="0c957c3d9561b205" providerId="LiveId" clId="{31726D4C-8D9D-4EA0-A10A-291A42B9EC85}"/>
    <pc:docChg chg="custSel addSld delSld modSld">
      <pc:chgData name="Saira Mumtaz Jawaid" userId="0c957c3d9561b205" providerId="LiveId" clId="{31726D4C-8D9D-4EA0-A10A-291A42B9EC85}" dt="2021-10-11T17:53:45.894" v="448"/>
      <pc:docMkLst>
        <pc:docMk/>
      </pc:docMkLst>
      <pc:sldChg chg="modNotesTx">
        <pc:chgData name="Saira Mumtaz Jawaid" userId="0c957c3d9561b205" providerId="LiveId" clId="{31726D4C-8D9D-4EA0-A10A-291A42B9EC85}" dt="2021-10-11T17:06:10.494" v="149" actId="20577"/>
        <pc:sldMkLst>
          <pc:docMk/>
          <pc:sldMk cId="3995595645" sldId="285"/>
        </pc:sldMkLst>
      </pc:sldChg>
      <pc:sldChg chg="modNotesTx">
        <pc:chgData name="Saira Mumtaz Jawaid" userId="0c957c3d9561b205" providerId="LiveId" clId="{31726D4C-8D9D-4EA0-A10A-291A42B9EC85}" dt="2021-10-11T17:06:00.849" v="133" actId="20577"/>
        <pc:sldMkLst>
          <pc:docMk/>
          <pc:sldMk cId="2948827070" sldId="300"/>
        </pc:sldMkLst>
      </pc:sldChg>
      <pc:sldChg chg="del">
        <pc:chgData name="Saira Mumtaz Jawaid" userId="0c957c3d9561b205" providerId="LiveId" clId="{31726D4C-8D9D-4EA0-A10A-291A42B9EC85}" dt="2021-10-11T17:02:04.622" v="69" actId="47"/>
        <pc:sldMkLst>
          <pc:docMk/>
          <pc:sldMk cId="660043657" sldId="303"/>
        </pc:sldMkLst>
      </pc:sldChg>
      <pc:sldChg chg="del">
        <pc:chgData name="Saira Mumtaz Jawaid" userId="0c957c3d9561b205" providerId="LiveId" clId="{31726D4C-8D9D-4EA0-A10A-291A42B9EC85}" dt="2021-10-11T17:04:46.510" v="71" actId="47"/>
        <pc:sldMkLst>
          <pc:docMk/>
          <pc:sldMk cId="3246948845" sldId="304"/>
        </pc:sldMkLst>
      </pc:sldChg>
      <pc:sldChg chg="del">
        <pc:chgData name="Saira Mumtaz Jawaid" userId="0c957c3d9561b205" providerId="LiveId" clId="{31726D4C-8D9D-4EA0-A10A-291A42B9EC85}" dt="2021-10-11T17:05:03.914" v="73" actId="47"/>
        <pc:sldMkLst>
          <pc:docMk/>
          <pc:sldMk cId="1647059788" sldId="305"/>
        </pc:sldMkLst>
      </pc:sldChg>
      <pc:sldChg chg="addSp delSp modSp mod">
        <pc:chgData name="Saira Mumtaz Jawaid" userId="0c957c3d9561b205" providerId="LiveId" clId="{31726D4C-8D9D-4EA0-A10A-291A42B9EC85}" dt="2021-10-11T17:22:41.490" v="315" actId="14100"/>
        <pc:sldMkLst>
          <pc:docMk/>
          <pc:sldMk cId="401573019" sldId="307"/>
        </pc:sldMkLst>
        <pc:spChg chg="add del mod">
          <ac:chgData name="Saira Mumtaz Jawaid" userId="0c957c3d9561b205" providerId="LiveId" clId="{31726D4C-8D9D-4EA0-A10A-291A42B9EC85}" dt="2021-10-11T17:22:01.170" v="307" actId="14100"/>
          <ac:spMkLst>
            <pc:docMk/>
            <pc:sldMk cId="401573019" sldId="307"/>
            <ac:spMk id="3" creationId="{46B7F727-1BB6-584A-9D2B-7A97574A65AA}"/>
          </ac:spMkLst>
        </pc:spChg>
        <pc:spChg chg="add del mod">
          <ac:chgData name="Saira Mumtaz Jawaid" userId="0c957c3d9561b205" providerId="LiveId" clId="{31726D4C-8D9D-4EA0-A10A-291A42B9EC85}" dt="2021-10-11T17:21:39.767" v="296" actId="478"/>
          <ac:spMkLst>
            <pc:docMk/>
            <pc:sldMk cId="401573019" sldId="307"/>
            <ac:spMk id="5" creationId="{EAEFDF7F-7BFB-43E4-B03E-63C42FBA4CE2}"/>
          </ac:spMkLst>
        </pc:spChg>
        <pc:picChg chg="add del mod">
          <ac:chgData name="Saira Mumtaz Jawaid" userId="0c957c3d9561b205" providerId="LiveId" clId="{31726D4C-8D9D-4EA0-A10A-291A42B9EC85}" dt="2021-10-11T17:21:43.110" v="300"/>
          <ac:picMkLst>
            <pc:docMk/>
            <pc:sldMk cId="401573019" sldId="307"/>
            <ac:picMk id="2050" creationId="{90C5ACFE-E88A-48B2-8AA7-66A36519EEC3}"/>
          </ac:picMkLst>
        </pc:picChg>
        <pc:picChg chg="add del mod">
          <ac:chgData name="Saira Mumtaz Jawaid" userId="0c957c3d9561b205" providerId="LiveId" clId="{31726D4C-8D9D-4EA0-A10A-291A42B9EC85}" dt="2021-10-11T17:21:56.995" v="306"/>
          <ac:picMkLst>
            <pc:docMk/>
            <pc:sldMk cId="401573019" sldId="307"/>
            <ac:picMk id="2052" creationId="{539BC7D1-3E94-428B-8864-7B714769D48C}"/>
          </ac:picMkLst>
        </pc:picChg>
        <pc:picChg chg="add mod">
          <ac:chgData name="Saira Mumtaz Jawaid" userId="0c957c3d9561b205" providerId="LiveId" clId="{31726D4C-8D9D-4EA0-A10A-291A42B9EC85}" dt="2021-10-11T17:22:11.638" v="310" actId="1076"/>
          <ac:picMkLst>
            <pc:docMk/>
            <pc:sldMk cId="401573019" sldId="307"/>
            <ac:picMk id="2054" creationId="{3041C102-ED1D-41E4-83CA-5488351899E4}"/>
          </ac:picMkLst>
        </pc:picChg>
        <pc:picChg chg="add mod">
          <ac:chgData name="Saira Mumtaz Jawaid" userId="0c957c3d9561b205" providerId="LiveId" clId="{31726D4C-8D9D-4EA0-A10A-291A42B9EC85}" dt="2021-10-11T17:22:41.490" v="315" actId="14100"/>
          <ac:picMkLst>
            <pc:docMk/>
            <pc:sldMk cId="401573019" sldId="307"/>
            <ac:picMk id="2056" creationId="{8A939641-1C2F-4BA9-8329-030565103136}"/>
          </ac:picMkLst>
        </pc:picChg>
      </pc:sldChg>
      <pc:sldChg chg="modSp mod">
        <pc:chgData name="Saira Mumtaz Jawaid" userId="0c957c3d9561b205" providerId="LiveId" clId="{31726D4C-8D9D-4EA0-A10A-291A42B9EC85}" dt="2021-10-11T17:12:15.375" v="266" actId="255"/>
        <pc:sldMkLst>
          <pc:docMk/>
          <pc:sldMk cId="209878543" sldId="314"/>
        </pc:sldMkLst>
        <pc:spChg chg="mod">
          <ac:chgData name="Saira Mumtaz Jawaid" userId="0c957c3d9561b205" providerId="LiveId" clId="{31726D4C-8D9D-4EA0-A10A-291A42B9EC85}" dt="2021-10-11T17:12:15.375" v="266" actId="255"/>
          <ac:spMkLst>
            <pc:docMk/>
            <pc:sldMk cId="209878543" sldId="314"/>
            <ac:spMk id="3" creationId="{1C3A3868-9A93-F84D-8238-0324359DFFEE}"/>
          </ac:spMkLst>
        </pc:spChg>
      </pc:sldChg>
      <pc:sldChg chg="modSp mod modNotesTx">
        <pc:chgData name="Saira Mumtaz Jawaid" userId="0c957c3d9561b205" providerId="LiveId" clId="{31726D4C-8D9D-4EA0-A10A-291A42B9EC85}" dt="2021-10-11T17:08:59.953" v="225" actId="20577"/>
        <pc:sldMkLst>
          <pc:docMk/>
          <pc:sldMk cId="3260077079" sldId="316"/>
        </pc:sldMkLst>
        <pc:spChg chg="mod">
          <ac:chgData name="Saira Mumtaz Jawaid" userId="0c957c3d9561b205" providerId="LiveId" clId="{31726D4C-8D9D-4EA0-A10A-291A42B9EC85}" dt="2021-10-11T17:08:23.925" v="210" actId="27636"/>
          <ac:spMkLst>
            <pc:docMk/>
            <pc:sldMk cId="3260077079" sldId="316"/>
            <ac:spMk id="3" creationId="{785D789A-E851-224F-B269-2EE11ECD215F}"/>
          </ac:spMkLst>
        </pc:spChg>
      </pc:sldChg>
      <pc:sldChg chg="delSp mod">
        <pc:chgData name="Saira Mumtaz Jawaid" userId="0c957c3d9561b205" providerId="LiveId" clId="{31726D4C-8D9D-4EA0-A10A-291A42B9EC85}" dt="2021-10-11T17:09:26.315" v="232" actId="478"/>
        <pc:sldMkLst>
          <pc:docMk/>
          <pc:sldMk cId="1421941721" sldId="325"/>
        </pc:sldMkLst>
        <pc:spChg chg="del">
          <ac:chgData name="Saira Mumtaz Jawaid" userId="0c957c3d9561b205" providerId="LiveId" clId="{31726D4C-8D9D-4EA0-A10A-291A42B9EC85}" dt="2021-10-11T17:09:26.315" v="232" actId="478"/>
          <ac:spMkLst>
            <pc:docMk/>
            <pc:sldMk cId="1421941721" sldId="325"/>
            <ac:spMk id="4" creationId="{EC2E305E-5F3E-5F45-AEA6-8A1F0F0A5A7F}"/>
          </ac:spMkLst>
        </pc:spChg>
      </pc:sldChg>
      <pc:sldChg chg="modSp mod">
        <pc:chgData name="Saira Mumtaz Jawaid" userId="0c957c3d9561b205" providerId="LiveId" clId="{31726D4C-8D9D-4EA0-A10A-291A42B9EC85}" dt="2021-10-11T17:23:30.697" v="336" actId="20577"/>
        <pc:sldMkLst>
          <pc:docMk/>
          <pc:sldMk cId="3383322876" sldId="333"/>
        </pc:sldMkLst>
        <pc:spChg chg="mod">
          <ac:chgData name="Saira Mumtaz Jawaid" userId="0c957c3d9561b205" providerId="LiveId" clId="{31726D4C-8D9D-4EA0-A10A-291A42B9EC85}" dt="2021-10-11T17:23:30.697" v="336" actId="20577"/>
          <ac:spMkLst>
            <pc:docMk/>
            <pc:sldMk cId="3383322876" sldId="333"/>
            <ac:spMk id="3" creationId="{785D789A-E851-224F-B269-2EE11ECD215F}"/>
          </ac:spMkLst>
        </pc:spChg>
      </pc:sldChg>
      <pc:sldChg chg="modSp mod">
        <pc:chgData name="Saira Mumtaz Jawaid" userId="0c957c3d9561b205" providerId="LiveId" clId="{31726D4C-8D9D-4EA0-A10A-291A42B9EC85}" dt="2021-10-11T17:23:53.793" v="337" actId="20577"/>
        <pc:sldMkLst>
          <pc:docMk/>
          <pc:sldMk cId="1390405069" sldId="334"/>
        </pc:sldMkLst>
        <pc:spChg chg="mod">
          <ac:chgData name="Saira Mumtaz Jawaid" userId="0c957c3d9561b205" providerId="LiveId" clId="{31726D4C-8D9D-4EA0-A10A-291A42B9EC85}" dt="2021-10-11T17:23:53.793" v="337" actId="20577"/>
          <ac:spMkLst>
            <pc:docMk/>
            <pc:sldMk cId="1390405069" sldId="334"/>
            <ac:spMk id="3" creationId="{785D789A-E851-224F-B269-2EE11ECD215F}"/>
          </ac:spMkLst>
        </pc:spChg>
      </pc:sldChg>
      <pc:sldChg chg="modSp mod">
        <pc:chgData name="Saira Mumtaz Jawaid" userId="0c957c3d9561b205" providerId="LiveId" clId="{31726D4C-8D9D-4EA0-A10A-291A42B9EC85}" dt="2021-10-11T17:27:20.112" v="438" actId="27636"/>
        <pc:sldMkLst>
          <pc:docMk/>
          <pc:sldMk cId="3669424206" sldId="335"/>
        </pc:sldMkLst>
        <pc:spChg chg="mod">
          <ac:chgData name="Saira Mumtaz Jawaid" userId="0c957c3d9561b205" providerId="LiveId" clId="{31726D4C-8D9D-4EA0-A10A-291A42B9EC85}" dt="2021-10-11T17:27:20.112" v="438" actId="27636"/>
          <ac:spMkLst>
            <pc:docMk/>
            <pc:sldMk cId="3669424206" sldId="335"/>
            <ac:spMk id="3" creationId="{785D789A-E851-224F-B269-2EE11ECD215F}"/>
          </ac:spMkLst>
        </pc:spChg>
      </pc:sldChg>
      <pc:sldChg chg="del">
        <pc:chgData name="Saira Mumtaz Jawaid" userId="0c957c3d9561b205" providerId="LiveId" clId="{31726D4C-8D9D-4EA0-A10A-291A42B9EC85}" dt="2021-10-11T17:52:30.489" v="439" actId="47"/>
        <pc:sldMkLst>
          <pc:docMk/>
          <pc:sldMk cId="3411054180" sldId="344"/>
        </pc:sldMkLst>
      </pc:sldChg>
      <pc:sldChg chg="add">
        <pc:chgData name="Saira Mumtaz Jawaid" userId="0c957c3d9561b205" providerId="LiveId" clId="{31726D4C-8D9D-4EA0-A10A-291A42B9EC85}" dt="2021-10-11T17:07:29.679" v="194"/>
        <pc:sldMkLst>
          <pc:docMk/>
          <pc:sldMk cId="2325954652" sldId="345"/>
        </pc:sldMkLst>
      </pc:sldChg>
      <pc:sldChg chg="del">
        <pc:chgData name="Saira Mumtaz Jawaid" userId="0c957c3d9561b205" providerId="LiveId" clId="{31726D4C-8D9D-4EA0-A10A-291A42B9EC85}" dt="2021-10-11T17:07:23.651" v="193" actId="47"/>
        <pc:sldMkLst>
          <pc:docMk/>
          <pc:sldMk cId="3429214670" sldId="345"/>
        </pc:sldMkLst>
      </pc:sldChg>
      <pc:sldChg chg="modSp mod">
        <pc:chgData name="Saira Mumtaz Jawaid" userId="0c957c3d9561b205" providerId="LiveId" clId="{31726D4C-8D9D-4EA0-A10A-291A42B9EC85}" dt="2021-10-11T17:17:17.490" v="287" actId="20577"/>
        <pc:sldMkLst>
          <pc:docMk/>
          <pc:sldMk cId="1166640241" sldId="366"/>
        </pc:sldMkLst>
        <pc:spChg chg="mod">
          <ac:chgData name="Saira Mumtaz Jawaid" userId="0c957c3d9561b205" providerId="LiveId" clId="{31726D4C-8D9D-4EA0-A10A-291A42B9EC85}" dt="2021-10-11T17:17:17.490" v="287" actId="20577"/>
          <ac:spMkLst>
            <pc:docMk/>
            <pc:sldMk cId="1166640241" sldId="366"/>
            <ac:spMk id="3" creationId="{39F98811-7270-41D7-B346-333ACBAB7139}"/>
          </ac:spMkLst>
        </pc:spChg>
      </pc:sldChg>
      <pc:sldChg chg="addSp delSp modSp new mod modNotesTx">
        <pc:chgData name="Saira Mumtaz Jawaid" userId="0c957c3d9561b205" providerId="LiveId" clId="{31726D4C-8D9D-4EA0-A10A-291A42B9EC85}" dt="2021-10-11T17:06:34.580" v="162" actId="20577"/>
        <pc:sldMkLst>
          <pc:docMk/>
          <pc:sldMk cId="819868057" sldId="371"/>
        </pc:sldMkLst>
        <pc:spChg chg="mod">
          <ac:chgData name="Saira Mumtaz Jawaid" userId="0c957c3d9561b205" providerId="LiveId" clId="{31726D4C-8D9D-4EA0-A10A-291A42B9EC85}" dt="2021-10-11T16:53:03.763" v="39" actId="5793"/>
          <ac:spMkLst>
            <pc:docMk/>
            <pc:sldMk cId="819868057" sldId="371"/>
            <ac:spMk id="2" creationId="{21CED0A6-A7E9-485B-91EB-4A64C583E887}"/>
          </ac:spMkLst>
        </pc:spChg>
        <pc:spChg chg="del">
          <ac:chgData name="Saira Mumtaz Jawaid" userId="0c957c3d9561b205" providerId="LiveId" clId="{31726D4C-8D9D-4EA0-A10A-291A42B9EC85}" dt="2021-10-11T16:58:38.899" v="51"/>
          <ac:spMkLst>
            <pc:docMk/>
            <pc:sldMk cId="819868057" sldId="371"/>
            <ac:spMk id="3" creationId="{25F44CB3-AD03-4EFB-83FF-933E37465F65}"/>
          </ac:spMkLst>
        </pc:spChg>
        <pc:spChg chg="add del mod">
          <ac:chgData name="Saira Mumtaz Jawaid" userId="0c957c3d9561b205" providerId="LiveId" clId="{31726D4C-8D9D-4EA0-A10A-291A42B9EC85}" dt="2021-10-11T16:58:56.120" v="56"/>
          <ac:spMkLst>
            <pc:docMk/>
            <pc:sldMk cId="819868057" sldId="371"/>
            <ac:spMk id="4" creationId="{5818F68E-6F52-427D-9D2C-62830FD2618C}"/>
          </ac:spMkLst>
        </pc:spChg>
        <pc:spChg chg="add del mod">
          <ac:chgData name="Saira Mumtaz Jawaid" userId="0c957c3d9561b205" providerId="LiveId" clId="{31726D4C-8D9D-4EA0-A10A-291A42B9EC85}" dt="2021-10-11T17:01:18.029" v="60"/>
          <ac:spMkLst>
            <pc:docMk/>
            <pc:sldMk cId="819868057" sldId="371"/>
            <ac:spMk id="5" creationId="{A63E739F-6C50-485F-A311-06C9C5946583}"/>
          </ac:spMkLst>
        </pc:spChg>
        <pc:picChg chg="add del mod">
          <ac:chgData name="Saira Mumtaz Jawaid" userId="0c957c3d9561b205" providerId="LiveId" clId="{31726D4C-8D9D-4EA0-A10A-291A42B9EC85}" dt="2021-10-11T16:58:43.282" v="55" actId="478"/>
          <ac:picMkLst>
            <pc:docMk/>
            <pc:sldMk cId="819868057" sldId="371"/>
            <ac:picMk id="1026" creationId="{392FC112-A930-4739-8043-A974632AF594}"/>
          </ac:picMkLst>
        </pc:picChg>
        <pc:picChg chg="add del mod">
          <ac:chgData name="Saira Mumtaz Jawaid" userId="0c957c3d9561b205" providerId="LiveId" clId="{31726D4C-8D9D-4EA0-A10A-291A42B9EC85}" dt="2021-10-11T17:01:16.419" v="59" actId="478"/>
          <ac:picMkLst>
            <pc:docMk/>
            <pc:sldMk cId="819868057" sldId="371"/>
            <ac:picMk id="1028" creationId="{8D2350CD-1BD3-425B-A234-AFB29317305C}"/>
          </ac:picMkLst>
        </pc:picChg>
        <pc:picChg chg="add mod">
          <ac:chgData name="Saira Mumtaz Jawaid" userId="0c957c3d9561b205" providerId="LiveId" clId="{31726D4C-8D9D-4EA0-A10A-291A42B9EC85}" dt="2021-10-11T17:01:23.417" v="63" actId="14100"/>
          <ac:picMkLst>
            <pc:docMk/>
            <pc:sldMk cId="819868057" sldId="371"/>
            <ac:picMk id="1030" creationId="{A65625B0-58A5-4CB4-B4EE-7ED0EF57DAA6}"/>
          </ac:picMkLst>
        </pc:picChg>
        <pc:picChg chg="add mod">
          <ac:chgData name="Saira Mumtaz Jawaid" userId="0c957c3d9561b205" providerId="LiveId" clId="{31726D4C-8D9D-4EA0-A10A-291A42B9EC85}" dt="2021-10-11T17:01:38.702" v="67" actId="14100"/>
          <ac:picMkLst>
            <pc:docMk/>
            <pc:sldMk cId="819868057" sldId="371"/>
            <ac:picMk id="1032" creationId="{0CDFCEFA-44C6-4CE8-A047-4E47A620418E}"/>
          </ac:picMkLst>
        </pc:picChg>
      </pc:sldChg>
      <pc:sldChg chg="modSp new mod">
        <pc:chgData name="Saira Mumtaz Jawaid" userId="0c957c3d9561b205" providerId="LiveId" clId="{31726D4C-8D9D-4EA0-A10A-291A42B9EC85}" dt="2021-10-11T16:57:00.247" v="50" actId="27636"/>
        <pc:sldMkLst>
          <pc:docMk/>
          <pc:sldMk cId="2391218114" sldId="372"/>
        </pc:sldMkLst>
        <pc:spChg chg="mod">
          <ac:chgData name="Saira Mumtaz Jawaid" userId="0c957c3d9561b205" providerId="LiveId" clId="{31726D4C-8D9D-4EA0-A10A-291A42B9EC85}" dt="2021-10-11T16:53:12.633" v="46" actId="20577"/>
          <ac:spMkLst>
            <pc:docMk/>
            <pc:sldMk cId="2391218114" sldId="372"/>
            <ac:spMk id="2" creationId="{1CAB00E5-3A5C-450C-AC8A-0C1B43F6F370}"/>
          </ac:spMkLst>
        </pc:spChg>
        <pc:spChg chg="mod">
          <ac:chgData name="Saira Mumtaz Jawaid" userId="0c957c3d9561b205" providerId="LiveId" clId="{31726D4C-8D9D-4EA0-A10A-291A42B9EC85}" dt="2021-10-11T16:57:00.247" v="50" actId="27636"/>
          <ac:spMkLst>
            <pc:docMk/>
            <pc:sldMk cId="2391218114" sldId="372"/>
            <ac:spMk id="3" creationId="{ABED137B-BCA2-4C5C-B2A9-BC0AFCCB17A0}"/>
          </ac:spMkLst>
        </pc:spChg>
      </pc:sldChg>
      <pc:sldChg chg="add">
        <pc:chgData name="Saira Mumtaz Jawaid" userId="0c957c3d9561b205" providerId="LiveId" clId="{31726D4C-8D9D-4EA0-A10A-291A42B9EC85}" dt="2021-10-11T17:02:00.547" v="68"/>
        <pc:sldMkLst>
          <pc:docMk/>
          <pc:sldMk cId="511373967" sldId="373"/>
        </pc:sldMkLst>
      </pc:sldChg>
      <pc:sldChg chg="add">
        <pc:chgData name="Saira Mumtaz Jawaid" userId="0c957c3d9561b205" providerId="LiveId" clId="{31726D4C-8D9D-4EA0-A10A-291A42B9EC85}" dt="2021-10-11T17:04:43.282" v="70"/>
        <pc:sldMkLst>
          <pc:docMk/>
          <pc:sldMk cId="978594429" sldId="374"/>
        </pc:sldMkLst>
      </pc:sldChg>
      <pc:sldChg chg="add">
        <pc:chgData name="Saira Mumtaz Jawaid" userId="0c957c3d9561b205" providerId="LiveId" clId="{31726D4C-8D9D-4EA0-A10A-291A42B9EC85}" dt="2021-10-11T17:04:59.214" v="72"/>
        <pc:sldMkLst>
          <pc:docMk/>
          <pc:sldMk cId="2086693553" sldId="375"/>
        </pc:sldMkLst>
      </pc:sldChg>
      <pc:sldChg chg="modSp new mod">
        <pc:chgData name="Saira Mumtaz Jawaid" userId="0c957c3d9561b205" providerId="LiveId" clId="{31726D4C-8D9D-4EA0-A10A-291A42B9EC85}" dt="2021-10-11T17:52:52.483" v="446" actId="27636"/>
        <pc:sldMkLst>
          <pc:docMk/>
          <pc:sldMk cId="1837599399" sldId="376"/>
        </pc:sldMkLst>
        <pc:spChg chg="mod">
          <ac:chgData name="Saira Mumtaz Jawaid" userId="0c957c3d9561b205" providerId="LiveId" clId="{31726D4C-8D9D-4EA0-A10A-291A42B9EC85}" dt="2021-10-11T17:52:52.483" v="446" actId="27636"/>
          <ac:spMkLst>
            <pc:docMk/>
            <pc:sldMk cId="1837599399" sldId="376"/>
            <ac:spMk id="2" creationId="{21AF6BBB-731D-4C92-92FD-64B2719E3822}"/>
          </ac:spMkLst>
        </pc:spChg>
      </pc:sldChg>
      <pc:sldChg chg="add modNotesTx">
        <pc:chgData name="Saira Mumtaz Jawaid" userId="0c957c3d9561b205" providerId="LiveId" clId="{31726D4C-8D9D-4EA0-A10A-291A42B9EC85}" dt="2021-10-11T17:09:11.351" v="231" actId="20577"/>
        <pc:sldMkLst>
          <pc:docMk/>
          <pc:sldMk cId="681522895" sldId="377"/>
        </pc:sldMkLst>
      </pc:sldChg>
      <pc:sldChg chg="new del">
        <pc:chgData name="Saira Mumtaz Jawaid" userId="0c957c3d9561b205" providerId="LiveId" clId="{31726D4C-8D9D-4EA0-A10A-291A42B9EC85}" dt="2021-10-11T17:08:07.440" v="207" actId="47"/>
        <pc:sldMkLst>
          <pc:docMk/>
          <pc:sldMk cId="2499426355" sldId="377"/>
        </pc:sldMkLst>
      </pc:sldChg>
      <pc:sldChg chg="modSp new mod">
        <pc:chgData name="Saira Mumtaz Jawaid" userId="0c957c3d9561b205" providerId="LiveId" clId="{31726D4C-8D9D-4EA0-A10A-291A42B9EC85}" dt="2021-10-11T17:53:45.894" v="448"/>
        <pc:sldMkLst>
          <pc:docMk/>
          <pc:sldMk cId="3878856142" sldId="378"/>
        </pc:sldMkLst>
        <pc:spChg chg="mod">
          <ac:chgData name="Saira Mumtaz Jawaid" userId="0c957c3d9561b205" providerId="LiveId" clId="{31726D4C-8D9D-4EA0-A10A-291A42B9EC85}" dt="2021-10-11T17:53:45.894" v="448"/>
          <ac:spMkLst>
            <pc:docMk/>
            <pc:sldMk cId="3878856142" sldId="378"/>
            <ac:spMk id="2" creationId="{30BF7E60-3836-47F4-B9AB-60FACFAD35C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98177-8A11-4A13-9C47-B36600AC5960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60E8C-0E7A-4DA4-916B-099BBB919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27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Introduction by Sarah and Saira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60E8C-0E7A-4DA4-916B-099BBB919B6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403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126" lvl="1" indent="0" fontAlgn="auto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Sarah’s turn</a:t>
            </a:r>
            <a:endParaRPr lang="en-GB" dirty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7EB756-FF5F-4F27-B1BE-395A89E273A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328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listen– keep mobile phones silent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Respect each others views, no question is silly in a learning environment</a:t>
            </a:r>
            <a:br>
              <a:rPr lang="en-GB" sz="1200" dirty="0"/>
            </a:br>
            <a:r>
              <a:rPr lang="en-GB" sz="1200" dirty="0"/>
              <a:t>confidentiality and safe space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Inform us of exceptional circumstances, if have to leave, for future events sickness etc. inform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keep microphone off, use hands or chat box for questions. Q&amp;A will be looked at and answered at the end of each section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881269-E947-4D0B-B3B5-278F29831D4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194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Saira’s</a:t>
            </a:r>
            <a:r>
              <a:rPr lang="en-GB" dirty="0"/>
              <a:t> turn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60E8C-0E7A-4DA4-916B-099BBB919B6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291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Take a few examples from people,</a:t>
            </a:r>
            <a:r>
              <a:rPr lang="en-GB" baseline="0" dirty="0"/>
              <a:t> use chat box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60E8C-0E7A-4DA4-916B-099BBB919B60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213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Word cloud, </a:t>
            </a:r>
            <a:r>
              <a:rPr lang="en-GB" dirty="0" err="1"/>
              <a:t>mentimetre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60E8C-0E7A-4DA4-916B-099BBB919B6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745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Disruptive carers and relatives in the room, </a:t>
            </a:r>
            <a:r>
              <a:rPr lang="en-GB" dirty="0" err="1"/>
              <a:t>inc</a:t>
            </a:r>
            <a:r>
              <a:rPr lang="en-GB" dirty="0"/>
              <a:t> stress and can be intimidating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60E8C-0E7A-4DA4-916B-099BBB919B6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589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Sarah’s  turn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60E8C-0E7A-4DA4-916B-099BBB919B6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634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Word cloud, </a:t>
            </a:r>
            <a:r>
              <a:rPr lang="en-GB" dirty="0" err="1"/>
              <a:t>mentimetre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60E8C-0E7A-4DA4-916B-099BBB919B6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295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s://twitter.com/NottsAllianceEd" TargetMode="External"/><Relationship Id="rId18" Type="http://schemas.openxmlformats.org/officeDocument/2006/relationships/hyperlink" Target="https://www.nottstraininghub.nhs.uk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hyperlink" Target="https://twitter.com/NottsAlliance" TargetMode="External"/><Relationship Id="rId17" Type="http://schemas.openxmlformats.org/officeDocument/2006/relationships/hyperlink" Target="https://alliancetraininghub.eventbrite.co.uk/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s://www.linkedin.com/company/nottstraininghub/?viewAsMember=true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hyperlink" Target="http://www.facebook.com/NottsAllianceTH" TargetMode="External"/><Relationship Id="rId5" Type="http://schemas.openxmlformats.org/officeDocument/2006/relationships/image" Target="../media/image7.png"/><Relationship Id="rId15" Type="http://schemas.openxmlformats.org/officeDocument/2006/relationships/hyperlink" Target="https://www.instagram.com/nottsalliance/" TargetMode="External"/><Relationship Id="rId10" Type="http://schemas.openxmlformats.org/officeDocument/2006/relationships/image" Target="../media/image12.png"/><Relationship Id="rId19" Type="http://schemas.openxmlformats.org/officeDocument/2006/relationships/hyperlink" Target="mailto:alliance.hub1@nhs.net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hyperlink" Target="https://www.youtube.com/channel/UCHIyggS8-CqSD_IqIRSk1Sw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S:\NATH\-Communications\Templates\PowerPoint\4x\PowerPoint Master - Cover Slide - Aqu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631E8A-F111-4947-8488-39B9204C05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847" y="723901"/>
            <a:ext cx="9144000" cy="1652631"/>
          </a:xfrm>
        </p:spPr>
        <p:txBody>
          <a:bodyPr anchor="b">
            <a:normAutofit/>
          </a:bodyPr>
          <a:lstStyle>
            <a:lvl1pPr algn="l">
              <a:defRPr sz="5100" cap="all" baseline="0"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Click to add Cover 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264582-33FD-8442-B5EC-AED6782716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847" y="2395781"/>
            <a:ext cx="9144000" cy="4501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5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6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976BA-39DB-4C4B-82AE-B3EDB83DE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B0BE8-F682-4543-AF59-283DADB88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34C9C-5ABD-BC40-AD00-E14FA1EF3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A6B61F-7586-484D-9748-6E593C847E62}"/>
              </a:ext>
            </a:extLst>
          </p:cNvPr>
          <p:cNvCxnSpPr>
            <a:cxnSpLocks/>
          </p:cNvCxnSpPr>
          <p:nvPr/>
        </p:nvCxnSpPr>
        <p:spPr>
          <a:xfrm>
            <a:off x="11723572" y="6517481"/>
            <a:ext cx="468429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6BBC73-07E7-1341-A2FE-277CDBD1CB49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2583634" y="6517481"/>
            <a:ext cx="8580553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DE3FF8-37A9-F94B-B310-2FCA82A209C0}"/>
              </a:ext>
            </a:extLst>
          </p:cNvPr>
          <p:cNvCxnSpPr>
            <a:cxnSpLocks/>
          </p:cNvCxnSpPr>
          <p:nvPr/>
        </p:nvCxnSpPr>
        <p:spPr>
          <a:xfrm>
            <a:off x="-15775" y="6517481"/>
            <a:ext cx="468429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4A2FE27-EAFC-0844-B9FA-397260799AAC}"/>
              </a:ext>
            </a:extLst>
          </p:cNvPr>
          <p:cNvSpPr txBox="1">
            <a:spLocks/>
          </p:cNvSpPr>
          <p:nvPr/>
        </p:nvSpPr>
        <p:spPr>
          <a:xfrm>
            <a:off x="11164187" y="6334918"/>
            <a:ext cx="559384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b="0" i="0" kern="1200">
                <a:solidFill>
                  <a:schemeClr val="accent3"/>
                </a:solidFill>
                <a:latin typeface="HelveticaNowText" panose="020B0504030202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D82B02F-5E33-5F45-B749-127BC6B0E3BD}" type="slidenum">
              <a:rPr lang="en-US" smtClean="0">
                <a:solidFill>
                  <a:schemeClr val="accent1"/>
                </a:solidFill>
              </a:rPr>
              <a:pPr algn="ctr"/>
              <a:t>‹#›</a:t>
            </a:fld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9" name="Picture 3" descr="S:\NATH\-Communications\Templates\PowerPoint\4x\PowerPoint Master - Artboard 65 - Fer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55" y="6176681"/>
            <a:ext cx="2130979" cy="6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677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64959-D426-D74F-A9E4-5AF2049C6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6F1DB7-5A83-3242-94BC-01D8CD50D2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CF4909-557C-2B41-9AC3-078B45290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A6B61F-7586-484D-9748-6E593C847E62}"/>
              </a:ext>
            </a:extLst>
          </p:cNvPr>
          <p:cNvCxnSpPr>
            <a:cxnSpLocks/>
          </p:cNvCxnSpPr>
          <p:nvPr/>
        </p:nvCxnSpPr>
        <p:spPr>
          <a:xfrm>
            <a:off x="11723572" y="6517481"/>
            <a:ext cx="468429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6BBC73-07E7-1341-A2FE-277CDBD1CB49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2583634" y="6517481"/>
            <a:ext cx="8580553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DE3FF8-37A9-F94B-B310-2FCA82A209C0}"/>
              </a:ext>
            </a:extLst>
          </p:cNvPr>
          <p:cNvCxnSpPr>
            <a:cxnSpLocks/>
          </p:cNvCxnSpPr>
          <p:nvPr/>
        </p:nvCxnSpPr>
        <p:spPr>
          <a:xfrm>
            <a:off x="-15775" y="6517481"/>
            <a:ext cx="468429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4A2FE27-EAFC-0844-B9FA-397260799AAC}"/>
              </a:ext>
            </a:extLst>
          </p:cNvPr>
          <p:cNvSpPr txBox="1">
            <a:spLocks/>
          </p:cNvSpPr>
          <p:nvPr/>
        </p:nvSpPr>
        <p:spPr>
          <a:xfrm>
            <a:off x="11164187" y="6334918"/>
            <a:ext cx="559384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b="0" i="0" kern="1200">
                <a:solidFill>
                  <a:schemeClr val="accent3"/>
                </a:solidFill>
                <a:latin typeface="HelveticaNowText" panose="020B0504030202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D82B02F-5E33-5F45-B749-127BC6B0E3BD}" type="slidenum">
              <a:rPr lang="en-US" smtClean="0">
                <a:solidFill>
                  <a:schemeClr val="accent1"/>
                </a:solidFill>
              </a:rPr>
              <a:pPr algn="ctr"/>
              <a:t>‹#›</a:t>
            </a:fld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9" name="Picture 3" descr="S:\NATH\-Communications\Templates\PowerPoint\4x\PowerPoint Master - Artboard 65 - Fer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55" y="6176681"/>
            <a:ext cx="2130979" cy="6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18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43684-F1EB-BB4B-A4E4-41719E687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4B78F1-F01F-E244-9AD8-6B594CA0DD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A6B61F-7586-484D-9748-6E593C847E62}"/>
              </a:ext>
            </a:extLst>
          </p:cNvPr>
          <p:cNvCxnSpPr>
            <a:cxnSpLocks/>
          </p:cNvCxnSpPr>
          <p:nvPr/>
        </p:nvCxnSpPr>
        <p:spPr>
          <a:xfrm>
            <a:off x="11723572" y="6517481"/>
            <a:ext cx="468429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6BBC73-07E7-1341-A2FE-277CDBD1CB49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2583634" y="6517481"/>
            <a:ext cx="8580553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DE3FF8-37A9-F94B-B310-2FCA82A209C0}"/>
              </a:ext>
            </a:extLst>
          </p:cNvPr>
          <p:cNvCxnSpPr>
            <a:cxnSpLocks/>
          </p:cNvCxnSpPr>
          <p:nvPr/>
        </p:nvCxnSpPr>
        <p:spPr>
          <a:xfrm>
            <a:off x="-15775" y="6517481"/>
            <a:ext cx="468429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4A2FE27-EAFC-0844-B9FA-397260799AAC}"/>
              </a:ext>
            </a:extLst>
          </p:cNvPr>
          <p:cNvSpPr txBox="1">
            <a:spLocks/>
          </p:cNvSpPr>
          <p:nvPr/>
        </p:nvSpPr>
        <p:spPr>
          <a:xfrm>
            <a:off x="11164187" y="6334918"/>
            <a:ext cx="559384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b="0" i="0" kern="1200">
                <a:solidFill>
                  <a:schemeClr val="accent3"/>
                </a:solidFill>
                <a:latin typeface="HelveticaNowText" panose="020B0504030202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D82B02F-5E33-5F45-B749-127BC6B0E3BD}" type="slidenum">
              <a:rPr lang="en-US" smtClean="0">
                <a:solidFill>
                  <a:schemeClr val="accent1"/>
                </a:solidFill>
              </a:rPr>
              <a:pPr algn="ctr"/>
              <a:t>‹#›</a:t>
            </a:fld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8" name="Picture 3" descr="S:\NATH\-Communications\Templates\PowerPoint\4x\PowerPoint Master - Artboard 65 - Fer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55" y="6176681"/>
            <a:ext cx="2130979" cy="6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307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5FAB0C-39F8-234E-928E-E4E2DDE089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3501B3-AB62-B54C-BD78-B785AC395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A6B61F-7586-484D-9748-6E593C847E62}"/>
              </a:ext>
            </a:extLst>
          </p:cNvPr>
          <p:cNvCxnSpPr>
            <a:cxnSpLocks/>
          </p:cNvCxnSpPr>
          <p:nvPr/>
        </p:nvCxnSpPr>
        <p:spPr>
          <a:xfrm>
            <a:off x="11723572" y="6517481"/>
            <a:ext cx="468429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6BBC73-07E7-1341-A2FE-277CDBD1CB49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2583634" y="6517481"/>
            <a:ext cx="8580553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DE3FF8-37A9-F94B-B310-2FCA82A209C0}"/>
              </a:ext>
            </a:extLst>
          </p:cNvPr>
          <p:cNvCxnSpPr>
            <a:cxnSpLocks/>
          </p:cNvCxnSpPr>
          <p:nvPr/>
        </p:nvCxnSpPr>
        <p:spPr>
          <a:xfrm>
            <a:off x="-15775" y="6517481"/>
            <a:ext cx="468429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4A2FE27-EAFC-0844-B9FA-397260799AAC}"/>
              </a:ext>
            </a:extLst>
          </p:cNvPr>
          <p:cNvSpPr txBox="1">
            <a:spLocks/>
          </p:cNvSpPr>
          <p:nvPr/>
        </p:nvSpPr>
        <p:spPr>
          <a:xfrm>
            <a:off x="11164187" y="6334918"/>
            <a:ext cx="559384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b="0" i="0" kern="1200">
                <a:solidFill>
                  <a:schemeClr val="accent3"/>
                </a:solidFill>
                <a:latin typeface="HelveticaNowText" panose="020B0504030202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D82B02F-5E33-5F45-B749-127BC6B0E3BD}" type="slidenum">
              <a:rPr lang="en-US" smtClean="0">
                <a:solidFill>
                  <a:schemeClr val="accent1"/>
                </a:solidFill>
              </a:rPr>
              <a:pPr algn="ctr"/>
              <a:t>‹#›</a:t>
            </a:fld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8" name="Picture 3" descr="S:\NATH\-Communications\Templates\PowerPoint\4x\PowerPoint Master - Artboard 65 - Fer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55" y="6176681"/>
            <a:ext cx="2130979" cy="6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399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:\NATH\-Communications\Templates\PowerPoint\2x\PowerPoint Master - Section Slide - Aqu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7ADC075A-30D2-8946-97E7-1A77F45CD4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8933" y="2517204"/>
            <a:ext cx="10507135" cy="18226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5100" b="1">
                <a:solidFill>
                  <a:schemeClr val="accent5"/>
                </a:solidFill>
                <a:latin typeface="Gramatika-Bold" panose="000008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54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NATH\-Communications\Templates\PowerPoint\2x\PowerPoint Master - Section Slide - Aqua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2"/>
            <a:ext cx="12192000" cy="685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7ADC075A-30D2-8946-97E7-1A77F45CD4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8933" y="2517204"/>
            <a:ext cx="10507135" cy="18226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5100" b="1">
                <a:solidFill>
                  <a:schemeClr val="accent6"/>
                </a:solidFill>
                <a:latin typeface="Gramatika-Bold" panose="000008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232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6DF2E-2645-2E49-933C-455736116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DCD60-0828-404B-9DDF-608922ABE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A6B61F-7586-484D-9748-6E593C847E62}"/>
              </a:ext>
            </a:extLst>
          </p:cNvPr>
          <p:cNvCxnSpPr>
            <a:cxnSpLocks/>
          </p:cNvCxnSpPr>
          <p:nvPr/>
        </p:nvCxnSpPr>
        <p:spPr>
          <a:xfrm>
            <a:off x="11723572" y="6517481"/>
            <a:ext cx="468429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6BBC73-07E7-1341-A2FE-277CDBD1CB49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2583634" y="6517481"/>
            <a:ext cx="8580553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DE3FF8-37A9-F94B-B310-2FCA82A209C0}"/>
              </a:ext>
            </a:extLst>
          </p:cNvPr>
          <p:cNvCxnSpPr>
            <a:cxnSpLocks/>
          </p:cNvCxnSpPr>
          <p:nvPr/>
        </p:nvCxnSpPr>
        <p:spPr>
          <a:xfrm>
            <a:off x="-15775" y="6517481"/>
            <a:ext cx="468429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4A2FE27-EAFC-0844-B9FA-397260799AAC}"/>
              </a:ext>
            </a:extLst>
          </p:cNvPr>
          <p:cNvSpPr txBox="1">
            <a:spLocks/>
          </p:cNvSpPr>
          <p:nvPr/>
        </p:nvSpPr>
        <p:spPr>
          <a:xfrm>
            <a:off x="11164187" y="6334918"/>
            <a:ext cx="559384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b="0" i="0" kern="1200">
                <a:solidFill>
                  <a:schemeClr val="accent3"/>
                </a:solidFill>
                <a:latin typeface="HelveticaNowText" panose="020B0504030202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D82B02F-5E33-5F45-B749-127BC6B0E3BD}" type="slidenum">
              <a:rPr lang="en-US" smtClean="0">
                <a:solidFill>
                  <a:schemeClr val="accent1"/>
                </a:solidFill>
              </a:rPr>
              <a:pPr algn="ctr"/>
              <a:t>‹#›</a:t>
            </a:fld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4" name="Picture 3" descr="S:\NATH\-Communications\Templates\PowerPoint\4x\PowerPoint Master - Artboard 65 - Fer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55" y="6176681"/>
            <a:ext cx="2130979" cy="6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461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5BD9C-7B0E-D34F-9886-B5E8FD3C3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79CC4-45EF-E148-ABBD-99BB8ACDD8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274BC-2A6B-594F-93CE-6792F1415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A6B61F-7586-484D-9748-6E593C847E62}"/>
              </a:ext>
            </a:extLst>
          </p:cNvPr>
          <p:cNvCxnSpPr>
            <a:cxnSpLocks/>
          </p:cNvCxnSpPr>
          <p:nvPr/>
        </p:nvCxnSpPr>
        <p:spPr>
          <a:xfrm>
            <a:off x="11723572" y="6517481"/>
            <a:ext cx="468429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6BBC73-07E7-1341-A2FE-277CDBD1CB49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2583634" y="6517481"/>
            <a:ext cx="8580553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DE3FF8-37A9-F94B-B310-2FCA82A209C0}"/>
              </a:ext>
            </a:extLst>
          </p:cNvPr>
          <p:cNvCxnSpPr>
            <a:cxnSpLocks/>
          </p:cNvCxnSpPr>
          <p:nvPr/>
        </p:nvCxnSpPr>
        <p:spPr>
          <a:xfrm>
            <a:off x="-15775" y="6517481"/>
            <a:ext cx="468429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4A2FE27-EAFC-0844-B9FA-397260799AAC}"/>
              </a:ext>
            </a:extLst>
          </p:cNvPr>
          <p:cNvSpPr txBox="1">
            <a:spLocks/>
          </p:cNvSpPr>
          <p:nvPr/>
        </p:nvSpPr>
        <p:spPr>
          <a:xfrm>
            <a:off x="11164187" y="6334918"/>
            <a:ext cx="559384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b="0" i="0" kern="1200">
                <a:solidFill>
                  <a:schemeClr val="accent3"/>
                </a:solidFill>
                <a:latin typeface="HelveticaNowText" panose="020B0504030202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D82B02F-5E33-5F45-B749-127BC6B0E3BD}" type="slidenum">
              <a:rPr lang="en-US" smtClean="0">
                <a:solidFill>
                  <a:schemeClr val="accent1"/>
                </a:solidFill>
              </a:rPr>
              <a:pPr algn="ctr"/>
              <a:t>‹#›</a:t>
            </a:fld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9" name="Picture 3" descr="S:\NATH\-Communications\Templates\PowerPoint\4x\PowerPoint Master - Artboard 65 - Fer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55" y="6176681"/>
            <a:ext cx="2130979" cy="6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86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8FBA-A9EC-B64E-9DB0-25091A96F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33CE1-2938-9B41-B470-F676662E7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baseline="0">
                <a:latin typeface="Gramatika-Black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A34243-B988-7E45-9EA8-F1D3A31F0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71607"/>
          </a:xfrm>
        </p:spPr>
        <p:txBody>
          <a:bodyPr/>
          <a:lstStyle>
            <a:lvl1pPr>
              <a:defRPr baseline="0">
                <a:latin typeface="Helvetica Now Text " panose="020B0504030202020204" pitchFamily="34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E3ACD-9807-0447-B851-29494E7C7F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baseline="0">
                <a:latin typeface="Gramatika-Bold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01D307-96D6-074D-82F2-A80298D4CE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7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0A6B61F-7586-484D-9748-6E593C847E62}"/>
              </a:ext>
            </a:extLst>
          </p:cNvPr>
          <p:cNvCxnSpPr>
            <a:cxnSpLocks/>
          </p:cNvCxnSpPr>
          <p:nvPr/>
        </p:nvCxnSpPr>
        <p:spPr>
          <a:xfrm>
            <a:off x="11723572" y="6517481"/>
            <a:ext cx="468429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6BBC73-07E7-1341-A2FE-277CDBD1CB49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2583634" y="6517481"/>
            <a:ext cx="8580553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DE3FF8-37A9-F94B-B310-2FCA82A209C0}"/>
              </a:ext>
            </a:extLst>
          </p:cNvPr>
          <p:cNvCxnSpPr>
            <a:cxnSpLocks/>
          </p:cNvCxnSpPr>
          <p:nvPr/>
        </p:nvCxnSpPr>
        <p:spPr>
          <a:xfrm>
            <a:off x="-15775" y="6517481"/>
            <a:ext cx="468429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4A2FE27-EAFC-0844-B9FA-397260799AAC}"/>
              </a:ext>
            </a:extLst>
          </p:cNvPr>
          <p:cNvSpPr txBox="1">
            <a:spLocks/>
          </p:cNvSpPr>
          <p:nvPr/>
        </p:nvSpPr>
        <p:spPr>
          <a:xfrm>
            <a:off x="11164187" y="6334918"/>
            <a:ext cx="559384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b="0" i="0" kern="1200">
                <a:solidFill>
                  <a:schemeClr val="accent3"/>
                </a:solidFill>
                <a:latin typeface="HelveticaNowText" panose="020B0504030202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D82B02F-5E33-5F45-B749-127BC6B0E3BD}" type="slidenum">
              <a:rPr lang="en-US" smtClean="0">
                <a:solidFill>
                  <a:schemeClr val="accent1"/>
                </a:solidFill>
              </a:rPr>
              <a:pPr algn="ctr"/>
              <a:t>‹#›</a:t>
            </a:fld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1" name="Picture 3" descr="S:\NATH\-Communications\Templates\PowerPoint\4x\PowerPoint Master - Artboard 65 - Fer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55" y="6176681"/>
            <a:ext cx="2130979" cy="6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085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88B6-9A1B-A64D-971B-CEC21A9B1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A6B61F-7586-484D-9748-6E593C847E62}"/>
              </a:ext>
            </a:extLst>
          </p:cNvPr>
          <p:cNvCxnSpPr>
            <a:cxnSpLocks/>
          </p:cNvCxnSpPr>
          <p:nvPr/>
        </p:nvCxnSpPr>
        <p:spPr>
          <a:xfrm>
            <a:off x="11723572" y="6517481"/>
            <a:ext cx="468429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6BBC73-07E7-1341-A2FE-277CDBD1CB49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2583634" y="6517481"/>
            <a:ext cx="8580553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DE3FF8-37A9-F94B-B310-2FCA82A209C0}"/>
              </a:ext>
            </a:extLst>
          </p:cNvPr>
          <p:cNvCxnSpPr>
            <a:cxnSpLocks/>
          </p:cNvCxnSpPr>
          <p:nvPr/>
        </p:nvCxnSpPr>
        <p:spPr>
          <a:xfrm>
            <a:off x="-15775" y="6517481"/>
            <a:ext cx="468429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4A2FE27-EAFC-0844-B9FA-397260799AAC}"/>
              </a:ext>
            </a:extLst>
          </p:cNvPr>
          <p:cNvSpPr txBox="1">
            <a:spLocks/>
          </p:cNvSpPr>
          <p:nvPr/>
        </p:nvSpPr>
        <p:spPr>
          <a:xfrm>
            <a:off x="11164187" y="6334918"/>
            <a:ext cx="559384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b="0" i="0" kern="1200">
                <a:solidFill>
                  <a:schemeClr val="accent3"/>
                </a:solidFill>
                <a:latin typeface="HelveticaNowText" panose="020B0504030202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D82B02F-5E33-5F45-B749-127BC6B0E3BD}" type="slidenum">
              <a:rPr lang="en-US" smtClean="0">
                <a:solidFill>
                  <a:schemeClr val="accent1"/>
                </a:solidFill>
              </a:rPr>
              <a:pPr algn="ctr"/>
              <a:t>‹#›</a:t>
            </a:fld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7" name="Picture 3" descr="S:\NATH\-Communications\Templates\PowerPoint\4x\PowerPoint Master - Artboard 65 - Fer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55" y="6176681"/>
            <a:ext cx="2130979" cy="6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20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A6B61F-7586-484D-9748-6E593C847E62}"/>
              </a:ext>
            </a:extLst>
          </p:cNvPr>
          <p:cNvCxnSpPr>
            <a:cxnSpLocks/>
          </p:cNvCxnSpPr>
          <p:nvPr/>
        </p:nvCxnSpPr>
        <p:spPr>
          <a:xfrm>
            <a:off x="11723572" y="6517481"/>
            <a:ext cx="468429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E6BBC73-07E7-1341-A2FE-277CDBD1CB49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2583634" y="6517481"/>
            <a:ext cx="8580553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4DE3FF8-37A9-F94B-B310-2FCA82A209C0}"/>
              </a:ext>
            </a:extLst>
          </p:cNvPr>
          <p:cNvCxnSpPr>
            <a:cxnSpLocks/>
          </p:cNvCxnSpPr>
          <p:nvPr/>
        </p:nvCxnSpPr>
        <p:spPr>
          <a:xfrm>
            <a:off x="-15775" y="6517481"/>
            <a:ext cx="468429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4A2FE27-EAFC-0844-B9FA-397260799AAC}"/>
              </a:ext>
            </a:extLst>
          </p:cNvPr>
          <p:cNvSpPr txBox="1">
            <a:spLocks/>
          </p:cNvSpPr>
          <p:nvPr/>
        </p:nvSpPr>
        <p:spPr>
          <a:xfrm>
            <a:off x="11164187" y="6334918"/>
            <a:ext cx="559384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b="0" i="0" kern="1200">
                <a:solidFill>
                  <a:schemeClr val="accent3"/>
                </a:solidFill>
                <a:latin typeface="HelveticaNowText" panose="020B0504030202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D82B02F-5E33-5F45-B749-127BC6B0E3BD}" type="slidenum">
              <a:rPr lang="en-US" smtClean="0">
                <a:solidFill>
                  <a:schemeClr val="accent1"/>
                </a:solidFill>
              </a:rPr>
              <a:pPr algn="ctr"/>
              <a:t>‹#›</a:t>
            </a:fld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0" name="Picture 3" descr="S:\NATH\-Communications\Templates\PowerPoint\4x\PowerPoint Master - Artboard 65 - Fer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55" y="6176681"/>
            <a:ext cx="2130979" cy="6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816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A6B61F-7586-484D-9748-6E593C847E62}"/>
              </a:ext>
            </a:extLst>
          </p:cNvPr>
          <p:cNvCxnSpPr>
            <a:cxnSpLocks/>
          </p:cNvCxnSpPr>
          <p:nvPr/>
        </p:nvCxnSpPr>
        <p:spPr>
          <a:xfrm>
            <a:off x="11723572" y="6517481"/>
            <a:ext cx="468429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6BBC73-07E7-1341-A2FE-277CDBD1CB49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583634" y="6517481"/>
            <a:ext cx="8580553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DE3FF8-37A9-F94B-B310-2FCA82A209C0}"/>
              </a:ext>
            </a:extLst>
          </p:cNvPr>
          <p:cNvCxnSpPr>
            <a:cxnSpLocks/>
          </p:cNvCxnSpPr>
          <p:nvPr/>
        </p:nvCxnSpPr>
        <p:spPr>
          <a:xfrm>
            <a:off x="-15775" y="6517481"/>
            <a:ext cx="468429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4A2FE27-EAFC-0844-B9FA-397260799AAC}"/>
              </a:ext>
            </a:extLst>
          </p:cNvPr>
          <p:cNvSpPr txBox="1">
            <a:spLocks/>
          </p:cNvSpPr>
          <p:nvPr/>
        </p:nvSpPr>
        <p:spPr>
          <a:xfrm>
            <a:off x="11164187" y="6334918"/>
            <a:ext cx="559384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b="0" i="0" kern="1200">
                <a:solidFill>
                  <a:schemeClr val="accent3"/>
                </a:solidFill>
                <a:latin typeface="HelveticaNowText" panose="020B0504030202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D82B02F-5E33-5F45-B749-127BC6B0E3BD}" type="slidenum">
              <a:rPr lang="en-US" smtClean="0">
                <a:solidFill>
                  <a:schemeClr val="accent1"/>
                </a:solidFill>
              </a:rPr>
              <a:pPr algn="ctr"/>
              <a:t>‹#›</a:t>
            </a:fld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0" name="Picture 3" descr="S:\NATH\-Communications\Templates\PowerPoint\4x\PowerPoint Master - Artboard 65 - Fer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55" y="6176681"/>
            <a:ext cx="2130979" cy="6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S:\NATH\Communications\Icons\Social Platform Logos\Icon - Instagram - Aqua Ba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29" y="4858337"/>
            <a:ext cx="969108" cy="96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S:\NATH\Communications\Icons\Social Platform Logos\Icon - LinkedIn - Aqua Ba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913" y="541527"/>
            <a:ext cx="969108" cy="96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S:\NATH\Communications\Icons\Social Platform Logos\Icon - Eventbrite - Aqua Bac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911" y="1984991"/>
            <a:ext cx="969108" cy="96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5" descr="S:\NATH\Communications\Icons\Social Platform Logos\Icon - Facebook - Aqua Back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33" y="547409"/>
            <a:ext cx="969108" cy="96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S:\NATH\Communications\Icons\Social Platform Logos\Icon - Twitter - Aqua Back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31" y="1975614"/>
            <a:ext cx="969108" cy="96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7" descr="S:\NATH\Communications\Icons\Social Platform Logos\Icon - YouTube - Aqua Back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30" y="3425623"/>
            <a:ext cx="969108" cy="96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S:\NATH\Communications\Icons\Contact Details\Icon - Email - Aqua Back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531" y="4858339"/>
            <a:ext cx="969108" cy="96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9" descr="S:\NATH\Communications\Icons\Contact Details\Icon - Website - Aqua Back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534" y="3425623"/>
            <a:ext cx="969108" cy="96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9F79CC4-45EF-E148-ABBD-99BB8ACDD83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86159" y="801477"/>
            <a:ext cx="4796372" cy="460968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en-GB" dirty="0">
                <a:solidFill>
                  <a:schemeClr val="tx1"/>
                </a:solidFill>
                <a:latin typeface="Helvetica Now Text "/>
                <a:hlinkClick r:id="rId11"/>
              </a:rPr>
              <a:t>www.facebook.com/NottsAllianceTH</a:t>
            </a:r>
            <a:r>
              <a:rPr lang="en-GB" dirty="0">
                <a:solidFill>
                  <a:schemeClr val="tx1"/>
                </a:solidFill>
                <a:latin typeface="Helvetica Now Text "/>
              </a:rPr>
              <a:t> 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9F79CC4-45EF-E148-ABBD-99BB8ACDD83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295540" y="2290877"/>
            <a:ext cx="5181600" cy="405776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en-GB" dirty="0">
                <a:solidFill>
                  <a:srgbClr val="0076A3"/>
                </a:solidFill>
                <a:latin typeface="Helvetica Now Text "/>
                <a:hlinkClick r:id="rId12"/>
              </a:rPr>
              <a:t>@</a:t>
            </a:r>
            <a:r>
              <a:rPr lang="en-GB" dirty="0" err="1">
                <a:solidFill>
                  <a:srgbClr val="0076A3"/>
                </a:solidFill>
                <a:latin typeface="Helvetica Now Text "/>
                <a:hlinkClick r:id="rId12"/>
              </a:rPr>
              <a:t>NottsAlliance</a:t>
            </a:r>
            <a:r>
              <a:rPr lang="en-GB" dirty="0">
                <a:solidFill>
                  <a:srgbClr val="0076A3"/>
                </a:solidFill>
                <a:latin typeface="Helvetica Now Text "/>
              </a:rPr>
              <a:t> </a:t>
            </a:r>
            <a:r>
              <a:rPr lang="en-GB" dirty="0">
                <a:solidFill>
                  <a:srgbClr val="0076A3"/>
                </a:solidFill>
                <a:latin typeface="Helvetica Now Text "/>
                <a:hlinkClick r:id="rId13"/>
              </a:rPr>
              <a:t>@</a:t>
            </a:r>
            <a:r>
              <a:rPr lang="en-GB" dirty="0" err="1">
                <a:solidFill>
                  <a:srgbClr val="0076A3"/>
                </a:solidFill>
                <a:latin typeface="Helvetica Now Text "/>
                <a:hlinkClick r:id="rId13"/>
              </a:rPr>
              <a:t>NottsAllianceEd</a:t>
            </a:r>
            <a:endParaRPr lang="en-GB" dirty="0">
              <a:solidFill>
                <a:srgbClr val="0076A3"/>
              </a:solidFill>
              <a:latin typeface="Helvetica Now Text "/>
            </a:endParaRPr>
          </a:p>
          <a:p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9F79CC4-45EF-E148-ABBD-99BB8ACDD83C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286159" y="3604411"/>
            <a:ext cx="4581392" cy="634541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en-GB" dirty="0">
                <a:latin typeface="HelveticaNowText"/>
                <a:hlinkClick r:id="rId14"/>
              </a:rPr>
              <a:t>https://www.youtube.com/channel/UCHIyggS8-CqSD_IqIRSk1Sw</a:t>
            </a:r>
            <a:endParaRPr lang="en-GB" dirty="0">
              <a:latin typeface="HelveticaNowText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9F79CC4-45EF-E148-ABBD-99BB8ACDD83C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1286159" y="5175801"/>
            <a:ext cx="4581392" cy="402355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en-GB" dirty="0">
                <a:solidFill>
                  <a:schemeClr val="accent1"/>
                </a:solidFill>
                <a:latin typeface="Helvetica Now Text "/>
                <a:hlinkClick r:id="rId15"/>
              </a:rPr>
              <a:t>https://www.instagram.com/nottsalliance/</a:t>
            </a:r>
            <a:r>
              <a:rPr lang="en-GB" baseline="0" dirty="0">
                <a:solidFill>
                  <a:schemeClr val="accent1"/>
                </a:solidFill>
                <a:latin typeface="Helvetica Now Text "/>
              </a:rPr>
              <a:t> </a:t>
            </a:r>
            <a:endParaRPr lang="en-GB" dirty="0">
              <a:solidFill>
                <a:schemeClr val="accent1"/>
              </a:solidFill>
              <a:latin typeface="Helvetica Now Text 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9F79CC4-45EF-E148-ABBD-99BB8ACDD83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051639" y="855909"/>
            <a:ext cx="4510173" cy="406537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en-GB" dirty="0">
                <a:latin typeface="HelveticaNowText"/>
                <a:hlinkClick r:id="rId16"/>
              </a:rPr>
              <a:t>Nottinghamshire Alliance Training Hub</a:t>
            </a:r>
            <a:endParaRPr lang="en-GB" dirty="0">
              <a:latin typeface="HelveticaNowText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9F79CC4-45EF-E148-ABBD-99BB8ACDD83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077498" y="2282997"/>
            <a:ext cx="4880289" cy="413657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en-GB" u="sng" dirty="0">
                <a:solidFill>
                  <a:srgbClr val="333333"/>
                </a:solidFill>
                <a:latin typeface="Helvetica Now Text "/>
                <a:hlinkClick r:id="rId17"/>
              </a:rPr>
              <a:t>https://alliancetraininghub.eventbrite.co.uk</a:t>
            </a:r>
            <a:endParaRPr lang="en-GB" u="sng" dirty="0">
              <a:solidFill>
                <a:srgbClr val="333333"/>
              </a:solidFill>
              <a:latin typeface="Helvetica Now Text "/>
            </a:endParaRPr>
          </a:p>
          <a:p>
            <a:endParaRPr lang="en-GB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9F79CC4-45EF-E148-ABBD-99BB8ACDD83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061021" y="3760189"/>
            <a:ext cx="4677089" cy="365496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en-GB" dirty="0">
                <a:latin typeface="HelveticaNowText"/>
                <a:cs typeface="HelveticaNowText Light" panose="020B0404030202020204" pitchFamily="34" charset="0"/>
                <a:hlinkClick r:id="rId18"/>
              </a:rPr>
              <a:t>https://www.nottstraininghub.nhs.uk/</a:t>
            </a:r>
            <a:endParaRPr lang="en-GB" dirty="0">
              <a:latin typeface="HelveticaNowText"/>
              <a:cs typeface="HelveticaNowText Light" panose="020B0404030202020204" pitchFamily="34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9F79CC4-45EF-E148-ABBD-99BB8ACDD83C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051639" y="5159118"/>
            <a:ext cx="3852475" cy="402772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en-GB" u="sng" dirty="0">
                <a:solidFill>
                  <a:schemeClr val="accent1"/>
                </a:solidFill>
                <a:latin typeface="Helvetica Now Text "/>
                <a:hlinkClick r:id="rId19"/>
              </a:rPr>
              <a:t>alliance.hub1@nhs.net</a:t>
            </a:r>
            <a:endParaRPr lang="en-GB" dirty="0">
              <a:solidFill>
                <a:schemeClr val="accent1"/>
              </a:solidFill>
              <a:latin typeface="Helvetica Now Text "/>
            </a:endParaRPr>
          </a:p>
        </p:txBody>
      </p:sp>
    </p:spTree>
    <p:extLst>
      <p:ext uri="{BB962C8B-B14F-4D97-AF65-F5344CB8AC3E}">
        <p14:creationId xmlns:p14="http://schemas.microsoft.com/office/powerpoint/2010/main" val="2691960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7B682C-F1DB-3146-B825-246C66E15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219F8-70BD-3B4E-AA67-394AE0845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99C48-696D-7E4D-84BA-4A7F4041EA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NowText" panose="020B0504030202020204" pitchFamily="34" charset="77"/>
              </a:defRPr>
            </a:lvl1pPr>
          </a:lstStyle>
          <a:p>
            <a:fld id="{0ED9AC28-27D9-9746-B6F3-63B6AC4893D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D30FB-3D23-324A-A8E9-A48FED14F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NowText" panose="020B050403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2FE27-EAFC-0844-B9FA-397260799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 b="0" i="0">
                <a:solidFill>
                  <a:schemeClr val="accent1"/>
                </a:solidFill>
                <a:latin typeface="HelveticaNowText" panose="020B0504030202020204" pitchFamily="34" charset="77"/>
              </a:defRPr>
            </a:lvl1pPr>
          </a:lstStyle>
          <a:p>
            <a:fld id="{3A1E9C6A-B621-BA4E-8ADB-7685F938B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9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6"/>
          </a:solidFill>
          <a:latin typeface="Gramatika-Bold" pitchFamily="2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0" i="0" kern="1200">
          <a:solidFill>
            <a:schemeClr val="accent6"/>
          </a:solidFill>
          <a:latin typeface="HelveticaNowText" panose="020B0504030202020204" pitchFamily="34" charset="77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b="0" i="0" kern="1200">
          <a:solidFill>
            <a:schemeClr val="accent6"/>
          </a:solidFill>
          <a:latin typeface="HelveticaNowText" panose="020B0504030202020204" pitchFamily="34" charset="77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accent6"/>
          </a:solidFill>
          <a:latin typeface="HelveticaNowText" panose="020B0504030202020204" pitchFamily="34" charset="77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900" b="0" i="0" kern="1200">
          <a:solidFill>
            <a:schemeClr val="accent6"/>
          </a:solidFill>
          <a:latin typeface="HelveticaNowText" panose="020B0504030202020204" pitchFamily="34" charset="77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900" b="0" i="0" kern="1200">
          <a:solidFill>
            <a:schemeClr val="accent6"/>
          </a:solidFill>
          <a:latin typeface="HelveticaNowText" panose="020B0504030202020204" pitchFamily="34" charset="77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rsingtimes.net/clinical-archive/assessment-skills/communication-skills-6-difficult-and-challenging-conversations-20-04-2018/#Also_in_this_series" TargetMode="External"/><Relationship Id="rId2" Type="http://schemas.openxmlformats.org/officeDocument/2006/relationships/hyperlink" Target="https://www.pulsepracticejobs.com/article/ten-challenging-patients-and-how-to-tackle-them-/" TargetMode="Externa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alliancetraininghub.eventbrite.co.uk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59680" y="528108"/>
            <a:ext cx="8825658" cy="2677648"/>
          </a:xfrm>
        </p:spPr>
        <p:txBody>
          <a:bodyPr>
            <a:normAutofit/>
          </a:bodyPr>
          <a:lstStyle/>
          <a:p>
            <a:r>
              <a:rPr lang="en-GB" dirty="0"/>
              <a:t>Dealing with difficult consultations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88136" y="4299944"/>
            <a:ext cx="8825658" cy="1510305"/>
          </a:xfrm>
        </p:spPr>
        <p:txBody>
          <a:bodyPr>
            <a:normAutofit/>
          </a:bodyPr>
          <a:lstStyle/>
          <a:p>
            <a:r>
              <a:rPr lang="en-GB" dirty="0"/>
              <a:t>Sarah Partridge: Clinical Pharmacist, NATH</a:t>
            </a:r>
          </a:p>
          <a:p>
            <a:r>
              <a:rPr lang="en-GB" dirty="0"/>
              <a:t>Dr Saira Jawaid: GP Associate, NATH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8827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Can you think of</a:t>
            </a:r>
            <a:r>
              <a:rPr lang="en-GB" u="sng" dirty="0"/>
              <a:t> factors </a:t>
            </a:r>
            <a:r>
              <a:rPr lang="en-GB" dirty="0"/>
              <a:t>behind some of the difficult consultations?</a:t>
            </a:r>
          </a:p>
        </p:txBody>
      </p:sp>
    </p:spTree>
    <p:extLst>
      <p:ext uri="{BB962C8B-B14F-4D97-AF65-F5344CB8AC3E}">
        <p14:creationId xmlns:p14="http://schemas.microsoft.com/office/powerpoint/2010/main" val="2963712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1AF6BBB-731D-4C92-92FD-64B2719E3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933" y="832514"/>
            <a:ext cx="10507135" cy="3507340"/>
          </a:xfrm>
        </p:spPr>
        <p:txBody>
          <a:bodyPr>
            <a:normAutofit/>
          </a:bodyPr>
          <a:lstStyle/>
          <a:p>
            <a:r>
              <a:rPr lang="en-GB" dirty="0"/>
              <a:t>Mentimeter</a:t>
            </a:r>
          </a:p>
          <a:p>
            <a:r>
              <a:rPr lang="en-GB" b="0" i="0" dirty="0">
                <a:solidFill>
                  <a:srgbClr val="252B36"/>
                </a:solidFill>
                <a:effectLst/>
                <a:latin typeface="MentiText"/>
              </a:rPr>
              <a:t>Go to </a:t>
            </a:r>
            <a:r>
              <a:rPr lang="en-GB" b="1" i="0" dirty="0">
                <a:solidFill>
                  <a:srgbClr val="252B36"/>
                </a:solidFill>
                <a:effectLst/>
                <a:latin typeface="MentiText"/>
              </a:rPr>
              <a:t>www.menti.com</a:t>
            </a:r>
            <a:r>
              <a:rPr lang="en-GB" b="0" i="0" dirty="0">
                <a:solidFill>
                  <a:srgbClr val="252B36"/>
                </a:solidFill>
                <a:effectLst/>
                <a:latin typeface="MentiText"/>
              </a:rPr>
              <a:t> and use the code </a:t>
            </a:r>
            <a:r>
              <a:rPr lang="en-GB" b="1" i="0" dirty="0">
                <a:solidFill>
                  <a:srgbClr val="252B36"/>
                </a:solidFill>
                <a:effectLst/>
                <a:latin typeface="MentiText"/>
              </a:rPr>
              <a:t>2188 0365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7599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C412A-16C8-4810-B2C1-CEEB4D960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Patient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DD148-DEA6-476B-BB98-F0648B04E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>
                <a:ea typeface="MS UI Gothic" panose="020B0600070205080204" pitchFamily="34" charset="-128"/>
              </a:rPr>
              <a:t>Angry </a:t>
            </a:r>
          </a:p>
          <a:p>
            <a:r>
              <a:rPr lang="en-GB" sz="3200" dirty="0"/>
              <a:t>Confrontational </a:t>
            </a:r>
          </a:p>
          <a:p>
            <a:r>
              <a:rPr lang="en-GB" sz="3200" dirty="0"/>
              <a:t>Demanding</a:t>
            </a:r>
          </a:p>
          <a:p>
            <a:r>
              <a:rPr lang="en-GB" sz="3200" dirty="0"/>
              <a:t>Talkative </a:t>
            </a:r>
          </a:p>
          <a:p>
            <a:r>
              <a:rPr lang="en-GB" sz="3200" dirty="0"/>
              <a:t>Patient who is not opening up (has hidden agenda)</a:t>
            </a:r>
          </a:p>
          <a:p>
            <a:r>
              <a:rPr lang="en-GB" sz="3200" dirty="0">
                <a:latin typeface="Helvetica" pitchFamily="2" charset="0"/>
                <a:ea typeface="MS UI Gothic" panose="020B0600070205080204" pitchFamily="34" charset="-128"/>
              </a:rPr>
              <a:t>Lack of time</a:t>
            </a:r>
          </a:p>
          <a:p>
            <a:r>
              <a:rPr lang="en-GB" sz="3200" dirty="0">
                <a:latin typeface="Helvetica" pitchFamily="2" charset="0"/>
                <a:ea typeface="MS UI Gothic" panose="020B0600070205080204" pitchFamily="34" charset="-128"/>
              </a:rPr>
              <a:t>Unrealistic expectations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7562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E5A3D-2B26-4D52-8BC5-E556212D6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Environmental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98811-7270-41D7-B346-333ACBAB7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3273"/>
            <a:ext cx="10515600" cy="45836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tx1"/>
                </a:solidFill>
                <a:latin typeface="Helvetica Now Text "/>
              </a:rPr>
              <a:t>Face to face</a:t>
            </a:r>
            <a:endParaRPr lang="en-GB" sz="3200" b="0" i="0" dirty="0">
              <a:solidFill>
                <a:schemeClr val="tx1"/>
              </a:solidFill>
              <a:effectLst/>
              <a:latin typeface="Helvetica Now Text "/>
            </a:endParaRPr>
          </a:p>
          <a:p>
            <a:r>
              <a:rPr lang="en-GB" sz="3200" b="0" i="0" dirty="0">
                <a:solidFill>
                  <a:schemeClr val="tx1"/>
                </a:solidFill>
                <a:effectLst/>
                <a:latin typeface="Helvetica Now Text "/>
              </a:rPr>
              <a:t>Multiple people in the consultation room</a:t>
            </a:r>
          </a:p>
          <a:p>
            <a:r>
              <a:rPr lang="en-GB" sz="3200" dirty="0">
                <a:solidFill>
                  <a:schemeClr val="tx1"/>
                </a:solidFill>
                <a:latin typeface="Helvetica Now Text "/>
              </a:rPr>
              <a:t>W</a:t>
            </a:r>
            <a:r>
              <a:rPr lang="en-GB" sz="3200" b="0" i="0" dirty="0">
                <a:solidFill>
                  <a:schemeClr val="tx1"/>
                </a:solidFill>
                <a:effectLst/>
                <a:latin typeface="Helvetica Now Text "/>
              </a:rPr>
              <a:t>aiting </a:t>
            </a:r>
            <a:r>
              <a:rPr lang="en-GB" sz="3200" dirty="0">
                <a:solidFill>
                  <a:schemeClr val="tx1"/>
                </a:solidFill>
                <a:latin typeface="Helvetica Now Text "/>
              </a:rPr>
              <a:t>room encounter, A&amp;E</a:t>
            </a:r>
          </a:p>
          <a:p>
            <a:pPr marL="0" indent="0">
              <a:buNone/>
            </a:pPr>
            <a:endParaRPr lang="en-GB" sz="3200" dirty="0">
              <a:solidFill>
                <a:schemeClr val="tx1"/>
              </a:solidFill>
              <a:latin typeface="Helvetica Now Text "/>
            </a:endParaRPr>
          </a:p>
          <a:p>
            <a:pPr marL="0" indent="0">
              <a:buNone/>
            </a:pPr>
            <a:r>
              <a:rPr lang="en-GB" sz="3200" dirty="0">
                <a:solidFill>
                  <a:schemeClr val="tx1"/>
                </a:solidFill>
                <a:latin typeface="Helvetica Now Text "/>
              </a:rPr>
              <a:t>Telephone / Video</a:t>
            </a:r>
          </a:p>
          <a:p>
            <a:r>
              <a:rPr lang="en-GB" sz="3200" dirty="0">
                <a:solidFill>
                  <a:schemeClr val="tx1"/>
                </a:solidFill>
                <a:latin typeface="Helvetica Now Text "/>
              </a:rPr>
              <a:t>Patient not in an appropriate setting e.g. on the bus, lack of privacy</a:t>
            </a:r>
          </a:p>
          <a:p>
            <a:pPr marL="0" indent="0">
              <a:buNone/>
            </a:pPr>
            <a:endParaRPr lang="en-GB" sz="3200" dirty="0">
              <a:solidFill>
                <a:schemeClr val="tx1"/>
              </a:solidFill>
              <a:latin typeface="Helvetica Now Text "/>
            </a:endParaRPr>
          </a:p>
          <a:p>
            <a:pPr marL="0" indent="0">
              <a:buNone/>
            </a:pPr>
            <a:r>
              <a:rPr lang="en-GB" sz="3200" dirty="0">
                <a:solidFill>
                  <a:schemeClr val="tx1"/>
                </a:solidFill>
                <a:latin typeface="Helvetica Now Text "/>
              </a:rPr>
              <a:t>Both</a:t>
            </a:r>
          </a:p>
          <a:p>
            <a:r>
              <a:rPr lang="en-GB" sz="3200" b="0" i="0" dirty="0">
                <a:solidFill>
                  <a:schemeClr val="tx1"/>
                </a:solidFill>
                <a:effectLst/>
                <a:latin typeface="Helvetica Now Text "/>
              </a:rPr>
              <a:t>Cultural barriers and language difficulties</a:t>
            </a:r>
            <a:endParaRPr lang="en-GB" sz="3200" dirty="0">
              <a:solidFill>
                <a:schemeClr val="tx1"/>
              </a:solidFill>
              <a:latin typeface="Helvetica Now Text 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6640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0DC2-4181-4AE2-837A-573652800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D281D-688E-4BFA-96B3-7A6A044E9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322A3E5-1FA9-4DC8-A0AE-ED4DDC6BC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6675"/>
            <a:ext cx="10515600" cy="679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915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9E6DD-4A2F-409A-8A96-41AA7DEF0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Practitioner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C8EE9-AE3E-472D-85D1-E2E76557A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/>
            <a:r>
              <a:rPr lang="en-GB" sz="3200" dirty="0">
                <a:ea typeface="MS UI Gothic" panose="020B0600070205080204" pitchFamily="34" charset="-128"/>
              </a:rPr>
              <a:t>Do you lack confidence?</a:t>
            </a:r>
          </a:p>
          <a:p>
            <a:pPr marL="457200" lvl="1" indent="0">
              <a:buNone/>
            </a:pPr>
            <a:endParaRPr lang="en-GB" sz="3200" dirty="0">
              <a:ea typeface="MS UI Gothic" panose="020B0600070205080204" pitchFamily="34" charset="-128"/>
            </a:endParaRPr>
          </a:p>
          <a:p>
            <a:pPr marL="914400" lvl="1" indent="-457200"/>
            <a:r>
              <a:rPr lang="en-GB" sz="3200" dirty="0">
                <a:ea typeface="MS UI Gothic" panose="020B0600070205080204" pitchFamily="34" charset="-128"/>
              </a:rPr>
              <a:t>Do you lack knowledge?</a:t>
            </a:r>
          </a:p>
          <a:p>
            <a:pPr marL="914400" lvl="1" indent="-457200"/>
            <a:endParaRPr lang="en-GB" sz="3200" dirty="0">
              <a:ea typeface="MS UI Gothic" panose="020B0600070205080204" pitchFamily="34" charset="-128"/>
            </a:endParaRPr>
          </a:p>
          <a:p>
            <a:pPr marL="914400" lvl="1" indent="-457200"/>
            <a:r>
              <a:rPr lang="en-GB" sz="3200" dirty="0">
                <a:ea typeface="MS UI Gothic" panose="020B0600070205080204" pitchFamily="34" charset="-128"/>
              </a:rPr>
              <a:t>Do you lack the appropriate skills?</a:t>
            </a:r>
          </a:p>
          <a:p>
            <a:pPr marL="457200" lvl="1" indent="0">
              <a:buNone/>
            </a:pPr>
            <a:endParaRPr lang="en-GB" sz="3200" dirty="0">
              <a:ea typeface="MS UI Gothic" panose="020B0600070205080204" pitchFamily="34" charset="-128"/>
            </a:endParaRPr>
          </a:p>
          <a:p>
            <a:pPr marL="914400" lvl="1" indent="-457200"/>
            <a:r>
              <a:rPr lang="en-GB" sz="3200" dirty="0">
                <a:ea typeface="MS UI Gothic" panose="020B0600070205080204" pitchFamily="34" charset="-128"/>
              </a:rPr>
              <a:t>Does the subject matter remind you of something personal?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GB" dirty="0">
              <a:latin typeface="Segoe Print" panose="02000800000000000000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1216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657225"/>
            <a:ext cx="9972674" cy="1943100"/>
          </a:xfrm>
        </p:spPr>
        <p:txBody>
          <a:bodyPr>
            <a:normAutofit fontScale="90000"/>
          </a:bodyPr>
          <a:lstStyle/>
          <a:p>
            <a:r>
              <a:rPr lang="en-GB" sz="5300" dirty="0"/>
              <a:t>General Approach to dealing with difficult consultations 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5360" y="2387600"/>
            <a:ext cx="7564625" cy="1665835"/>
          </a:xfrm>
        </p:spPr>
        <p:txBody>
          <a:bodyPr>
            <a:noAutofit/>
          </a:bodyPr>
          <a:lstStyle/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Before the conversation</a:t>
            </a: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During the conversation</a:t>
            </a: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After the conversation</a:t>
            </a:r>
          </a:p>
        </p:txBody>
      </p:sp>
    </p:spTree>
    <p:extLst>
      <p:ext uri="{BB962C8B-B14F-4D97-AF65-F5344CB8AC3E}">
        <p14:creationId xmlns:p14="http://schemas.microsoft.com/office/powerpoint/2010/main" val="511373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588579"/>
            <a:ext cx="9972674" cy="1861111"/>
          </a:xfrm>
        </p:spPr>
        <p:txBody>
          <a:bodyPr>
            <a:normAutofit/>
          </a:bodyPr>
          <a:lstStyle/>
          <a:p>
            <a:r>
              <a:rPr lang="en-GB" sz="4800" dirty="0"/>
              <a:t>Before the Conversation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6325" y="2299227"/>
            <a:ext cx="9820275" cy="5046453"/>
          </a:xfrm>
        </p:spPr>
        <p:txBody>
          <a:bodyPr>
            <a:normAutofit/>
          </a:bodyPr>
          <a:lstStyle/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Can you anticipate the conversation occurring?</a:t>
            </a:r>
          </a:p>
          <a:p>
            <a:pPr algn="l">
              <a:buClr>
                <a:schemeClr val="bg1"/>
              </a:buClr>
            </a:pPr>
            <a:endParaRPr lang="en-GB" sz="2800" dirty="0"/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Timing:</a:t>
            </a:r>
          </a:p>
          <a:p>
            <a:pPr algn="l">
              <a:buClr>
                <a:schemeClr val="bg1"/>
              </a:buClr>
            </a:pPr>
            <a:r>
              <a:rPr lang="en-GB" sz="2800" dirty="0"/>
              <a:t>Do you have enough time?</a:t>
            </a:r>
          </a:p>
          <a:p>
            <a:pPr algn="l">
              <a:buClr>
                <a:schemeClr val="bg1"/>
              </a:buClr>
            </a:pPr>
            <a:r>
              <a:rPr lang="en-GB" sz="2800" dirty="0"/>
              <a:t>Is this time right for you and the patient?</a:t>
            </a:r>
          </a:p>
        </p:txBody>
      </p:sp>
    </p:spTree>
    <p:extLst>
      <p:ext uri="{BB962C8B-B14F-4D97-AF65-F5344CB8AC3E}">
        <p14:creationId xmlns:p14="http://schemas.microsoft.com/office/powerpoint/2010/main" val="978594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2023" y="316088"/>
            <a:ext cx="9972674" cy="2234847"/>
          </a:xfrm>
        </p:spPr>
        <p:txBody>
          <a:bodyPr>
            <a:normAutofit/>
          </a:bodyPr>
          <a:lstStyle/>
          <a:p>
            <a:r>
              <a:rPr lang="en-GB" sz="5400" dirty="0"/>
              <a:t>Before the Conversation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9702" y="1922286"/>
            <a:ext cx="9820275" cy="444517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Why is the conversation difficult for the patient? Can you do anything about this?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Why is the conversation difficult for you? Can you do anything about this?</a:t>
            </a:r>
          </a:p>
        </p:txBody>
      </p:sp>
    </p:spTree>
    <p:extLst>
      <p:ext uri="{BB962C8B-B14F-4D97-AF65-F5344CB8AC3E}">
        <p14:creationId xmlns:p14="http://schemas.microsoft.com/office/powerpoint/2010/main" val="2086693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88EED-12A1-461C-8CE0-155251F56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Before the consultation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2AFBE-A752-4FE4-A24A-A035E074D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Is there anyone that can help you? </a:t>
            </a:r>
          </a:p>
          <a:p>
            <a:r>
              <a:rPr lang="en-GB" sz="3200" dirty="0"/>
              <a:t>Discuss with a colleague or senior</a:t>
            </a:r>
          </a:p>
          <a:p>
            <a:r>
              <a:rPr lang="en-GB" sz="3200" dirty="0"/>
              <a:t>Partnership - can they attend with you? 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6307CC-C6E9-4E9D-96FD-805DF4627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403" y="4376946"/>
            <a:ext cx="2500081" cy="179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13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766429" y="838200"/>
            <a:ext cx="5147305" cy="90872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Autofit/>
          </a:bodyPr>
          <a:lstStyle/>
          <a:p>
            <a:pPr algn="r">
              <a:defRPr/>
            </a:pPr>
            <a:r>
              <a:rPr lang="en-GB" sz="4800" dirty="0"/>
              <a:t>Housekeeping</a:t>
            </a:r>
            <a:endParaRPr lang="en-US" sz="4800" dirty="0"/>
          </a:p>
        </p:txBody>
      </p:sp>
      <p:pic>
        <p:nvPicPr>
          <p:cNvPr id="6" name="Picture 4" descr="iphone ipa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27442" y="1825625"/>
            <a:ext cx="7137115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5595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4E2A3-AC0D-4424-8C23-9CD840940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				HALT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CAB5B-0DA8-4B3B-A914-07691B7B5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200" dirty="0"/>
              <a:t>Check your internal barometer: HALT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3200" b="1" u="sng" dirty="0">
                <a:solidFill>
                  <a:schemeClr val="accent1"/>
                </a:solidFill>
                <a:ea typeface="MS UI Gothic" panose="020B0600070205080204" pitchFamily="34" charset="-128"/>
              </a:rPr>
              <a:t>H</a:t>
            </a:r>
            <a:r>
              <a:rPr lang="en-GB" sz="3200" dirty="0">
                <a:ea typeface="MS UI Gothic" panose="020B0600070205080204" pitchFamily="34" charset="-128"/>
              </a:rPr>
              <a:t>ungry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3200" b="1" u="sng" dirty="0">
                <a:solidFill>
                  <a:schemeClr val="accent1"/>
                </a:solidFill>
                <a:ea typeface="MS UI Gothic" panose="020B0600070205080204" pitchFamily="34" charset="-128"/>
              </a:rPr>
              <a:t>A</a:t>
            </a:r>
            <a:r>
              <a:rPr lang="en-GB" sz="3200" dirty="0">
                <a:ea typeface="MS UI Gothic" panose="020B0600070205080204" pitchFamily="34" charset="-128"/>
              </a:rPr>
              <a:t>ngry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3200" b="1" u="sng" dirty="0">
                <a:solidFill>
                  <a:schemeClr val="accent1"/>
                </a:solidFill>
                <a:ea typeface="MS UI Gothic" panose="020B0600070205080204" pitchFamily="34" charset="-128"/>
              </a:rPr>
              <a:t>L</a:t>
            </a:r>
            <a:r>
              <a:rPr lang="en-GB" sz="3200" dirty="0">
                <a:ea typeface="MS UI Gothic" panose="020B0600070205080204" pitchFamily="34" charset="-128"/>
              </a:rPr>
              <a:t>ate</a:t>
            </a:r>
            <a:r>
              <a:rPr lang="en-GB" sz="3200" dirty="0">
                <a:solidFill>
                  <a:schemeClr val="accent1"/>
                </a:solidFill>
                <a:ea typeface="MS UI Gothic" panose="020B0600070205080204" pitchFamily="34" charset="-128"/>
              </a:rPr>
              <a:t>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3200" b="1" u="sng" dirty="0">
                <a:solidFill>
                  <a:schemeClr val="accent1"/>
                </a:solidFill>
                <a:ea typeface="MS UI Gothic" panose="020B0600070205080204" pitchFamily="34" charset="-128"/>
              </a:rPr>
              <a:t>T</a:t>
            </a:r>
            <a:r>
              <a:rPr lang="en-GB" sz="3200" dirty="0">
                <a:ea typeface="MS UI Gothic" panose="020B0600070205080204" pitchFamily="34" charset="-128"/>
              </a:rPr>
              <a:t>ired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GB" sz="3200" dirty="0">
              <a:ea typeface="MS UI Gothic" panose="020B0600070205080204" pitchFamily="34" charset="-128"/>
            </a:endParaRPr>
          </a:p>
          <a:p>
            <a:pPr marL="457200" lvl="1" indent="0" algn="l">
              <a:buNone/>
            </a:pPr>
            <a:r>
              <a:rPr lang="en-GB" sz="3200" dirty="0">
                <a:ea typeface="MS UI Gothic" panose="020B0600070205080204" pitchFamily="34" charset="-128"/>
              </a:rPr>
              <a:t>This applies both face to face and on telephone</a:t>
            </a:r>
          </a:p>
        </p:txBody>
      </p:sp>
    </p:spTree>
    <p:extLst>
      <p:ext uri="{BB962C8B-B14F-4D97-AF65-F5344CB8AC3E}">
        <p14:creationId xmlns:p14="http://schemas.microsoft.com/office/powerpoint/2010/main" val="2246179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D7F0-E74F-490F-8E8C-75D8BCA9F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33EA5DBF-9E5C-4A28-82F5-520D4FD51C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569343"/>
            <a:ext cx="9092242" cy="543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420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CC647-8381-1C4E-B4D7-CC8E9478C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1045" y="316089"/>
            <a:ext cx="9129712" cy="1358724"/>
          </a:xfrm>
        </p:spPr>
        <p:txBody>
          <a:bodyPr>
            <a:normAutofit/>
          </a:bodyPr>
          <a:lstStyle/>
          <a:p>
            <a:r>
              <a:rPr lang="en-US" sz="5400" dirty="0"/>
              <a:t>During the consultation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28FDD5-4CDB-4A47-861E-66024D6A0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845" y="1862668"/>
            <a:ext cx="7534275" cy="3567288"/>
          </a:xfrm>
        </p:spPr>
        <p:txBody>
          <a:bodyPr>
            <a:normAutofit/>
          </a:bodyPr>
          <a:lstStyle/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3200" dirty="0"/>
              <a:t>Before things get difficult: Connect with them to find common ground – ask questions about family, work or interests</a:t>
            </a: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3200" dirty="0"/>
              <a:t>Can you build a rapport, before the conversation gets difficult? </a:t>
            </a:r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222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CC647-8381-1C4E-B4D7-CC8E9478C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441502"/>
            <a:ext cx="9129712" cy="1356479"/>
          </a:xfrm>
        </p:spPr>
        <p:txBody>
          <a:bodyPr>
            <a:normAutofit/>
          </a:bodyPr>
          <a:lstStyle/>
          <a:p>
            <a:r>
              <a:rPr lang="en-US" sz="5400" dirty="0"/>
              <a:t>During the conversation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28FDD5-4CDB-4A47-861E-66024D6A0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7321" y="1967653"/>
            <a:ext cx="7534275" cy="3358093"/>
          </a:xfrm>
        </p:spPr>
        <p:txBody>
          <a:bodyPr>
            <a:normAutofit/>
          </a:bodyPr>
          <a:lstStyle/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3200" dirty="0"/>
              <a:t>Be honest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3200" dirty="0"/>
              <a:t>Know your limitations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3200" dirty="0"/>
              <a:t>You are not alone! Is there someone else better placed to have this conversation?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704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CC647-8381-1C4E-B4D7-CC8E9478C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40265"/>
            <a:ext cx="9129712" cy="1308453"/>
          </a:xfrm>
        </p:spPr>
        <p:txBody>
          <a:bodyPr>
            <a:normAutofit/>
          </a:bodyPr>
          <a:lstStyle/>
          <a:p>
            <a:r>
              <a:rPr lang="en-US" sz="5400" dirty="0"/>
              <a:t>During the conversation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28FDD5-4CDB-4A47-861E-66024D6A0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8763" y="2111022"/>
            <a:ext cx="8586787" cy="3759199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sz="3200" dirty="0"/>
              <a:t>FRAMEWORK: SCARS</a:t>
            </a:r>
          </a:p>
          <a:p>
            <a:pPr marL="457200" indent="-457200" algn="l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GB" sz="3200" dirty="0"/>
          </a:p>
          <a:p>
            <a:pPr marL="457200" indent="-457200" algn="l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rgbClr val="FF0000"/>
                </a:solidFill>
              </a:rPr>
              <a:t>S</a:t>
            </a:r>
            <a:r>
              <a:rPr lang="en-GB" sz="3200" dirty="0"/>
              <a:t>etting</a:t>
            </a:r>
          </a:p>
          <a:p>
            <a:pPr marL="457200" indent="-457200" algn="l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rgbClr val="FF0000"/>
                </a:solidFill>
              </a:rPr>
              <a:t>C</a:t>
            </a:r>
            <a:r>
              <a:rPr lang="en-GB" sz="3200" dirty="0"/>
              <a:t>ommunicate with kindness</a:t>
            </a:r>
          </a:p>
          <a:p>
            <a:pPr marL="457200" indent="-457200" algn="l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rgbClr val="FF0000"/>
                </a:solidFill>
              </a:rPr>
              <a:t>A</a:t>
            </a:r>
            <a:r>
              <a:rPr lang="en-GB" sz="3200" dirty="0"/>
              <a:t>sk (and listen, different from simply waiting to speak)</a:t>
            </a:r>
          </a:p>
          <a:p>
            <a:pPr marL="457200" indent="-457200" algn="l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rgbClr val="FF0000"/>
                </a:solidFill>
              </a:rPr>
              <a:t>R</a:t>
            </a:r>
            <a:r>
              <a:rPr lang="en-GB" sz="3200" dirty="0"/>
              <a:t>eflect and respond</a:t>
            </a:r>
          </a:p>
          <a:p>
            <a:pPr marL="457200" indent="-457200" algn="l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rgbClr val="FF0000"/>
                </a:solidFill>
              </a:rPr>
              <a:t>S</a:t>
            </a:r>
            <a:r>
              <a:rPr lang="en-GB" sz="3200" dirty="0"/>
              <a:t>ummarise and plan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CB0758-D9FE-9B4F-B529-F992894EDFF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72213"/>
            <a:ext cx="6327775" cy="36512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4270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00592-0FFD-5D47-922C-E055D71E0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2645" y="349954"/>
            <a:ext cx="8401049" cy="1300170"/>
          </a:xfrm>
        </p:spPr>
        <p:txBody>
          <a:bodyPr>
            <a:normAutofit/>
          </a:bodyPr>
          <a:lstStyle/>
          <a:p>
            <a:r>
              <a:rPr lang="en-US" sz="5400" dirty="0"/>
              <a:t>After the conversation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B7F727-1BB6-584A-9D2B-7A97574A6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2480" y="1991413"/>
            <a:ext cx="7534275" cy="87461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200" dirty="0"/>
              <a:t>Document, document, document!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0DA6A8-C9C5-7149-8CE1-F7318AFA6D3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72213"/>
            <a:ext cx="6327775" cy="36512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3041C102-ED1D-41E4-83CA-548835189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645" y="286603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8A939641-1C2F-4BA9-8329-030565103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424" y="2866030"/>
            <a:ext cx="308633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73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00592-0FFD-5D47-922C-E055D71E0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657225"/>
            <a:ext cx="8401049" cy="1181100"/>
          </a:xfrm>
        </p:spPr>
        <p:txBody>
          <a:bodyPr>
            <a:normAutofit/>
          </a:bodyPr>
          <a:lstStyle/>
          <a:p>
            <a:r>
              <a:rPr lang="en-US" sz="5400" dirty="0"/>
              <a:t>After the conversation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B7F727-1BB6-584A-9D2B-7A97574A6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920" y="1863956"/>
            <a:ext cx="9163050" cy="2514600"/>
          </a:xfrm>
        </p:spPr>
        <p:txBody>
          <a:bodyPr>
            <a:noAutofit/>
          </a:bodyPr>
          <a:lstStyle/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3200" dirty="0"/>
              <a:t>Resilience</a:t>
            </a: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3200" dirty="0"/>
              <a:t>Acknowledge that it is human to have feelings and emotions</a:t>
            </a: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3200" dirty="0"/>
              <a:t>Discuss with a colleague, to help debrief if you feel you need to</a:t>
            </a: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3200" dirty="0"/>
              <a:t>Don’t let a bad experience effect the rest of your day, keep a sense of perspective</a:t>
            </a:r>
          </a:p>
        </p:txBody>
      </p:sp>
    </p:spTree>
    <p:extLst>
      <p:ext uri="{BB962C8B-B14F-4D97-AF65-F5344CB8AC3E}">
        <p14:creationId xmlns:p14="http://schemas.microsoft.com/office/powerpoint/2010/main" val="245329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66229-4091-584F-8552-1FBB4F9AF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0880" y="-871538"/>
            <a:ext cx="7429500" cy="2771775"/>
          </a:xfrm>
        </p:spPr>
        <p:txBody>
          <a:bodyPr/>
          <a:lstStyle/>
          <a:p>
            <a:r>
              <a:rPr lang="en-US" sz="5400" dirty="0"/>
              <a:t>The Angry patient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5D789A-E851-224F-B269-2EE11ECD21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7D68BE-714D-0F41-A217-D03A6E23A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2917825"/>
            <a:ext cx="32004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77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66229-4091-584F-8552-1FBB4F9AF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0880" y="-871538"/>
            <a:ext cx="7429500" cy="2771775"/>
          </a:xfrm>
        </p:spPr>
        <p:txBody>
          <a:bodyPr/>
          <a:lstStyle/>
          <a:p>
            <a:r>
              <a:rPr lang="en-US" sz="5400" dirty="0"/>
              <a:t>The Angry patient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5D789A-E851-224F-B269-2EE11ECD21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12800" dirty="0"/>
              <a:t>How do you feel about it ?</a:t>
            </a:r>
            <a:endParaRPr lang="en-US" sz="3200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7D68BE-714D-0F41-A217-D03A6E23A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2917825"/>
            <a:ext cx="32004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22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0BF7E60-3836-47F4-B9AB-60FACFAD35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252B36"/>
                </a:solidFill>
                <a:effectLst/>
                <a:latin typeface="MentiText"/>
              </a:rPr>
              <a:t>Go to </a:t>
            </a:r>
            <a:r>
              <a:rPr lang="en-GB" b="1" i="0" dirty="0">
                <a:solidFill>
                  <a:srgbClr val="252B36"/>
                </a:solidFill>
                <a:effectLst/>
                <a:latin typeface="MentiText"/>
              </a:rPr>
              <a:t>www.menti.com</a:t>
            </a:r>
            <a:r>
              <a:rPr lang="en-GB" b="0" i="0" dirty="0">
                <a:solidFill>
                  <a:srgbClr val="252B36"/>
                </a:solidFill>
                <a:effectLst/>
                <a:latin typeface="MentiText"/>
              </a:rPr>
              <a:t> and use the code </a:t>
            </a:r>
            <a:r>
              <a:rPr lang="en-GB" b="1" i="0" dirty="0">
                <a:solidFill>
                  <a:srgbClr val="252B36"/>
                </a:solidFill>
                <a:effectLst/>
                <a:latin typeface="MentiText"/>
              </a:rPr>
              <a:t>2188 0365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8856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855640" y="507665"/>
            <a:ext cx="6480720" cy="90872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rmAutofit/>
          </a:bodyPr>
          <a:lstStyle/>
          <a:p>
            <a:pPr algn="ctr">
              <a:defRPr/>
            </a:pPr>
            <a:r>
              <a:rPr lang="en-GB" sz="4800" dirty="0"/>
              <a:t>Ground rules</a:t>
            </a:r>
            <a:endParaRPr lang="en-US" sz="4800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925141" y="1285875"/>
            <a:ext cx="8064896" cy="461010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endParaRPr lang="en-GB" dirty="0"/>
          </a:p>
          <a:p>
            <a:pPr>
              <a:buFontTx/>
              <a:buChar char="•"/>
            </a:pPr>
            <a:r>
              <a:rPr lang="en-GB" sz="2400" b="1" dirty="0"/>
              <a:t>Please participate and ask!!</a:t>
            </a:r>
          </a:p>
          <a:p>
            <a:pPr>
              <a:buFontTx/>
              <a:buChar char="•"/>
            </a:pPr>
            <a:r>
              <a:rPr lang="en-GB" sz="2400" dirty="0"/>
              <a:t>Listen</a:t>
            </a:r>
          </a:p>
          <a:p>
            <a:pPr>
              <a:buFontTx/>
              <a:buChar char="•"/>
            </a:pPr>
            <a:r>
              <a:rPr lang="en-GB" sz="2400" dirty="0"/>
              <a:t>Respect </a:t>
            </a:r>
          </a:p>
          <a:p>
            <a:pPr>
              <a:buFontTx/>
              <a:buChar char="•"/>
            </a:pPr>
            <a:r>
              <a:rPr lang="en-GB" sz="2400" dirty="0"/>
              <a:t>Confidentiality, safe space to practice</a:t>
            </a:r>
          </a:p>
          <a:p>
            <a:pPr>
              <a:buFontTx/>
              <a:buChar char="•"/>
            </a:pPr>
            <a:r>
              <a:rPr lang="en-GB" sz="2400" dirty="0"/>
              <a:t>Inform </a:t>
            </a:r>
          </a:p>
          <a:p>
            <a:pPr>
              <a:buFontTx/>
              <a:buChar char="•"/>
            </a:pPr>
            <a:r>
              <a:rPr lang="en-GB" sz="2400" dirty="0"/>
              <a:t>Zoom etiquettes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294311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66229-4091-584F-8552-1FBB4F9AF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2525" y="451556"/>
            <a:ext cx="7429500" cy="1434747"/>
          </a:xfrm>
        </p:spPr>
        <p:txBody>
          <a:bodyPr>
            <a:normAutofit/>
          </a:bodyPr>
          <a:lstStyle/>
          <a:p>
            <a:r>
              <a:rPr lang="en-US" sz="5400" dirty="0"/>
              <a:t> The Angry patient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5D789A-E851-224F-B269-2EE11ECD2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918" y="1744939"/>
            <a:ext cx="8748713" cy="3576814"/>
          </a:xfrm>
        </p:spPr>
        <p:txBody>
          <a:bodyPr>
            <a:normAutofit fontScale="25000" lnSpcReduction="20000"/>
          </a:bodyPr>
          <a:lstStyle/>
          <a:p>
            <a:endParaRPr lang="en-GB" sz="3500" dirty="0">
              <a:solidFill>
                <a:srgbClr val="FF0000"/>
              </a:solidFill>
            </a:endParaRPr>
          </a:p>
          <a:p>
            <a:r>
              <a:rPr lang="en-GB" sz="9600" dirty="0">
                <a:solidFill>
                  <a:srgbClr val="FF0000"/>
                </a:solidFill>
              </a:rPr>
              <a:t>S</a:t>
            </a:r>
            <a:r>
              <a:rPr lang="en-GB" sz="9600" dirty="0"/>
              <a:t>etting: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9600" dirty="0"/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9600" dirty="0"/>
              <a:t>If you know the situation may escalate, can you alter the setting – make sure you are both comfortable at the outset; this may include telephoning them back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9600" dirty="0"/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9600" dirty="0"/>
              <a:t>Remember HALT (hungry, angry, lonely and tired) – can work both ways!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9600" dirty="0"/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9600" dirty="0"/>
              <a:t>Safety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9600" dirty="0"/>
              <a:t>If face to face - do you need to position yourself near the door? Do you know how to activate alarm?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645AC3-4539-4CB0-A2D7-BC1A94859296}"/>
              </a:ext>
            </a:extLst>
          </p:cNvPr>
          <p:cNvSpPr txBox="1"/>
          <p:nvPr/>
        </p:nvSpPr>
        <p:spPr>
          <a:xfrm>
            <a:off x="3048000" y="282883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2376220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66229-4091-584F-8552-1FBB4F9AF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4468" y="383822"/>
            <a:ext cx="7429500" cy="845538"/>
          </a:xfrm>
        </p:spPr>
        <p:txBody>
          <a:bodyPr/>
          <a:lstStyle/>
          <a:p>
            <a:r>
              <a:rPr lang="en-US" sz="5400" dirty="0"/>
              <a:t>The Angry patient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5D789A-E851-224F-B269-2EE11ECD2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3870" y="1524000"/>
            <a:ext cx="8748713" cy="5334000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C</a:t>
            </a:r>
            <a:r>
              <a:rPr lang="en-GB" sz="2800" dirty="0"/>
              <a:t>ommunicate with kindness:</a:t>
            </a:r>
            <a:endParaRPr lang="en-GB" sz="3200" dirty="0"/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Remain empathic – try to put yourself in their shoes.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This is difficult if someone is abusive, it is a normal human response to feel defensive.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However, it may also be difficult for them to remain angry if you remain kind – “I really want to be able to help you with this” </a:t>
            </a:r>
          </a:p>
          <a:p>
            <a:pPr algn="l">
              <a:buClr>
                <a:schemeClr val="bg1"/>
              </a:buClr>
            </a:pPr>
            <a:r>
              <a:rPr lang="en-GB" sz="2400" dirty="0"/>
              <a:t>….continued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5124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CF157-4715-4BF4-881C-C34EFFDA4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22164-266E-49E3-BCBE-288F5E578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/>
              <a:t>Remember – you are rarely the problem (HALT, also ill, scared, or in pain)! </a:t>
            </a:r>
          </a:p>
          <a:p>
            <a:pPr marL="457189" lvl="1" indent="0">
              <a:buNone/>
            </a:pPr>
            <a:r>
              <a:rPr lang="en-GB" dirty="0"/>
              <a:t>	</a:t>
            </a:r>
            <a:r>
              <a:rPr lang="en-GB" sz="2800" b="1" dirty="0"/>
              <a:t>This can help you keep your own reactions in check! </a:t>
            </a:r>
          </a:p>
          <a:p>
            <a:pPr marL="0" indent="0" algn="l">
              <a:buNone/>
            </a:pPr>
            <a:endParaRPr lang="en-GB" sz="2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/>
              <a:t>Remember your body language too.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0456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66229-4091-584F-8552-1FBB4F9AF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2957" y="383823"/>
            <a:ext cx="7429500" cy="1295577"/>
          </a:xfrm>
        </p:spPr>
        <p:txBody>
          <a:bodyPr/>
          <a:lstStyle/>
          <a:p>
            <a:r>
              <a:rPr lang="en-US" sz="5400" dirty="0"/>
              <a:t>The Angry patient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5D789A-E851-224F-B269-2EE11ECD2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361" y="1679400"/>
            <a:ext cx="8748713" cy="4235097"/>
          </a:xfrm>
        </p:spPr>
        <p:txBody>
          <a:bodyPr>
            <a:normAutofit lnSpcReduction="10000"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A</a:t>
            </a:r>
            <a:r>
              <a:rPr lang="en-GB" sz="2800" dirty="0"/>
              <a:t>sk:</a:t>
            </a:r>
            <a:endParaRPr lang="en-GB" dirty="0"/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AND LISTEN! (people calm down when they feel heard!)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It is easier to diffuse anger if you know the reason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“Could you tell me a bit more about the way you are feeling?”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“Is there something in particular that has made you feel this way?”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7542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66229-4091-584F-8552-1FBB4F9AF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1623" y="203200"/>
            <a:ext cx="7429500" cy="1058510"/>
          </a:xfrm>
        </p:spPr>
        <p:txBody>
          <a:bodyPr>
            <a:normAutofit/>
          </a:bodyPr>
          <a:lstStyle/>
          <a:p>
            <a:r>
              <a:rPr lang="en-US" sz="5400" dirty="0"/>
              <a:t>The Angry patient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5D789A-E851-224F-B269-2EE11ECD2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097844"/>
            <a:ext cx="9601200" cy="4662311"/>
          </a:xfrm>
        </p:spPr>
        <p:txBody>
          <a:bodyPr>
            <a:normAutofit fontScale="92500" lnSpcReduction="20000"/>
          </a:bodyPr>
          <a:lstStyle/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sz="2800" dirty="0">
                <a:solidFill>
                  <a:srgbClr val="FF0000"/>
                </a:solidFill>
              </a:rPr>
              <a:t>R</a:t>
            </a:r>
            <a:r>
              <a:rPr lang="en-GB" sz="2800" dirty="0">
                <a:solidFill>
                  <a:schemeClr val="tx2"/>
                </a:solidFill>
              </a:rPr>
              <a:t>eflect and respond</a:t>
            </a:r>
            <a:r>
              <a:rPr lang="en-GB" sz="2800" dirty="0"/>
              <a:t>:</a:t>
            </a:r>
            <a:endParaRPr lang="en-GB" dirty="0"/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Notice and acknowledge the signs of anger early on to prevent escalation. 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“I can see this is something that you care about a lot” reflect on what made them angry – can you use this to avoid a recurrence?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Listen, actively – often anger may come from having conflicting agenda or unmet need. Give “receipts” patients may repeat (and escalate) if they don’t feel acknowledged. (Again – making them feel heard)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If you really do disagree – acknowledge this “we seem to have rather different ideas as to the next steps”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0634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66229-4091-584F-8552-1FBB4F9AF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7090" y="395112"/>
            <a:ext cx="7429500" cy="1250421"/>
          </a:xfrm>
        </p:spPr>
        <p:txBody>
          <a:bodyPr/>
          <a:lstStyle/>
          <a:p>
            <a:r>
              <a:rPr lang="en-US" sz="5400" dirty="0"/>
              <a:t>The Angry patient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5D789A-E851-224F-B269-2EE11ECD2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070" y="1718170"/>
            <a:ext cx="9267421" cy="414478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</a:rPr>
              <a:t>S</a:t>
            </a:r>
            <a:r>
              <a:rPr lang="en-GB" sz="2800" dirty="0">
                <a:solidFill>
                  <a:schemeClr val="tx2"/>
                </a:solidFill>
              </a:rPr>
              <a:t>ummarise and Plan</a:t>
            </a:r>
            <a:r>
              <a:rPr lang="en-GB" sz="2800" dirty="0"/>
              <a:t>:</a:t>
            </a:r>
          </a:p>
          <a:p>
            <a:endParaRPr lang="en-GB" dirty="0"/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A good way to wrap up constructively after you have diffused the situation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Plan to prevent it recurring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Does part of your own plan need to escalate the incident to prevent risk to others?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948B7-A7B9-584E-9325-80615B90B0D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72213"/>
            <a:ext cx="6327775" cy="36512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820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66229-4091-584F-8552-1FBB4F9AF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0646" y="417689"/>
            <a:ext cx="7429500" cy="1442332"/>
          </a:xfrm>
        </p:spPr>
        <p:txBody>
          <a:bodyPr/>
          <a:lstStyle/>
          <a:p>
            <a:r>
              <a:rPr lang="en-US" sz="5400" dirty="0"/>
              <a:t>The Angry patient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5D789A-E851-224F-B269-2EE11ECD2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3931" y="1945640"/>
            <a:ext cx="8017669" cy="2657475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sz="2400" dirty="0"/>
              <a:t>REMEMBER – your safety is paramount, and you are not expected to tolerate abuse. If you are unable to de-escalate the situation, bear in mind that you may need to leave it. </a:t>
            </a:r>
          </a:p>
          <a:p>
            <a:endParaRPr lang="en-GB" sz="2400" dirty="0"/>
          </a:p>
          <a:p>
            <a:r>
              <a:rPr lang="en-GB" sz="2400" dirty="0"/>
              <a:t>Do you have a lone working protocol that applies here?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9417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71E7C-8F09-2D42-99D9-212D3F2D0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Break…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2B70789-9D79-4F9B-8337-22BA89D725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218" y="1027906"/>
            <a:ext cx="528678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9546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66229-4091-584F-8552-1FBB4F9AF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657225"/>
            <a:ext cx="7429500" cy="2557463"/>
          </a:xfrm>
        </p:spPr>
        <p:txBody>
          <a:bodyPr/>
          <a:lstStyle/>
          <a:p>
            <a:r>
              <a:rPr lang="en-US" sz="5400" dirty="0"/>
              <a:t>The complex patient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5D789A-E851-224F-B269-2EE11ECD2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950" y="3429000"/>
            <a:ext cx="10244137" cy="2657475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993ADD-5960-3B45-8164-A6B80D7F647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72213"/>
            <a:ext cx="6327775" cy="36512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7065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66229-4091-584F-8552-1FBB4F9AF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3025" y="87488"/>
            <a:ext cx="7429500" cy="1265522"/>
          </a:xfrm>
        </p:spPr>
        <p:txBody>
          <a:bodyPr>
            <a:normAutofit/>
          </a:bodyPr>
          <a:lstStyle/>
          <a:p>
            <a:r>
              <a:rPr lang="en-US" sz="5400" dirty="0"/>
              <a:t>The complex patient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5D789A-E851-224F-B269-2EE11ECD2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493" y="1353010"/>
            <a:ext cx="8818944" cy="4919203"/>
          </a:xfrm>
        </p:spPr>
        <p:txBody>
          <a:bodyPr>
            <a:normAutofit lnSpcReduction="10000"/>
          </a:bodyPr>
          <a:lstStyle/>
          <a:p>
            <a:r>
              <a:rPr lang="en-GB" sz="2600" b="1" dirty="0">
                <a:solidFill>
                  <a:srgbClr val="FF0000"/>
                </a:solidFill>
              </a:rPr>
              <a:t>S</a:t>
            </a:r>
            <a:r>
              <a:rPr lang="en-GB" sz="2600" b="1" dirty="0">
                <a:solidFill>
                  <a:schemeClr val="tx2"/>
                </a:solidFill>
              </a:rPr>
              <a:t>etting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Think about the time &amp; place:</a:t>
            </a:r>
          </a:p>
          <a:p>
            <a:pPr marL="342900" indent="-342900" algn="l">
              <a:buClr>
                <a:schemeClr val="bg1"/>
              </a:buClr>
              <a:buFontTx/>
              <a:buChar char="-"/>
            </a:pPr>
            <a:r>
              <a:rPr lang="en-GB" sz="2400" dirty="0"/>
              <a:t>Can you book a longer slot</a:t>
            </a:r>
          </a:p>
          <a:p>
            <a:pPr marL="342900" indent="-342900" algn="l">
              <a:buClr>
                <a:schemeClr val="bg1"/>
              </a:buClr>
              <a:buFontTx/>
              <a:buChar char="-"/>
            </a:pPr>
            <a:r>
              <a:rPr lang="en-GB" sz="2400" dirty="0"/>
              <a:t>Would a face to face appointment be more appropriate?</a:t>
            </a:r>
          </a:p>
          <a:p>
            <a:pPr algn="l">
              <a:buClr>
                <a:schemeClr val="bg1"/>
              </a:buClr>
            </a:pPr>
            <a:endParaRPr lang="en-GB" sz="2400" dirty="0"/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Can you make it your last patient of the day/before lunch so you aren’t getting stressed if not running to time?</a:t>
            </a:r>
          </a:p>
          <a:p>
            <a:pPr algn="l">
              <a:buClr>
                <a:schemeClr val="bg1"/>
              </a:buClr>
            </a:pPr>
            <a:endParaRPr lang="en-GB" sz="2400" dirty="0"/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Continuity of care is important in this context – you don’t have to address all their problems in the first meeting. It might just be a case of hearing it all initially and this can be helpful to the patient in itself.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0AB9A3-B661-B046-B13C-3B54426F746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72213"/>
            <a:ext cx="6327775" cy="36512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322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B00E5-3A5C-450C-AC8A-0C1B43F6F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137B-BCA2-4C5C-B2A9-BC0AFCCB1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6663"/>
            <a:ext cx="10515600" cy="473030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10-10:15 Introductions and house keeping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10:15-10:30 Overview of challenging consultations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10:30-10:45How to approach difficult consultations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10:45- 11:00 Angry patient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11:00-11:10 Break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11:10- 11:25 Complex patient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11:25-11:40 Practice scenarios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11:40- 11:55 Summary and Q&amp;A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11:55-12:00 Close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2181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66229-4091-584F-8552-1FBB4F9AF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657225"/>
            <a:ext cx="7429500" cy="1257839"/>
          </a:xfrm>
        </p:spPr>
        <p:txBody>
          <a:bodyPr/>
          <a:lstStyle/>
          <a:p>
            <a:r>
              <a:rPr lang="en-US" sz="5400" dirty="0"/>
              <a:t>The complex patient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5D789A-E851-224F-B269-2EE11ECD2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1915064"/>
            <a:ext cx="10244137" cy="4285711"/>
          </a:xfrm>
        </p:spPr>
        <p:txBody>
          <a:bodyPr>
            <a:normAutofit/>
          </a:bodyPr>
          <a:lstStyle/>
          <a:p>
            <a:r>
              <a:rPr lang="en-GB" sz="2600" dirty="0">
                <a:solidFill>
                  <a:srgbClr val="FF0000"/>
                </a:solidFill>
              </a:rPr>
              <a:t>C</a:t>
            </a:r>
            <a:r>
              <a:rPr lang="en-GB" sz="2600" dirty="0">
                <a:solidFill>
                  <a:schemeClr val="tx2"/>
                </a:solidFill>
              </a:rPr>
              <a:t>ommunicate with kindness</a:t>
            </a:r>
          </a:p>
          <a:p>
            <a:endParaRPr lang="en-GB" sz="2400" dirty="0">
              <a:solidFill>
                <a:schemeClr val="tx2"/>
              </a:solidFill>
            </a:endParaRP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As always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Try to avoid becoming frustrated, if you feel things are taking a </a:t>
            </a:r>
          </a:p>
          <a:p>
            <a:pPr algn="l"/>
            <a:r>
              <a:rPr lang="en-GB" sz="2400" dirty="0"/>
              <a:t>long time or you are going in circles</a:t>
            </a:r>
          </a:p>
        </p:txBody>
      </p:sp>
    </p:spTree>
    <p:extLst>
      <p:ext uri="{BB962C8B-B14F-4D97-AF65-F5344CB8AC3E}">
        <p14:creationId xmlns:p14="http://schemas.microsoft.com/office/powerpoint/2010/main" val="13904050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66229-4091-584F-8552-1FBB4F9AF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1249" y="107971"/>
            <a:ext cx="7429500" cy="1327108"/>
          </a:xfrm>
        </p:spPr>
        <p:txBody>
          <a:bodyPr>
            <a:normAutofit/>
          </a:bodyPr>
          <a:lstStyle/>
          <a:p>
            <a:r>
              <a:rPr lang="en-US" sz="5400" dirty="0"/>
              <a:t>The complex patient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5D789A-E851-224F-B269-2EE11ECD2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3932" y="1435080"/>
            <a:ext cx="9112178" cy="4651396"/>
          </a:xfrm>
        </p:spPr>
        <p:txBody>
          <a:bodyPr>
            <a:normAutofit lnSpcReduction="10000"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A</a:t>
            </a:r>
            <a:r>
              <a:rPr lang="en-GB" sz="2800" dirty="0">
                <a:solidFill>
                  <a:schemeClr val="tx2"/>
                </a:solidFill>
              </a:rPr>
              <a:t>sk</a:t>
            </a: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en-GB" dirty="0"/>
              <a:t>Just allowing the patient to air their problems may be therapeutic.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Remember, you don’t need to solve anything. Just addressing a few small things may make a massive difference to the patient.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/>
              <a:t>Ask about their priorities: </a:t>
            </a:r>
          </a:p>
          <a:p>
            <a:pPr algn="l"/>
            <a:endParaRPr lang="en-GB" dirty="0">
              <a:solidFill>
                <a:schemeClr val="tx1"/>
              </a:solidFill>
            </a:endParaRP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“I can see you have a lot going on at the moment, what </a:t>
            </a:r>
          </a:p>
          <a:p>
            <a:pPr lvl="1" algn="l"/>
            <a:r>
              <a:rPr lang="en-GB" b="1" dirty="0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are the most pressing things that you would like my help </a:t>
            </a:r>
          </a:p>
          <a:p>
            <a:pPr lvl="1" algn="l"/>
            <a:r>
              <a:rPr lang="en-GB" b="1" dirty="0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with?” </a:t>
            </a:r>
          </a:p>
          <a:p>
            <a:pPr lvl="1" algn="l"/>
            <a:endParaRPr lang="en-GB" b="1" dirty="0">
              <a:solidFill>
                <a:schemeClr val="tx1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 lvl="1" algn="l"/>
            <a:r>
              <a:rPr lang="en-GB" b="1" dirty="0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‘Before coming in, did you have any ideas about how may I be able to help you’</a:t>
            </a:r>
          </a:p>
        </p:txBody>
      </p:sp>
    </p:spTree>
    <p:extLst>
      <p:ext uri="{BB962C8B-B14F-4D97-AF65-F5344CB8AC3E}">
        <p14:creationId xmlns:p14="http://schemas.microsoft.com/office/powerpoint/2010/main" val="36694242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66229-4091-584F-8552-1FBB4F9AF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2653" y="67947"/>
            <a:ext cx="7429500" cy="1318155"/>
          </a:xfrm>
        </p:spPr>
        <p:txBody>
          <a:bodyPr>
            <a:normAutofit/>
          </a:bodyPr>
          <a:lstStyle/>
          <a:p>
            <a:r>
              <a:rPr lang="en-US" sz="5400" dirty="0"/>
              <a:t>The complex patient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5D789A-E851-224F-B269-2EE11ECD2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372895"/>
            <a:ext cx="9449233" cy="4499216"/>
          </a:xfrm>
        </p:spPr>
        <p:txBody>
          <a:bodyPr>
            <a:normAutofit lnSpcReduction="10000"/>
          </a:bodyPr>
          <a:lstStyle/>
          <a:p>
            <a:r>
              <a:rPr lang="en-GB" sz="2600" dirty="0">
                <a:solidFill>
                  <a:srgbClr val="FF0000"/>
                </a:solidFill>
              </a:rPr>
              <a:t>R</a:t>
            </a:r>
            <a:r>
              <a:rPr lang="en-GB" sz="2600" dirty="0"/>
              <a:t>eflect and Respond </a:t>
            </a:r>
            <a:endParaRPr lang="en-GB" sz="2600" dirty="0">
              <a:solidFill>
                <a:schemeClr val="tx2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Use this as a strategy to move the conversation on (giving a receipt)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/>
              <a:t>You can also link in cues about the amount of time you have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Reflect their priorities back to them to keep the conversation on track.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Segoe Print" panose="020008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  <a:latin typeface="Segoe Print" panose="02000800000000000000" pitchFamily="2" charset="0"/>
              </a:rPr>
              <a:t>“</a:t>
            </a:r>
            <a:r>
              <a:rPr lang="en-GB" sz="2400" b="1" dirty="0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You said that X was very important to you, so if its ok,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for these last 10 minutes I’d like to try to focus on that”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  <a:latin typeface="Segoe Print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5714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66229-4091-584F-8552-1FBB4F9AF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0268" y="0"/>
            <a:ext cx="7429500" cy="1284288"/>
          </a:xfrm>
        </p:spPr>
        <p:txBody>
          <a:bodyPr>
            <a:normAutofit/>
          </a:bodyPr>
          <a:lstStyle/>
          <a:p>
            <a:r>
              <a:rPr lang="en-US" sz="5400" dirty="0"/>
              <a:t>The complex patient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5D789A-E851-224F-B269-2EE11ECD2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950" y="1284288"/>
            <a:ext cx="10244137" cy="4802188"/>
          </a:xfrm>
        </p:spPr>
        <p:txBody>
          <a:bodyPr>
            <a:normAutofit/>
          </a:bodyPr>
          <a:lstStyle/>
          <a:p>
            <a:r>
              <a:rPr lang="en-GB" sz="2600" dirty="0">
                <a:solidFill>
                  <a:srgbClr val="FF0000"/>
                </a:solidFill>
              </a:rPr>
              <a:t>S</a:t>
            </a:r>
            <a:r>
              <a:rPr lang="en-GB" sz="2600" dirty="0"/>
              <a:t>ummarise and plan </a:t>
            </a:r>
          </a:p>
          <a:p>
            <a:endParaRPr lang="en-GB" sz="2600" dirty="0"/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Always a good way to wrap up constructively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Ensure you both know what you will do before your next meeting and that you have established a shared and realistic goal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Again, makes them feel heard: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b="1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“We’ve covered a lot of important topics today, </a:t>
            </a:r>
          </a:p>
          <a:p>
            <a:pPr lvl="1" algn="l"/>
            <a:r>
              <a:rPr lang="en-GB" b="1" dirty="0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including X, Y, Z. We won’t necessarily be able to work on </a:t>
            </a:r>
          </a:p>
          <a:p>
            <a:pPr lvl="1" algn="l"/>
            <a:r>
              <a:rPr lang="en-GB" b="1" dirty="0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all of these immediately, but before we next meet, it would be </a:t>
            </a:r>
          </a:p>
          <a:p>
            <a:pPr lvl="1" algn="l"/>
            <a:r>
              <a:rPr lang="en-GB" b="1" dirty="0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really helpful if you could.... and I will......”</a:t>
            </a:r>
          </a:p>
        </p:txBody>
      </p:sp>
    </p:spTree>
    <p:extLst>
      <p:ext uri="{BB962C8B-B14F-4D97-AF65-F5344CB8AC3E}">
        <p14:creationId xmlns:p14="http://schemas.microsoft.com/office/powerpoint/2010/main" val="36665236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FE515-B157-F945-9C33-F4BC8FD43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4912" y="349955"/>
            <a:ext cx="7429500" cy="1306160"/>
          </a:xfrm>
        </p:spPr>
        <p:txBody>
          <a:bodyPr/>
          <a:lstStyle/>
          <a:p>
            <a:r>
              <a:rPr lang="en-US" sz="5400" dirty="0"/>
              <a:t>Let’s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3A3868-9A93-F84D-8238-0324359DFF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2525" y="1840090"/>
            <a:ext cx="7534275" cy="3960636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/>
              <a:t>Groups of 3-4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/>
              <a:t>1 patient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/>
              <a:t>1 professional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/>
              <a:t>1-2 observers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tx1"/>
                </a:solidFill>
                <a:latin typeface="+mj-lt"/>
                <a:ea typeface="NSimSun" panose="02010609030101010101" pitchFamily="49" charset="-122"/>
              </a:rPr>
              <a:t>What made the situation difficult?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tx1"/>
                </a:solidFill>
                <a:latin typeface="+mj-lt"/>
                <a:ea typeface="NSimSun" panose="02010609030101010101" pitchFamily="49" charset="-122"/>
              </a:rPr>
              <a:t>What helped the conversation</a:t>
            </a:r>
            <a:r>
              <a:rPr lang="en-GB" sz="3200" b="1" dirty="0">
                <a:solidFill>
                  <a:srgbClr val="00B050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98785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66229-4091-584F-8552-1FBB4F9AF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4099" y="727869"/>
            <a:ext cx="5613401" cy="2557463"/>
          </a:xfrm>
        </p:spPr>
        <p:txBody>
          <a:bodyPr/>
          <a:lstStyle/>
          <a:p>
            <a:r>
              <a:rPr lang="en-US" sz="5400" dirty="0"/>
              <a:t>Take home messages?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5D789A-E851-224F-B269-2EE11ECD2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950" y="3429000"/>
            <a:ext cx="10244137" cy="2657475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tx2"/>
              </a:solidFill>
              <a:latin typeface="Segoe Print" panose="020008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2FB605-D15C-1247-86DB-63B2BD1661E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72213"/>
            <a:ext cx="6327775" cy="36512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 descr="A close up of a clock&#10;&#10;Description automatically generated">
            <a:extLst>
              <a:ext uri="{FF2B5EF4-FFF2-40B4-BE49-F238E27FC236}">
                <a16:creationId xmlns:a16="http://schemas.microsoft.com/office/drawing/2014/main" id="{6AD0033D-AE17-D244-B4F7-D27350DEA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974"/>
            <a:ext cx="2959100" cy="292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A6345F-D3BB-0C48-9CE8-42FE7EC1A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700" y="0"/>
            <a:ext cx="2908300" cy="2844800"/>
          </a:xfrm>
          <a:prstGeom prst="rect">
            <a:avLst/>
          </a:prstGeom>
        </p:spPr>
      </p:pic>
      <p:pic>
        <p:nvPicPr>
          <p:cNvPr id="9" name="Picture 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4C12FE7-095E-C547-974F-C85A84A70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000500" cy="2654300"/>
          </a:xfrm>
          <a:prstGeom prst="rect">
            <a:avLst/>
          </a:prstGeom>
        </p:spPr>
      </p:pic>
      <p:pic>
        <p:nvPicPr>
          <p:cNvPr id="11" name="Picture 10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7D4694E5-9247-844C-83A4-86F4B52DA6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300" y="2844800"/>
            <a:ext cx="30607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476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66229-4091-584F-8552-1FBB4F9AF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110" y="435552"/>
            <a:ext cx="9844086" cy="2557463"/>
          </a:xfrm>
        </p:spPr>
        <p:txBody>
          <a:bodyPr>
            <a:normAutofit/>
          </a:bodyPr>
          <a:lstStyle/>
          <a:p>
            <a:r>
              <a:rPr lang="en-GB" sz="4000" dirty="0"/>
              <a:t>No one size fits all approach, but a toolkit of strategies – practice them with colleagues or friends to find out which ones work for you.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5D789A-E851-224F-B269-2EE11ECD2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084" y="3055360"/>
            <a:ext cx="10244137" cy="2657475"/>
          </a:xfrm>
        </p:spPr>
        <p:txBody>
          <a:bodyPr numCol="2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Prepare when possible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Know yourself (limits to knowledge, own internal feelings)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Timing – enough of it, right for you, right for them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Framework - SCARS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Be honest – patients appreciate 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Partner (before, during and after)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Document document document!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Resilience</a:t>
            </a:r>
          </a:p>
          <a:p>
            <a:endParaRPr lang="en-GB" dirty="0">
              <a:solidFill>
                <a:schemeClr val="tx2"/>
              </a:solidFill>
              <a:latin typeface="Segoe Print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587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FDB53-C969-4030-8F09-5F89B31D5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98" y="377754"/>
            <a:ext cx="10058400" cy="1609344"/>
          </a:xfrm>
        </p:spPr>
        <p:txBody>
          <a:bodyPr/>
          <a:lstStyle/>
          <a:p>
            <a:r>
              <a:rPr lang="en-GB" dirty="0"/>
              <a:t>			</a:t>
            </a:r>
            <a:r>
              <a:rPr lang="en-GB" sz="4800" dirty="0"/>
              <a:t>Aims and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6D048-7D9B-4679-9443-CE1DCEE38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Helvetica Now Text "/>
            </a:endParaRPr>
          </a:p>
          <a:p>
            <a:r>
              <a:rPr lang="en-GB" dirty="0">
                <a:solidFill>
                  <a:srgbClr val="000000"/>
                </a:solidFill>
                <a:effectLst/>
                <a:latin typeface="HelveticaNowText" panose="020B0504030202020204"/>
                <a:ea typeface="Times New Roman" panose="02020603050405020304" pitchFamily="18" charset="0"/>
              </a:rPr>
              <a:t>Be able to</a:t>
            </a:r>
            <a:r>
              <a:rPr lang="en-GB" u="sng" dirty="0">
                <a:solidFill>
                  <a:srgbClr val="000000"/>
                </a:solidFill>
                <a:latin typeface="HelveticaNowText" panose="020B0504030202020204"/>
                <a:ea typeface="Times New Roman" panose="02020603050405020304" pitchFamily="18" charset="0"/>
              </a:rPr>
              <a:t> define </a:t>
            </a:r>
            <a:r>
              <a:rPr lang="en-GB" dirty="0">
                <a:solidFill>
                  <a:srgbClr val="000000"/>
                </a:solidFill>
                <a:effectLst/>
                <a:latin typeface="HelveticaNowText" panose="020B0504030202020204"/>
                <a:ea typeface="Times New Roman" panose="02020603050405020304" pitchFamily="18" charset="0"/>
              </a:rPr>
              <a:t>what a difficult consultation is</a:t>
            </a:r>
          </a:p>
          <a:p>
            <a:pPr marL="0" indent="0">
              <a:buNone/>
            </a:pPr>
            <a:endParaRPr lang="en-GB" dirty="0">
              <a:latin typeface="Helvetica Now Text "/>
            </a:endParaRPr>
          </a:p>
          <a:p>
            <a:r>
              <a:rPr lang="en-GB" dirty="0"/>
              <a:t>Identify at least 3 </a:t>
            </a:r>
            <a:r>
              <a:rPr lang="en-GB" u="sng" dirty="0"/>
              <a:t>factors</a:t>
            </a:r>
            <a:r>
              <a:rPr lang="en-GB" dirty="0"/>
              <a:t> contributing towards the challenging consultations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Be aware of </a:t>
            </a:r>
            <a:r>
              <a:rPr lang="en-GB" u="sng" dirty="0"/>
              <a:t>strategies</a:t>
            </a:r>
            <a:r>
              <a:rPr lang="en-GB" dirty="0"/>
              <a:t> of SCAR and HALT to manage and cope with difficult patients. </a:t>
            </a:r>
          </a:p>
        </p:txBody>
      </p:sp>
    </p:spTree>
    <p:extLst>
      <p:ext uri="{BB962C8B-B14F-4D97-AF65-F5344CB8AC3E}">
        <p14:creationId xmlns:p14="http://schemas.microsoft.com/office/powerpoint/2010/main" val="20472713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66229-4091-584F-8552-1FBB4F9AF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657225"/>
            <a:ext cx="9844086" cy="1119817"/>
          </a:xfrm>
        </p:spPr>
        <p:txBody>
          <a:bodyPr>
            <a:normAutofit/>
          </a:bodyPr>
          <a:lstStyle/>
          <a:p>
            <a:r>
              <a:rPr lang="en-GB" sz="5400" dirty="0"/>
              <a:t>References and Resources: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5D789A-E851-224F-B269-2EE11ECD2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670" y="2219960"/>
            <a:ext cx="10244137" cy="2657475"/>
          </a:xfrm>
        </p:spPr>
        <p:txBody>
          <a:bodyPr numCol="1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https://gmcuk.wordpress.com/2016/05/13/handling-difficult-conversations-ten-top-tips/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https://www.pulsepracticejobs.com/article/ten-challenging-patients-and-how-to-tackle-them-/</a:t>
            </a:r>
            <a:r>
              <a:rPr lang="en-GB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https://www.nursingtimes.net/clinical-archive/assessment-skills/communication-skills-6-difficult-and-challenging-conversations-20-04-2018/#Also_in_this_series</a:t>
            </a:r>
            <a:endParaRPr lang="en-GB" dirty="0"/>
          </a:p>
          <a:p>
            <a:endParaRPr lang="en-GB" dirty="0">
              <a:solidFill>
                <a:schemeClr val="tx2"/>
              </a:solidFill>
              <a:latin typeface="Segoe Print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805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727E5-5125-4015-B849-B7DD9DA0E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248" y="484632"/>
            <a:ext cx="4263751" cy="599034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B716B-EB19-4162-910C-6750B59E2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804541"/>
            <a:ext cx="10058400" cy="4050792"/>
          </a:xfrm>
        </p:spPr>
        <p:txBody>
          <a:bodyPr/>
          <a:lstStyle/>
          <a:p>
            <a:endParaRPr lang="en-GB" sz="4000" dirty="0"/>
          </a:p>
          <a:p>
            <a:r>
              <a:rPr lang="en-GB" sz="4000" dirty="0"/>
              <a:t>Please complete the feedback form!!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It is important for us to listen to your constructive feedback, for future events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1BD175-8524-4565-BA4D-16CE82367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199" y="0"/>
            <a:ext cx="48768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875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FDB53-C969-4030-8F09-5F89B31D5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98" y="377754"/>
            <a:ext cx="10058400" cy="1609344"/>
          </a:xfrm>
        </p:spPr>
        <p:txBody>
          <a:bodyPr/>
          <a:lstStyle/>
          <a:p>
            <a:r>
              <a:rPr lang="en-GB" dirty="0"/>
              <a:t>			</a:t>
            </a:r>
            <a:r>
              <a:rPr lang="en-GB" sz="4800" dirty="0"/>
              <a:t>Aims and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6D048-7D9B-4679-9443-CE1DCEE38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Helvetica Now Text "/>
            </a:endParaRPr>
          </a:p>
          <a:p>
            <a:r>
              <a:rPr lang="en-GB" dirty="0">
                <a:solidFill>
                  <a:srgbClr val="000000"/>
                </a:solidFill>
                <a:effectLst/>
                <a:latin typeface="HelveticaNowText" panose="020B0504030202020204"/>
                <a:ea typeface="Times New Roman" panose="02020603050405020304" pitchFamily="18" charset="0"/>
              </a:rPr>
              <a:t>Be able to</a:t>
            </a:r>
            <a:r>
              <a:rPr lang="en-GB" u="sng" dirty="0">
                <a:solidFill>
                  <a:srgbClr val="000000"/>
                </a:solidFill>
                <a:latin typeface="HelveticaNowText" panose="020B0504030202020204"/>
                <a:ea typeface="Times New Roman" panose="02020603050405020304" pitchFamily="18" charset="0"/>
              </a:rPr>
              <a:t> define </a:t>
            </a:r>
            <a:r>
              <a:rPr lang="en-GB" dirty="0">
                <a:solidFill>
                  <a:srgbClr val="000000"/>
                </a:solidFill>
                <a:effectLst/>
                <a:latin typeface="HelveticaNowText" panose="020B0504030202020204"/>
                <a:ea typeface="Times New Roman" panose="02020603050405020304" pitchFamily="18" charset="0"/>
              </a:rPr>
              <a:t>what a difficult consultation is</a:t>
            </a:r>
          </a:p>
          <a:p>
            <a:pPr marL="0" indent="0">
              <a:buNone/>
            </a:pPr>
            <a:endParaRPr lang="en-GB" dirty="0">
              <a:latin typeface="Helvetica Now Text "/>
            </a:endParaRPr>
          </a:p>
          <a:p>
            <a:r>
              <a:rPr lang="en-GB" dirty="0"/>
              <a:t>Identify at least 3 </a:t>
            </a:r>
            <a:r>
              <a:rPr lang="en-GB" u="sng" dirty="0"/>
              <a:t>factors</a:t>
            </a:r>
            <a:r>
              <a:rPr lang="en-GB" dirty="0"/>
              <a:t> contributing towards the challenging consultations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Be aware of </a:t>
            </a:r>
            <a:r>
              <a:rPr lang="en-GB" u="sng" dirty="0"/>
              <a:t>strategies</a:t>
            </a:r>
            <a:r>
              <a:rPr lang="en-GB" dirty="0"/>
              <a:t> of SCAR and HALT to manage and cope with difficult patients. </a:t>
            </a:r>
          </a:p>
        </p:txBody>
      </p:sp>
    </p:spTree>
    <p:extLst>
      <p:ext uri="{BB962C8B-B14F-4D97-AF65-F5344CB8AC3E}">
        <p14:creationId xmlns:p14="http://schemas.microsoft.com/office/powerpoint/2010/main" val="4225375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192BF2-900E-487D-B20C-48E3C3E5C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NATH newsletter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510A9F-D4EB-45C9-9A2D-39CFF80D4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https://www.nottstraininghub.nhs.uk/news/</a:t>
            </a:r>
          </a:p>
        </p:txBody>
      </p:sp>
    </p:spTree>
    <p:extLst>
      <p:ext uri="{BB962C8B-B14F-4D97-AF65-F5344CB8AC3E}">
        <p14:creationId xmlns:p14="http://schemas.microsoft.com/office/powerpoint/2010/main" val="24476338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258C3-DA60-4582-B302-64BB2CF23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Staying up to date…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D33CD-B88A-44AE-8F42-5E8D160F9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Twitter: </a:t>
            </a:r>
          </a:p>
          <a:p>
            <a:r>
              <a:rPr lang="en-GB" dirty="0"/>
              <a:t>@NottsAlliance</a:t>
            </a:r>
          </a:p>
          <a:p>
            <a:endParaRPr lang="en-GB" dirty="0"/>
          </a:p>
          <a:p>
            <a:r>
              <a:rPr lang="en-GB" dirty="0"/>
              <a:t>Facebook.com/</a:t>
            </a:r>
            <a:r>
              <a:rPr lang="en-GB" dirty="0" err="1"/>
              <a:t>NottsAllianceTH</a:t>
            </a:r>
            <a:endParaRPr lang="en-GB" dirty="0"/>
          </a:p>
          <a:p>
            <a:endParaRPr lang="en-GB" dirty="0"/>
          </a:p>
          <a:p>
            <a:r>
              <a:rPr lang="en-GB" u="sng" dirty="0">
                <a:solidFill>
                  <a:srgbClr val="333333"/>
                </a:solidFill>
                <a:hlinkClick r:id="rId2"/>
              </a:rPr>
              <a:t>https://alliancetraininghub.eventbrite.co.uk</a:t>
            </a:r>
            <a:endParaRPr lang="en-GB" u="sng" dirty="0">
              <a:solidFill>
                <a:srgbClr val="333333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016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C30A5-BCCC-E24F-926F-384FB04AA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			Icebreaker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ED7557-61CE-411C-BEDC-64F396683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  <a:p>
            <a:r>
              <a:rPr lang="en-GB" dirty="0"/>
              <a:t>Favourite food and why?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4C49D4-164B-4590-BA90-348C4DF9E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7" y="3265715"/>
            <a:ext cx="3968400" cy="2911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3A9B2A-5B98-40A1-9578-35CF333A6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280" y="3265715"/>
            <a:ext cx="3517222" cy="291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71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ED0A6-A7E9-485B-91EB-4A64C583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of difficult consultations…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65625B0-58A5-4CB4-B4EE-7ED0EF57DA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617" y="2700337"/>
            <a:ext cx="3660941" cy="263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CDFCEFA-44C6-4CE8-A047-4E47A6204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680" y="2700337"/>
            <a:ext cx="3400425" cy="263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868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924E4-8898-44A0-8095-AC5855A8E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BF240-3939-4552-A0CF-6C4300623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Difficult consultations are the ones, in which the professionals have trouble forming an effective working relationship with the patient.</a:t>
            </a:r>
          </a:p>
        </p:txBody>
      </p:sp>
    </p:spTree>
    <p:extLst>
      <p:ext uri="{BB962C8B-B14F-4D97-AF65-F5344CB8AC3E}">
        <p14:creationId xmlns:p14="http://schemas.microsoft.com/office/powerpoint/2010/main" val="3742470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5890" y="293511"/>
            <a:ext cx="9972674" cy="2291292"/>
          </a:xfrm>
        </p:spPr>
        <p:txBody>
          <a:bodyPr/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8714" y="1195991"/>
            <a:ext cx="9972674" cy="165677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sz="5200" dirty="0">
                <a:latin typeface="Gramatika-Bold" panose="00000800000000000000"/>
              </a:rPr>
              <a:t>Can you give some examples of challenging consultations at your work place?</a:t>
            </a:r>
          </a:p>
          <a:p>
            <a:pPr algn="l"/>
            <a:endParaRPr lang="en-GB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1725252"/>
      </p:ext>
    </p:extLst>
  </p:cSld>
  <p:clrMapOvr>
    <a:masterClrMapping/>
  </p:clrMapOvr>
</p:sld>
</file>

<file path=ppt/theme/theme1.xml><?xml version="1.0" encoding="utf-8"?>
<a:theme xmlns:a="http://schemas.openxmlformats.org/drawingml/2006/main" name="NATH theme">
  <a:themeElements>
    <a:clrScheme name="NATH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9A6DF"/>
      </a:accent1>
      <a:accent2>
        <a:srgbClr val="941D80"/>
      </a:accent2>
      <a:accent3>
        <a:srgbClr val="3BAA36"/>
      </a:accent3>
      <a:accent4>
        <a:srgbClr val="575756"/>
      </a:accent4>
      <a:accent5>
        <a:srgbClr val="FFFFFF"/>
      </a:accent5>
      <a:accent6>
        <a:srgbClr val="1D1D27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H_PPT_PRES_TEST" id="{685CE773-FED3-914C-9949-A691EBE717A1}" vid="{C03F78D0-1BF4-C249-8296-BFBD5A5BEB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NATH theme</Template>
  <TotalTime>6222</TotalTime>
  <Words>1797</Words>
  <Application>Microsoft Office PowerPoint</Application>
  <PresentationFormat>Widescreen</PresentationFormat>
  <Paragraphs>298</Paragraphs>
  <Slides>51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4" baseType="lpstr">
      <vt:lpstr>NSimSun</vt:lpstr>
      <vt:lpstr>Arial</vt:lpstr>
      <vt:lpstr>Calibri</vt:lpstr>
      <vt:lpstr>Calibri Light</vt:lpstr>
      <vt:lpstr>Gramatika-Black</vt:lpstr>
      <vt:lpstr>Gramatika-Bold</vt:lpstr>
      <vt:lpstr>Helvetica</vt:lpstr>
      <vt:lpstr>Helvetica Now Text </vt:lpstr>
      <vt:lpstr>HelveticaNowText</vt:lpstr>
      <vt:lpstr>MentiText</vt:lpstr>
      <vt:lpstr>Segoe Print</vt:lpstr>
      <vt:lpstr>Wingdings</vt:lpstr>
      <vt:lpstr>NATH theme</vt:lpstr>
      <vt:lpstr>Dealing with difficult consultations</vt:lpstr>
      <vt:lpstr>Housekeeping</vt:lpstr>
      <vt:lpstr>Ground rules</vt:lpstr>
      <vt:lpstr>Agenda</vt:lpstr>
      <vt:lpstr>   Aims and objectives</vt:lpstr>
      <vt:lpstr>   Icebreaker</vt:lpstr>
      <vt:lpstr>Overview of difficult consultations…</vt:lpstr>
      <vt:lpstr>Definition</vt:lpstr>
      <vt:lpstr> </vt:lpstr>
      <vt:lpstr>PowerPoint Presentation</vt:lpstr>
      <vt:lpstr>PowerPoint Presentation</vt:lpstr>
      <vt:lpstr>Patient factors</vt:lpstr>
      <vt:lpstr>Environmental factors</vt:lpstr>
      <vt:lpstr>PowerPoint Presentation</vt:lpstr>
      <vt:lpstr>Practitioner factors</vt:lpstr>
      <vt:lpstr>General Approach to dealing with difficult consultations  </vt:lpstr>
      <vt:lpstr>Before the Conversation </vt:lpstr>
      <vt:lpstr>Before the Conversation </vt:lpstr>
      <vt:lpstr>Before the consultation</vt:lpstr>
      <vt:lpstr>     HALT</vt:lpstr>
      <vt:lpstr>PowerPoint Presentation</vt:lpstr>
      <vt:lpstr>During the consultation</vt:lpstr>
      <vt:lpstr>During the conversation</vt:lpstr>
      <vt:lpstr>During the conversation</vt:lpstr>
      <vt:lpstr>After the conversation</vt:lpstr>
      <vt:lpstr>After the conversation</vt:lpstr>
      <vt:lpstr>The Angry patient</vt:lpstr>
      <vt:lpstr>The Angry patient</vt:lpstr>
      <vt:lpstr>PowerPoint Presentation</vt:lpstr>
      <vt:lpstr> The Angry patient</vt:lpstr>
      <vt:lpstr>The Angry patient</vt:lpstr>
      <vt:lpstr>…continued</vt:lpstr>
      <vt:lpstr>The Angry patient</vt:lpstr>
      <vt:lpstr>The Angry patient</vt:lpstr>
      <vt:lpstr>The Angry patient</vt:lpstr>
      <vt:lpstr>The Angry patient</vt:lpstr>
      <vt:lpstr>Break…</vt:lpstr>
      <vt:lpstr>The complex patient</vt:lpstr>
      <vt:lpstr>The complex patient</vt:lpstr>
      <vt:lpstr>The complex patient</vt:lpstr>
      <vt:lpstr>The complex patient</vt:lpstr>
      <vt:lpstr>The complex patient</vt:lpstr>
      <vt:lpstr>The complex patient</vt:lpstr>
      <vt:lpstr>Let’s Practice</vt:lpstr>
      <vt:lpstr>Take home messages?</vt:lpstr>
      <vt:lpstr>No one size fits all approach, but a toolkit of strategies – practice them with colleagues or friends to find out which ones work for you.</vt:lpstr>
      <vt:lpstr>   Aims and objectives</vt:lpstr>
      <vt:lpstr>References and Resources:</vt:lpstr>
      <vt:lpstr>PowerPoint Presentation</vt:lpstr>
      <vt:lpstr>NATH newsletter</vt:lpstr>
      <vt:lpstr>Staying up to date…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Challenging Conversations</dc:title>
  <dc:creator>Saira Mumtaz Jawaid</dc:creator>
  <cp:lastModifiedBy>Saira Mumtaz Jawaid</cp:lastModifiedBy>
  <cp:revision>75</cp:revision>
  <dcterms:created xsi:type="dcterms:W3CDTF">2020-05-27T21:51:59Z</dcterms:created>
  <dcterms:modified xsi:type="dcterms:W3CDTF">2021-10-11T17:54:00Z</dcterms:modified>
</cp:coreProperties>
</file>