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2A154F"/>
    <a:srgbClr val="B62879"/>
    <a:srgbClr val="A82868"/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64" autoAdjust="0"/>
    <p:restoredTop sz="94660"/>
  </p:normalViewPr>
  <p:slideViewPr>
    <p:cSldViewPr>
      <p:cViewPr varScale="1">
        <p:scale>
          <a:sx n="112" d="100"/>
          <a:sy n="112" d="100"/>
        </p:scale>
        <p:origin x="-1882" y="-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BE16-5A05-4D1A-BDB1-883310FACDFD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B635-FE91-4C3C-86E4-0FA7963F1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9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BE16-5A05-4D1A-BDB1-883310FACDFD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B635-FE91-4C3C-86E4-0FA7963F1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1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BE16-5A05-4D1A-BDB1-883310FACDFD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B635-FE91-4C3C-86E4-0FA7963F1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51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BE16-5A05-4D1A-BDB1-883310FACDFD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B635-FE91-4C3C-86E4-0FA7963F1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342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BE16-5A05-4D1A-BDB1-883310FACDFD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B635-FE91-4C3C-86E4-0FA7963F1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20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BE16-5A05-4D1A-BDB1-883310FACDFD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B635-FE91-4C3C-86E4-0FA7963F1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69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BE16-5A05-4D1A-BDB1-883310FACDFD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B635-FE91-4C3C-86E4-0FA7963F1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01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BE16-5A05-4D1A-BDB1-883310FACDFD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B635-FE91-4C3C-86E4-0FA7963F1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43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BE16-5A05-4D1A-BDB1-883310FACDFD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B635-FE91-4C3C-86E4-0FA7963F1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75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BE16-5A05-4D1A-BDB1-883310FACDFD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B635-FE91-4C3C-86E4-0FA7963F1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04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BE16-5A05-4D1A-BDB1-883310FACDFD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BB635-FE91-4C3C-86E4-0FA7963F1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14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9BE16-5A05-4D1A-BDB1-883310FACDFD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BB635-FE91-4C3C-86E4-0FA7963F1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19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ight Triangle 12"/>
          <p:cNvSpPr/>
          <p:nvPr/>
        </p:nvSpPr>
        <p:spPr>
          <a:xfrm>
            <a:off x="0" y="2440631"/>
            <a:ext cx="720000" cy="2500535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ight Triangle 27"/>
          <p:cNvSpPr/>
          <p:nvPr/>
        </p:nvSpPr>
        <p:spPr>
          <a:xfrm flipH="1">
            <a:off x="9186000" y="2440633"/>
            <a:ext cx="720000" cy="2500535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0" y="2422103"/>
            <a:ext cx="9913082" cy="2304884"/>
            <a:chOff x="-223298" y="2487726"/>
            <a:chExt cx="9913082" cy="2304884"/>
          </a:xfrm>
        </p:grpSpPr>
        <p:pic>
          <p:nvPicPr>
            <p:cNvPr id="1036" name="Picture 12" descr="S:\NATH\Communications\Creative Requests\2021-22\2021.05 - CRR69 - Articulating the Value of General Practice Nursing\4x\Asset 390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526" y="2776015"/>
              <a:ext cx="2016595" cy="20165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12" descr="S:\NATH\Communications\Creative Requests\2021-22\2021.05 - CRR69 - Articulating the Value of General Practice Nursing\4x\Asset 39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759" y="2566611"/>
              <a:ext cx="1705654" cy="17056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12" descr="S:\NATH\Communications\Creative Requests\2021-22\2021.05 - CRR69 - Articulating the Value of General Practice Nursing\4x\Asset 390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6403" y="3021485"/>
              <a:ext cx="1585693" cy="1585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12" descr="S:\NATH\Communications\Creative Requests\2021-22\2021.05 - CRR69 - Articulating the Value of General Practice Nursing\4x\Asset 390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9078" y="2487726"/>
              <a:ext cx="2031290" cy="20312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12" descr="S:\NATH\Communications\Creative Requests\2021-22\2021.05 - CRR69 - Articulating the Value of General Practice Nursing\4x\Asset 390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435" y="3086956"/>
              <a:ext cx="1705654" cy="17056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12" descr="S:\NATH\Communications\Creative Requests\2021-22\2021.05 - CRR69 - Articulating the Value of General Practice Nursing\4x\Asset 390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9005708" y="2511650"/>
              <a:ext cx="684076" cy="1368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12" descr="S:\NATH\Communications\Creative Requests\2021-22\2021.05 - CRR69 - Articulating the Value of General Practice Nursing\4x\Asset 390.png"/>
            <p:cNvPicPr>
              <a:picLocks noChangeAspect="1" noChangeArrowheads="1"/>
            </p:cNvPicPr>
            <p:nvPr/>
          </p:nvPicPr>
          <p:blipFill rotWithShape="1">
            <a:blip r:embed="rId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-223298" y="2707503"/>
              <a:ext cx="684076" cy="1368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Rectangle 6"/>
          <p:cNvSpPr/>
          <p:nvPr/>
        </p:nvSpPr>
        <p:spPr>
          <a:xfrm>
            <a:off x="0" y="692696"/>
            <a:ext cx="9906000" cy="12723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19000" y="764704"/>
            <a:ext cx="9468000" cy="12003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900" i="1" dirty="0" smtClean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Articulating the role and the value of nurses in general practice in England: Summary of Interim report January 2021 </a:t>
            </a:r>
            <a:r>
              <a:rPr lang="en-GB" sz="900" dirty="0" smtClean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–  This project has been commissioned by NHS England and NHS Improvement, and undertaken by Sonnet Impact, </a:t>
            </a:r>
            <a:r>
              <a:rPr lang="en-GB" sz="900" b="1" dirty="0" smtClean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with Nottingham and Nottinghamshire GPN participation. </a:t>
            </a:r>
          </a:p>
          <a:p>
            <a:endParaRPr lang="en-GB" sz="900" dirty="0" smtClean="0">
              <a:latin typeface="HelveticaNowText Regular" panose="020B0504030202020204" pitchFamily="34" charset="0"/>
              <a:cs typeface="HelveticaNowText Regular" panose="020B0504030202020204" pitchFamily="34" charset="0"/>
            </a:endParaRPr>
          </a:p>
          <a:p>
            <a:r>
              <a:rPr lang="en-GB" sz="900" dirty="0" smtClean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The GPN role remains a well-kept secret, with no common understanding across the NHS. The true value that nurses bring to primary care is not recognised. </a:t>
            </a:r>
          </a:p>
          <a:p>
            <a:endParaRPr lang="en-GB" sz="900" dirty="0" smtClean="0">
              <a:latin typeface="HelveticaNowText Regular" panose="020B0504030202020204" pitchFamily="34" charset="0"/>
              <a:cs typeface="HelveticaNowText Regular" panose="020B0504030202020204" pitchFamily="34" charset="0"/>
            </a:endParaRPr>
          </a:p>
          <a:p>
            <a:r>
              <a:rPr lang="en-GB" sz="900" dirty="0" smtClean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It is at risk of under-investment - financially, in on-going education and training, in its own networks and capabilities, and in how other parts of the NHS work with and through it and without a pipe-line of nurses coming into the role. </a:t>
            </a:r>
          </a:p>
          <a:p>
            <a:endParaRPr lang="en-GB" sz="900" dirty="0" smtClean="0">
              <a:latin typeface="HelveticaNowText Regular" panose="020B0504030202020204" pitchFamily="34" charset="0"/>
              <a:cs typeface="HelveticaNowText Regular" panose="020B0504030202020204" pitchFamily="34" charset="0"/>
            </a:endParaRPr>
          </a:p>
          <a:p>
            <a:r>
              <a:rPr lang="en-GB" sz="900" dirty="0" smtClean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This project was designed to articulate the value of general practice nurses (GPNs), and to catalyse a step change in appreciation of the profession, in order that it may be enabled to grow and contribute to its greatest potential. </a:t>
            </a:r>
            <a:endParaRPr lang="en-GB" sz="900" dirty="0">
              <a:latin typeface="HelveticaNowText Regular" panose="020B0504030202020204" pitchFamily="34" charset="0"/>
              <a:cs typeface="HelveticaNowText Regular" panose="020B0504030202020204" pitchFamily="34" charset="0"/>
            </a:endParaRPr>
          </a:p>
        </p:txBody>
      </p:sp>
      <p:pic>
        <p:nvPicPr>
          <p:cNvPr id="1026" name="Picture 2" descr="S:\NATH\Communications\Logos\Partner Logos\ICS - Nottm and Notts Integrated Care System\Nottm &amp; Notts ICS - white background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529" y="116632"/>
            <a:ext cx="1305506" cy="46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66593"/>
            <a:ext cx="99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Gramatika-Bold" panose="00000800000000000000" pitchFamily="2" charset="0"/>
              </a:rPr>
              <a:t>The Value of General Practice Nurses</a:t>
            </a:r>
            <a:endParaRPr lang="en-GB" dirty="0">
              <a:latin typeface="Gramatika-Bold" panose="000008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2132856"/>
            <a:ext cx="9906000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Gramatika-Bold" panose="00000800000000000000" pitchFamily="2" charset="0"/>
              </a:rPr>
              <a:t>How do GPNs add Value (Drivers)?</a:t>
            </a:r>
            <a:endParaRPr lang="en-GB" sz="1400" dirty="0">
              <a:latin typeface="Gramatika-Bold" panose="000008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80213" y="5412331"/>
            <a:ext cx="2385725" cy="1354217"/>
            <a:chOff x="128464" y="5277941"/>
            <a:chExt cx="2385725" cy="1354217"/>
          </a:xfrm>
        </p:grpSpPr>
        <p:pic>
          <p:nvPicPr>
            <p:cNvPr id="1031" name="Picture 7" descr="S:\NATH\Communications\Creative Requests\2021-22\2021.05 - CRR69 - Articulating the Value of General Practice Nursing\4x\Asset 386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464" y="5277941"/>
              <a:ext cx="900000" cy="901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1038189" y="5277941"/>
              <a:ext cx="1476000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smtClean="0">
                  <a:latin typeface="HelveticaNowText Regular" panose="020B0504030202020204" pitchFamily="34" charset="0"/>
                  <a:cs typeface="HelveticaNowText Regular" panose="020B0504030202020204" pitchFamily="34" charset="0"/>
                </a:rPr>
                <a:t>Practice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smtClean="0">
                  <a:latin typeface="HelveticaNowText Regular" panose="020B0504030202020204" pitchFamily="34" charset="0"/>
                  <a:cs typeface="HelveticaNowText Regular" panose="020B0504030202020204" pitchFamily="34" charset="0"/>
                </a:rPr>
                <a:t>Financially sustainable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smtClean="0">
                  <a:latin typeface="HelveticaNowText Regular" panose="020B0504030202020204" pitchFamily="34" charset="0"/>
                  <a:cs typeface="HelveticaNowText Regular" panose="020B0504030202020204" pitchFamily="34" charset="0"/>
                </a:rPr>
                <a:t>Viewed as a leader – adopting innovative staff-led approaches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smtClean="0">
                  <a:latin typeface="HelveticaNowText Regular" panose="020B0504030202020204" pitchFamily="34" charset="0"/>
                  <a:cs typeface="HelveticaNowText Regular" panose="020B0504030202020204" pitchFamily="34" charset="0"/>
                </a:rPr>
                <a:t>Effectively reaches and delivers care to its patients 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628749" y="5412331"/>
            <a:ext cx="2376000" cy="1061829"/>
            <a:chOff x="2648744" y="5273834"/>
            <a:chExt cx="2376000" cy="1061829"/>
          </a:xfrm>
        </p:grpSpPr>
        <p:pic>
          <p:nvPicPr>
            <p:cNvPr id="1032" name="Picture 8" descr="S:\NATH\Communications\Creative Requests\2021-22\2021.05 - CRR69 - Articulating the Value of General Practice Nursing\4x\Asset 387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8744" y="5273834"/>
              <a:ext cx="900000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3548744" y="5273834"/>
              <a:ext cx="1476000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smtClean="0">
                  <a:latin typeface="HelveticaNowText Regular" panose="020B0504030202020204" pitchFamily="34" charset="0"/>
                  <a:cs typeface="HelveticaNowText Regular" panose="020B0504030202020204" pitchFamily="34" charset="0"/>
                </a:rPr>
                <a:t>Patients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smtClean="0">
                  <a:latin typeface="HelveticaNowText Regular" panose="020B0504030202020204" pitchFamily="34" charset="0"/>
                  <a:cs typeface="HelveticaNowText Regular" panose="020B0504030202020204" pitchFamily="34" charset="0"/>
                </a:rPr>
                <a:t>Receive holistic, joined up care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smtClean="0">
                  <a:latin typeface="HelveticaNowText Regular" panose="020B0504030202020204" pitchFamily="34" charset="0"/>
                  <a:cs typeface="HelveticaNowText Regular" panose="020B0504030202020204" pitchFamily="34" charset="0"/>
                </a:rPr>
                <a:t>Trust their doctors and nurses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smtClean="0">
                  <a:latin typeface="HelveticaNowText Regular" panose="020B0504030202020204" pitchFamily="34" charset="0"/>
                  <a:cs typeface="HelveticaNowText Regular" panose="020B0504030202020204" pitchFamily="34" charset="0"/>
                </a:rPr>
                <a:t>Listened to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smtClean="0">
                  <a:latin typeface="HelveticaNowText Regular" panose="020B0504030202020204" pitchFamily="34" charset="0"/>
                  <a:cs typeface="HelveticaNowText Regular" panose="020B0504030202020204" pitchFamily="34" charset="0"/>
                </a:rPr>
                <a:t>Feel empowered 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050093" y="5412331"/>
            <a:ext cx="2376000" cy="900000"/>
            <a:chOff x="5097016" y="5357200"/>
            <a:chExt cx="2376000" cy="900000"/>
          </a:xfrm>
        </p:grpSpPr>
        <p:pic>
          <p:nvPicPr>
            <p:cNvPr id="1033" name="Picture 9" descr="S:\NATH\Communications\Creative Requests\2021-22\2021.05 - CRR69 - Articulating the Value of General Practice Nursing\4x\Asset 388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7016" y="5357200"/>
              <a:ext cx="900000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5997016" y="5357200"/>
              <a:ext cx="147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smtClean="0">
                  <a:latin typeface="HelveticaNowText Regular" panose="020B0504030202020204" pitchFamily="34" charset="0"/>
                  <a:cs typeface="HelveticaNowText Regular" panose="020B0504030202020204" pitchFamily="34" charset="0"/>
                </a:rPr>
                <a:t>Community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smtClean="0">
                  <a:latin typeface="HelveticaNowText Regular" panose="020B0504030202020204" pitchFamily="34" charset="0"/>
                  <a:cs typeface="HelveticaNowText Regular" panose="020B0504030202020204" pitchFamily="34" charset="0"/>
                </a:rPr>
                <a:t>Patients benefit from non-medical therapies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smtClean="0">
                  <a:latin typeface="HelveticaNowText Regular" panose="020B0504030202020204" pitchFamily="34" charset="0"/>
                  <a:cs typeface="HelveticaNowText Regular" panose="020B0504030202020204" pitchFamily="34" charset="0"/>
                </a:rPr>
                <a:t>Support networks created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471437" y="5412331"/>
            <a:ext cx="2386373" cy="900000"/>
            <a:chOff x="7519627" y="5472370"/>
            <a:chExt cx="2386373" cy="900000"/>
          </a:xfrm>
        </p:grpSpPr>
        <p:pic>
          <p:nvPicPr>
            <p:cNvPr id="1030" name="Picture 6" descr="S:\NATH\Communications\Creative Requests\2021-22\2021.05 - CRR69 - Articulating the Value of General Practice Nursing\4x\Asset 389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9627" y="5472370"/>
              <a:ext cx="900000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8430000" y="5472370"/>
              <a:ext cx="147600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smtClean="0">
                  <a:latin typeface="HelveticaNowText Regular" panose="020B0504030202020204" pitchFamily="34" charset="0"/>
                  <a:cs typeface="HelveticaNowText Regular" panose="020B0504030202020204" pitchFamily="34" charset="0"/>
                </a:rPr>
                <a:t>NHS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smtClean="0">
                  <a:latin typeface="HelveticaNowText Regular" panose="020B0504030202020204" pitchFamily="34" charset="0"/>
                  <a:cs typeface="HelveticaNowText Regular" panose="020B0504030202020204" pitchFamily="34" charset="0"/>
                </a:rPr>
                <a:t>Runs efficiently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smtClean="0">
                  <a:latin typeface="HelveticaNowText Regular" panose="020B0504030202020204" pitchFamily="34" charset="0"/>
                  <a:cs typeface="HelveticaNowText Regular" panose="020B0504030202020204" pitchFamily="34" charset="0"/>
                </a:rPr>
                <a:t>It can shoulder the demands placed upon it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dirty="0" smtClean="0">
                  <a:latin typeface="HelveticaNowText Regular" panose="020B0504030202020204" pitchFamily="34" charset="0"/>
                  <a:cs typeface="HelveticaNowText Regular" panose="020B0504030202020204" pitchFamily="34" charset="0"/>
                </a:rPr>
                <a:t>Viewed as a top employer 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0" y="4941168"/>
            <a:ext cx="990600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Gramatika-Bold" panose="00000800000000000000" pitchFamily="2" charset="0"/>
              </a:rPr>
              <a:t>Who Benefits from GPNs?</a:t>
            </a:r>
            <a:endParaRPr lang="en-GB" sz="1400" dirty="0">
              <a:latin typeface="Gramatika-Bold" panose="000008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92682" y="2553968"/>
            <a:ext cx="1944216" cy="972000"/>
          </a:xfrm>
          <a:prstGeom prst="rect">
            <a:avLst/>
          </a:prstGeom>
          <a:solidFill>
            <a:srgbClr val="2A154F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900" b="1" dirty="0" smtClean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Leadership – at multiple levels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Largely self-initiated, recognises a need and responds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Sharing results, better widespread outcomes</a:t>
            </a:r>
          </a:p>
          <a:p>
            <a:endParaRPr lang="en-GB" sz="900" dirty="0"/>
          </a:p>
        </p:txBody>
      </p:sp>
      <p:sp>
        <p:nvSpPr>
          <p:cNvPr id="34" name="Rectangle 33"/>
          <p:cNvSpPr/>
          <p:nvPr/>
        </p:nvSpPr>
        <p:spPr>
          <a:xfrm>
            <a:off x="2918677" y="4006834"/>
            <a:ext cx="1944216" cy="828000"/>
          </a:xfrm>
          <a:prstGeom prst="rect">
            <a:avLst/>
          </a:prstGeom>
          <a:solidFill>
            <a:srgbClr val="2A154F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900" b="1" dirty="0" smtClean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Networked approach </a:t>
            </a:r>
            <a:endParaRPr lang="en-GB" sz="900" b="1" dirty="0">
              <a:latin typeface="HelveticaNowText Regular" panose="020B0504030202020204" pitchFamily="34" charset="0"/>
              <a:cs typeface="HelveticaNowText Regular" panose="020B050403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‘Super-connectors’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Patients getting the help they need –practice or elsewhere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918677" y="2553968"/>
            <a:ext cx="1944216" cy="1368000"/>
          </a:xfrm>
          <a:prstGeom prst="rect">
            <a:avLst/>
          </a:prstGeom>
          <a:solidFill>
            <a:schemeClr val="accent2">
              <a:lumMod val="75000"/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900" b="1" dirty="0" smtClean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Strategic and system approaches for prevention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Large </a:t>
            </a:r>
            <a:r>
              <a:rPr lang="en-GB" sz="900" dirty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focus of GPN workload proactive practice generate income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Systemic approaches recalls, observation of indicators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Managing and delivering key public health programmes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162399" y="2552032"/>
            <a:ext cx="1944216" cy="1440000"/>
          </a:xfrm>
          <a:prstGeom prst="rect">
            <a:avLst/>
          </a:prstGeom>
          <a:solidFill>
            <a:schemeClr val="accent2">
              <a:lumMod val="75000"/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900" b="1" dirty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Improving diversity of access and engagement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Works ‘with’ patients, not ‘on’ them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Appointment times and engagement tailored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Active management of attendance, including outreach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92682" y="3610834"/>
            <a:ext cx="1944216" cy="1224000"/>
          </a:xfrm>
          <a:prstGeom prst="rect">
            <a:avLst/>
          </a:prstGeom>
          <a:solidFill>
            <a:schemeClr val="accent2">
              <a:lumMod val="75000"/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900" b="1" dirty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Developing and enabling self-care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Help to identify health concerns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Keeping people well, keeping conditions under control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Avoiding frequency,  severity of acute episodes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050093" y="2553968"/>
            <a:ext cx="1944216" cy="1008000"/>
          </a:xfrm>
          <a:prstGeom prst="rect">
            <a:avLst/>
          </a:prstGeom>
          <a:solidFill>
            <a:srgbClr val="2A154F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900" b="1" dirty="0" smtClean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Developing </a:t>
            </a:r>
            <a:r>
              <a:rPr lang="en-GB" sz="900" b="1" dirty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communities of support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Recognising when group settings will be helpful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Connecting patients with others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050093" y="3646834"/>
            <a:ext cx="1944216" cy="1188000"/>
          </a:xfrm>
          <a:prstGeom prst="rect">
            <a:avLst/>
          </a:prstGeom>
          <a:solidFill>
            <a:schemeClr val="accent2">
              <a:lumMod val="75000"/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900" b="1" dirty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Skilled delivery of care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Broad and unique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 err="1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Upskilling</a:t>
            </a:r>
            <a:r>
              <a:rPr lang="en-GB" sz="900" dirty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 needed by the practice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Deploying skills which attracts income to the practice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149246" y="4076898"/>
            <a:ext cx="1944216" cy="756000"/>
          </a:xfrm>
          <a:prstGeom prst="rect">
            <a:avLst/>
          </a:prstGeom>
          <a:solidFill>
            <a:srgbClr val="2A154F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900" b="1" dirty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Specialist areas of responsive care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Linked to population health management</a:t>
            </a:r>
          </a:p>
        </p:txBody>
      </p:sp>
      <p:pic>
        <p:nvPicPr>
          <p:cNvPr id="1037" name="Picture 13" descr="S:\NATH\Communications\Logos\NATH Logos\NATH Logo - Horizontal - 50mm\NATH Logo Horizontal - Colour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824"/>
            <a:ext cx="2136377" cy="682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269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:\NATH\Communications\Creative Requests\2021-22\2021.05 - CRR69 - Articulating the Value of General Practice Nursing\4x\Asset 39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539" y="453124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S:\NATH\Communications\Creative Requests\2021-22\2021.05 - CRR69 - Articulating the Value of General Practice Nursing\4x\Asset 39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000" y="453124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:\NATH\Communications\Creative Requests\2021-22\2021.05 - CRR69 - Articulating the Value of General Practice Nursing\4x\Asset 39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832" y="453124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-8364"/>
            <a:ext cx="99060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Gramatika-Bold" panose="00000800000000000000" pitchFamily="2" charset="0"/>
              </a:rPr>
              <a:t>What is needed to fulfil value of GPNs?</a:t>
            </a:r>
            <a:endParaRPr lang="en-GB" sz="1400" dirty="0">
              <a:latin typeface="Gramatika-Bold" panose="000008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356991"/>
            <a:ext cx="9906000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Gramatika-Bold" panose="00000800000000000000" pitchFamily="2" charset="0"/>
              </a:rPr>
              <a:t>GPN skills are the future of changing NHS requirements </a:t>
            </a:r>
            <a:endParaRPr lang="en-GB" sz="1400" dirty="0">
              <a:latin typeface="Gramatika-Bold" panose="000008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038809"/>
            <a:ext cx="475200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Gramatika-Bold" panose="00000800000000000000" pitchFamily="2" charset="0"/>
              </a:rPr>
              <a:t>Conclusion</a:t>
            </a:r>
            <a:endParaRPr lang="en-GB" sz="1400" dirty="0">
              <a:latin typeface="Gramatika-Bold" panose="000008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54000" y="6038809"/>
            <a:ext cx="4752000" cy="307777"/>
          </a:xfrm>
          <a:prstGeom prst="rect">
            <a:avLst/>
          </a:prstGeom>
          <a:solidFill>
            <a:schemeClr val="accent5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Gramatika-Bold" panose="00000800000000000000" pitchFamily="2" charset="0"/>
              </a:rPr>
              <a:t>Reference</a:t>
            </a:r>
            <a:endParaRPr lang="en-GB" sz="1400" dirty="0">
              <a:latin typeface="Gramatika-Bold" panose="000008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44" y="6358199"/>
            <a:ext cx="4734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If the role that GPNs play in providing primary care is expanding to meet future NHS requirements then their role will need to be properly resourced.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70356" y="6358199"/>
            <a:ext cx="4761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https://sonnetimpact.co.uk/wp-content/uploads/2021/03/Sonnet-Articulating-the-role-and-value-of-nurses-in-general-practice-Interim-report-22-March-2021.pdf</a:t>
            </a:r>
            <a:endParaRPr lang="en-GB" sz="900" dirty="0">
              <a:latin typeface="HelveticaNowText Regular" panose="020B0504030202020204" pitchFamily="34" charset="0"/>
              <a:cs typeface="HelveticaNowText Regular" panose="020B050403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272999"/>
              </p:ext>
            </p:extLst>
          </p:nvPr>
        </p:nvGraphicFramePr>
        <p:xfrm>
          <a:off x="491741" y="1628800"/>
          <a:ext cx="2880000" cy="1463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80000"/>
              </a:tblGrid>
              <a:tr h="0"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effectLst/>
                          <a:latin typeface="Gramatika-Bold" panose="00000800000000000000" pitchFamily="2" charset="0"/>
                          <a:cs typeface="HelveticaNowText Regular" panose="020B0504030202020204" pitchFamily="34" charset="0"/>
                        </a:rPr>
                        <a:t>Risks Mitigated </a:t>
                      </a:r>
                      <a:endParaRPr lang="en-GB" sz="1200" dirty="0">
                        <a:latin typeface="Gramatika-Bold" panose="00000800000000000000" pitchFamily="2" charset="0"/>
                        <a:cs typeface="HelveticaNowText Regular" panose="020B0504030202020204" pitchFamily="34" charset="0"/>
                      </a:endParaRPr>
                    </a:p>
                  </a:txBody>
                  <a:tcPr>
                    <a:solidFill>
                      <a:srgbClr val="009A4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effectLst/>
                          <a:latin typeface="HelveticaNowText Regular" panose="020B0504030202020204" pitchFamily="34" charset="0"/>
                          <a:cs typeface="HelveticaNowText Regular" panose="020B0504030202020204" pitchFamily="34" charset="0"/>
                        </a:rPr>
                        <a:t>Variation in terms and conditions, development 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effectLst/>
                        <a:latin typeface="HelveticaNowText Regular" panose="020B0504030202020204" pitchFamily="34" charset="0"/>
                        <a:ea typeface="+mn-ea"/>
                        <a:cs typeface="HelveticaNowText Regular" panose="020B050403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effectLst/>
                          <a:latin typeface="HelveticaNowText Regular" panose="020B0504030202020204" pitchFamily="34" charset="0"/>
                          <a:cs typeface="HelveticaNowText Regular" panose="020B0504030202020204" pitchFamily="34" charset="0"/>
                        </a:rPr>
                        <a:t>Lack of System-wide structure of support 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effectLst/>
                        <a:latin typeface="HelveticaNowText Regular" panose="020B0504030202020204" pitchFamily="34" charset="0"/>
                        <a:ea typeface="+mn-ea"/>
                        <a:cs typeface="HelveticaNowText Regular" panose="020B050403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effectLst/>
                          <a:latin typeface="HelveticaNowText Regular" panose="020B0504030202020204" pitchFamily="34" charset="0"/>
                          <a:cs typeface="HelveticaNowText Regular" panose="020B0504030202020204" pitchFamily="34" charset="0"/>
                        </a:rPr>
                        <a:t>Online delivery of training reduces ability to network and share learning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effectLst/>
                        <a:latin typeface="HelveticaNowText Regular" panose="020B0504030202020204" pitchFamily="34" charset="0"/>
                        <a:ea typeface="+mn-ea"/>
                        <a:cs typeface="HelveticaNowText Regular" panose="020B050403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900" kern="1200" dirty="0" smtClean="0">
                          <a:effectLst/>
                          <a:latin typeface="HelveticaNowText Regular" panose="020B0504030202020204" pitchFamily="34" charset="0"/>
                          <a:cs typeface="HelveticaNowText Regular" panose="020B0504030202020204" pitchFamily="34" charset="0"/>
                        </a:rPr>
                        <a:t>Not having the skills to give specialist support needed</a:t>
                      </a:r>
                      <a:endParaRPr lang="en-GB" sz="900" dirty="0">
                        <a:latin typeface="HelveticaNowText Regular" panose="020B0504030202020204" pitchFamily="34" charset="0"/>
                        <a:cs typeface="HelveticaNowText Regular" panose="020B050403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494529"/>
              </p:ext>
            </p:extLst>
          </p:nvPr>
        </p:nvGraphicFramePr>
        <p:xfrm>
          <a:off x="3512202" y="1628800"/>
          <a:ext cx="2880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/>
              </a:tblGrid>
              <a:tr h="0"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effectLst/>
                          <a:latin typeface="Gramatika-Bold" panose="00000800000000000000" pitchFamily="2" charset="0"/>
                          <a:cs typeface="HelveticaNowText Regular" panose="020B0504030202020204" pitchFamily="34" charset="0"/>
                        </a:rPr>
                        <a:t>Barriers Overcome</a:t>
                      </a:r>
                      <a:endParaRPr lang="en-GB" sz="1200" dirty="0">
                        <a:latin typeface="Gramatika-Bold" panose="00000800000000000000" pitchFamily="2" charset="0"/>
                        <a:cs typeface="HelveticaNowText Regular" panose="020B050403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effectLst/>
                          <a:latin typeface="HelveticaNowText Regular" panose="020B0504030202020204" pitchFamily="34" charset="0"/>
                          <a:cs typeface="HelveticaNowText Regular" panose="020B0504030202020204" pitchFamily="34" charset="0"/>
                        </a:rPr>
                        <a:t>Perception of what a GPN role is 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effectLst/>
                        <a:latin typeface="HelveticaNowText Regular" panose="020B0504030202020204" pitchFamily="34" charset="0"/>
                        <a:ea typeface="+mn-ea"/>
                        <a:cs typeface="HelveticaNowText Regular" panose="020B050403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effectLst/>
                          <a:latin typeface="HelveticaNowText Regular" panose="020B0504030202020204" pitchFamily="34" charset="0"/>
                          <a:cs typeface="HelveticaNowText Regular" panose="020B0504030202020204" pitchFamily="34" charset="0"/>
                        </a:rPr>
                        <a:t>Not seen as equal status to other clinicians 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effectLst/>
                        <a:latin typeface="HelveticaNowText Regular" panose="020B0504030202020204" pitchFamily="34" charset="0"/>
                        <a:ea typeface="+mn-ea"/>
                        <a:cs typeface="HelveticaNowText Regular" panose="020B050403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effectLst/>
                          <a:latin typeface="HelveticaNowText Regular" panose="020B0504030202020204" pitchFamily="34" charset="0"/>
                          <a:cs typeface="HelveticaNowText Regular" panose="020B0504030202020204" pitchFamily="34" charset="0"/>
                        </a:rPr>
                        <a:t>Media coverage 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effectLst/>
                        <a:latin typeface="HelveticaNowText Regular" panose="020B0504030202020204" pitchFamily="34" charset="0"/>
                        <a:ea typeface="+mn-ea"/>
                        <a:cs typeface="HelveticaNowText Regular" panose="020B050403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900" kern="1200" dirty="0" smtClean="0">
                          <a:effectLst/>
                          <a:latin typeface="HelveticaNowText Regular" panose="020B0504030202020204" pitchFamily="34" charset="0"/>
                          <a:cs typeface="HelveticaNowText Regular" panose="020B0504030202020204" pitchFamily="34" charset="0"/>
                        </a:rPr>
                        <a:t>GPNs not valuing their own skills</a:t>
                      </a:r>
                      <a:endParaRPr lang="en-GB" sz="900" dirty="0">
                        <a:latin typeface="HelveticaNowText Regular" panose="020B0504030202020204" pitchFamily="34" charset="0"/>
                        <a:cs typeface="HelveticaNowText Regular" panose="020B050403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HelveticaNowText Regular" panose="020B0504030202020204" pitchFamily="34" charset="0"/>
                          <a:cs typeface="HelveticaNowText Regular" panose="020B0504030202020204" pitchFamily="34" charset="0"/>
                        </a:rPr>
                        <a:t>Need to be recognised and rewarded appropriately </a:t>
                      </a:r>
                      <a:endParaRPr lang="en-GB" sz="900" dirty="0">
                        <a:latin typeface="HelveticaNowText Regular" panose="020B0504030202020204" pitchFamily="34" charset="0"/>
                        <a:cs typeface="HelveticaNowText Regular" panose="020B050403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525900"/>
              </p:ext>
            </p:extLst>
          </p:nvPr>
        </p:nvGraphicFramePr>
        <p:xfrm>
          <a:off x="6536034" y="1628800"/>
          <a:ext cx="2880000" cy="132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80000"/>
              </a:tblGrid>
              <a:tr h="0"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effectLst/>
                          <a:latin typeface="Gramatika-Bold" panose="00000800000000000000" pitchFamily="2" charset="0"/>
                          <a:cs typeface="HelveticaNowText Regular" panose="020B0504030202020204" pitchFamily="34" charset="0"/>
                        </a:rPr>
                        <a:t>Enablers Enhanced </a:t>
                      </a:r>
                      <a:endParaRPr lang="en-GB" sz="1200" dirty="0">
                        <a:latin typeface="Gramatika-Bold" panose="00000800000000000000" pitchFamily="2" charset="0"/>
                        <a:cs typeface="HelveticaNowText Regular" panose="020B0504030202020204" pitchFamily="34" charset="0"/>
                      </a:endParaRPr>
                    </a:p>
                  </a:txBody>
                  <a:tcPr>
                    <a:solidFill>
                      <a:srgbClr val="B6287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effectLst/>
                          <a:latin typeface="HelveticaNowText Regular" panose="020B0504030202020204" pitchFamily="34" charset="0"/>
                          <a:cs typeface="HelveticaNowText Regular" panose="020B0504030202020204" pitchFamily="34" charset="0"/>
                        </a:rPr>
                        <a:t>Facilitation skills needed 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effectLst/>
                        <a:latin typeface="HelveticaNowText Regular" panose="020B0504030202020204" pitchFamily="34" charset="0"/>
                        <a:ea typeface="+mn-ea"/>
                        <a:cs typeface="HelveticaNowText Regular" panose="020B050403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effectLst/>
                          <a:latin typeface="HelveticaNowText Regular" panose="020B0504030202020204" pitchFamily="34" charset="0"/>
                          <a:cs typeface="HelveticaNowText Regular" panose="020B0504030202020204" pitchFamily="34" charset="0"/>
                        </a:rPr>
                        <a:t>Development of consultation skills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effectLst/>
                        <a:latin typeface="HelveticaNowText Regular" panose="020B0504030202020204" pitchFamily="34" charset="0"/>
                        <a:ea typeface="+mn-ea"/>
                        <a:cs typeface="HelveticaNowText Regular" panose="020B050403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effectLst/>
                          <a:latin typeface="HelveticaNowText Regular" panose="020B0504030202020204" pitchFamily="34" charset="0"/>
                          <a:cs typeface="HelveticaNowText Regular" panose="020B0504030202020204" pitchFamily="34" charset="0"/>
                        </a:rPr>
                        <a:t>Better and more current awareness of wider systems 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effectLst/>
                        <a:latin typeface="HelveticaNowText Regular" panose="020B0504030202020204" pitchFamily="34" charset="0"/>
                        <a:ea typeface="+mn-ea"/>
                        <a:cs typeface="HelveticaNowText Regular" panose="020B050403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900" kern="1200" dirty="0" smtClean="0">
                          <a:effectLst/>
                          <a:latin typeface="HelveticaNowText Regular" panose="020B0504030202020204" pitchFamily="34" charset="0"/>
                          <a:cs typeface="HelveticaNowText Regular" panose="020B0504030202020204" pitchFamily="34" charset="0"/>
                        </a:rPr>
                        <a:t>Better awareness of what GPNs do </a:t>
                      </a:r>
                      <a:endParaRPr lang="en-GB" sz="900" dirty="0">
                        <a:latin typeface="HelveticaNowText Regular" panose="020B0504030202020204" pitchFamily="34" charset="0"/>
                        <a:cs typeface="HelveticaNowText Regular" panose="020B050403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12" descr="S:\NATH\Communications\Creative Requests\2021-22\2021.05 - CRR69 - Articulating the Value of General Practice Nursing\4x\Asset 390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4" y="3800296"/>
            <a:ext cx="1691328" cy="169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S:\NATH\Communications\Creative Requests\2021-22\2021.05 - CRR69 - Articulating the Value of General Practice Nursing\4x\Asset 390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413" y="4191412"/>
            <a:ext cx="1691328" cy="169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2" descr="S:\NATH\Communications\Creative Requests\2021-22\2021.05 - CRR69 - Articulating the Value of General Practice Nursing\4x\Asset 390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525" y="3794668"/>
            <a:ext cx="1691328" cy="169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S:\NATH\Communications\Creative Requests\2021-22\2021.05 - CRR69 - Articulating the Value of General Practice Nursing\4x\Asset 390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310" y="4191412"/>
            <a:ext cx="1691328" cy="169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2" descr="S:\NATH\Communications\Creative Requests\2021-22\2021.05 - CRR69 - Articulating the Value of General Practice Nursing\4x\Asset 390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034" y="3800296"/>
            <a:ext cx="1691328" cy="169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2" descr="S:\NATH\Communications\Creative Requests\2021-22\2021.05 - CRR69 - Articulating the Value of General Practice Nursing\4x\Asset 390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2208" y="4191412"/>
            <a:ext cx="1691328" cy="169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68068" y="4100272"/>
            <a:ext cx="1080120" cy="1080120"/>
          </a:xfrm>
          <a:prstGeom prst="rect">
            <a:avLst/>
          </a:prstGeom>
          <a:solidFill>
            <a:srgbClr val="2A154F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900" dirty="0" smtClean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Support needs of growing numbers of older people and those living with long-term conditions</a:t>
            </a:r>
            <a:endParaRPr lang="en-GB" sz="900" dirty="0"/>
          </a:p>
        </p:txBody>
      </p:sp>
      <p:sp>
        <p:nvSpPr>
          <p:cNvPr id="25" name="Rectangle 24"/>
          <p:cNvSpPr/>
          <p:nvPr/>
        </p:nvSpPr>
        <p:spPr>
          <a:xfrm>
            <a:off x="1986017" y="4497016"/>
            <a:ext cx="1080120" cy="1080120"/>
          </a:xfrm>
          <a:prstGeom prst="rect">
            <a:avLst/>
          </a:prstGeom>
          <a:solidFill>
            <a:schemeClr val="accent2">
              <a:lumMod val="7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900" dirty="0" smtClean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Emphasising prevention and enabling wellness</a:t>
            </a:r>
            <a:endParaRPr lang="en-GB" sz="900" dirty="0"/>
          </a:p>
        </p:txBody>
      </p:sp>
      <p:sp>
        <p:nvSpPr>
          <p:cNvPr id="26" name="Rectangle 25"/>
          <p:cNvSpPr/>
          <p:nvPr/>
        </p:nvSpPr>
        <p:spPr>
          <a:xfrm>
            <a:off x="3604129" y="4100272"/>
            <a:ext cx="1080120" cy="1080120"/>
          </a:xfrm>
          <a:prstGeom prst="rect">
            <a:avLst/>
          </a:prstGeom>
          <a:solidFill>
            <a:srgbClr val="2A154F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900" dirty="0" smtClean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Working in an extended delivery team</a:t>
            </a:r>
            <a:endParaRPr lang="en-GB" sz="900" dirty="0"/>
          </a:p>
        </p:txBody>
      </p:sp>
      <p:sp>
        <p:nvSpPr>
          <p:cNvPr id="27" name="Rectangle 26"/>
          <p:cNvSpPr/>
          <p:nvPr/>
        </p:nvSpPr>
        <p:spPr>
          <a:xfrm>
            <a:off x="5221914" y="4497016"/>
            <a:ext cx="1080120" cy="1080120"/>
          </a:xfrm>
          <a:prstGeom prst="rect">
            <a:avLst/>
          </a:prstGeom>
          <a:solidFill>
            <a:schemeClr val="accent2">
              <a:lumMod val="7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900" dirty="0" smtClean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Networking, sharing best practice, facilitating and convening MDTs, enabling self-care </a:t>
            </a:r>
            <a:endParaRPr lang="en-GB" sz="900" dirty="0"/>
          </a:p>
        </p:txBody>
      </p:sp>
      <p:sp>
        <p:nvSpPr>
          <p:cNvPr id="28" name="Rectangle 27"/>
          <p:cNvSpPr/>
          <p:nvPr/>
        </p:nvSpPr>
        <p:spPr>
          <a:xfrm>
            <a:off x="6841638" y="4112919"/>
            <a:ext cx="1080120" cy="1080120"/>
          </a:xfrm>
          <a:prstGeom prst="rect">
            <a:avLst/>
          </a:prstGeom>
          <a:solidFill>
            <a:srgbClr val="2A154F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900" dirty="0" smtClean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Advocating for patients within a complex delivery system</a:t>
            </a:r>
            <a:endParaRPr lang="en-GB" sz="900" dirty="0"/>
          </a:p>
        </p:txBody>
      </p:sp>
      <p:sp>
        <p:nvSpPr>
          <p:cNvPr id="29" name="Rectangle 28"/>
          <p:cNvSpPr/>
          <p:nvPr/>
        </p:nvSpPr>
        <p:spPr>
          <a:xfrm>
            <a:off x="8457812" y="4497016"/>
            <a:ext cx="1080120" cy="1080120"/>
          </a:xfrm>
          <a:prstGeom prst="rect">
            <a:avLst/>
          </a:prstGeom>
          <a:solidFill>
            <a:schemeClr val="accent2">
              <a:lumMod val="7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900" dirty="0" smtClean="0">
                <a:latin typeface="HelveticaNowText Regular" panose="020B0504030202020204" pitchFamily="34" charset="0"/>
                <a:cs typeface="HelveticaNowText Regular" panose="020B0504030202020204" pitchFamily="34" charset="0"/>
              </a:rPr>
              <a:t>Responsive to needs of their communities and neighbourhoods</a:t>
            </a:r>
            <a:endParaRPr lang="en-GB" sz="900" dirty="0"/>
          </a:p>
        </p:txBody>
      </p:sp>
      <p:sp>
        <p:nvSpPr>
          <p:cNvPr id="30" name="Right Triangle 29"/>
          <p:cNvSpPr/>
          <p:nvPr/>
        </p:nvSpPr>
        <p:spPr>
          <a:xfrm flipH="1" flipV="1">
            <a:off x="9186000" y="299412"/>
            <a:ext cx="720000" cy="3057578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ight Triangle 30"/>
          <p:cNvSpPr/>
          <p:nvPr/>
        </p:nvSpPr>
        <p:spPr>
          <a:xfrm flipV="1">
            <a:off x="0" y="299412"/>
            <a:ext cx="720000" cy="3057578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8" name="Notched Right Arrow 2047"/>
          <p:cNvSpPr/>
          <p:nvPr/>
        </p:nvSpPr>
        <p:spPr>
          <a:xfrm>
            <a:off x="2065352" y="3794668"/>
            <a:ext cx="921449" cy="318251"/>
          </a:xfrm>
          <a:prstGeom prst="notched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Notched Right Arrow 35"/>
          <p:cNvSpPr/>
          <p:nvPr/>
        </p:nvSpPr>
        <p:spPr>
          <a:xfrm>
            <a:off x="5301249" y="3800296"/>
            <a:ext cx="921449" cy="318251"/>
          </a:xfrm>
          <a:prstGeom prst="notched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Notched Right Arrow 36"/>
          <p:cNvSpPr/>
          <p:nvPr/>
        </p:nvSpPr>
        <p:spPr>
          <a:xfrm>
            <a:off x="8537147" y="3782021"/>
            <a:ext cx="921449" cy="318251"/>
          </a:xfrm>
          <a:prstGeom prst="notched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Notched Right Arrow 37"/>
          <p:cNvSpPr/>
          <p:nvPr/>
        </p:nvSpPr>
        <p:spPr>
          <a:xfrm>
            <a:off x="447403" y="5578689"/>
            <a:ext cx="921449" cy="318251"/>
          </a:xfrm>
          <a:prstGeom prst="notched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Notched Right Arrow 38"/>
          <p:cNvSpPr/>
          <p:nvPr/>
        </p:nvSpPr>
        <p:spPr>
          <a:xfrm>
            <a:off x="3683464" y="5578689"/>
            <a:ext cx="921449" cy="318251"/>
          </a:xfrm>
          <a:prstGeom prst="notched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Notched Right Arrow 39"/>
          <p:cNvSpPr/>
          <p:nvPr/>
        </p:nvSpPr>
        <p:spPr>
          <a:xfrm>
            <a:off x="6920973" y="5578689"/>
            <a:ext cx="921449" cy="318251"/>
          </a:xfrm>
          <a:prstGeom prst="notched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687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TH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9A6DF"/>
      </a:accent1>
      <a:accent2>
        <a:srgbClr val="941D80"/>
      </a:accent2>
      <a:accent3>
        <a:srgbClr val="3BAA36"/>
      </a:accent3>
      <a:accent4>
        <a:srgbClr val="575756"/>
      </a:accent4>
      <a:accent5>
        <a:srgbClr val="FFFFFF"/>
      </a:accent5>
      <a:accent6>
        <a:srgbClr val="1D1D2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599</Words>
  <Application>Microsoft Office PowerPoint</Application>
  <PresentationFormat>A4 Paper (210x297 mm)</PresentationFormat>
  <Paragraphs>81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Nottinghamshire Health Informatics Service (NHIS)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Woodward</dc:creator>
  <cp:lastModifiedBy>Louise Woodward</cp:lastModifiedBy>
  <cp:revision>16</cp:revision>
  <dcterms:created xsi:type="dcterms:W3CDTF">2021-05-11T14:51:54Z</dcterms:created>
  <dcterms:modified xsi:type="dcterms:W3CDTF">2021-05-11T16:54:52Z</dcterms:modified>
</cp:coreProperties>
</file>