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9"/>
  </p:notesMasterIdLst>
  <p:handoutMasterIdLst>
    <p:handoutMasterId r:id="rId20"/>
  </p:handoutMasterIdLst>
  <p:sldIdLst>
    <p:sldId id="256" r:id="rId5"/>
    <p:sldId id="482" r:id="rId6"/>
    <p:sldId id="503" r:id="rId7"/>
    <p:sldId id="505" r:id="rId8"/>
    <p:sldId id="493" r:id="rId9"/>
    <p:sldId id="484" r:id="rId10"/>
    <p:sldId id="496" r:id="rId11"/>
    <p:sldId id="497" r:id="rId12"/>
    <p:sldId id="500" r:id="rId13"/>
    <p:sldId id="494" r:id="rId14"/>
    <p:sldId id="495" r:id="rId15"/>
    <p:sldId id="498" r:id="rId16"/>
    <p:sldId id="499" r:id="rId17"/>
    <p:sldId id="259" r:id="rId1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521415D9-36F7-43E2-AB2F-B90AF26B5E84}">
      <p14:sectionLst xmlns:p14="http://schemas.microsoft.com/office/powerpoint/2010/main">
        <p14:section name="Untitled Section" id="{E0D0D7B7-F8B5-4561-B9D2-C987C304DD2D}">
          <p14:sldIdLst>
            <p14:sldId id="256"/>
            <p14:sldId id="482"/>
            <p14:sldId id="503"/>
            <p14:sldId id="505"/>
            <p14:sldId id="493"/>
            <p14:sldId id="484"/>
            <p14:sldId id="496"/>
            <p14:sldId id="497"/>
            <p14:sldId id="500"/>
            <p14:sldId id="494"/>
            <p14:sldId id="495"/>
            <p14:sldId id="498"/>
            <p14:sldId id="499"/>
            <p14:sldId id="259"/>
          </p14:sldIdLst>
        </p14:section>
      </p14:sectionLst>
    </p:ex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99"/>
    <a:srgbClr val="2060AD"/>
    <a:srgbClr val="AE25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77"/>
    <p:restoredTop sz="94901" autoAdjust="0"/>
  </p:normalViewPr>
  <p:slideViewPr>
    <p:cSldViewPr snapToGrid="0">
      <p:cViewPr>
        <p:scale>
          <a:sx n="36" d="100"/>
          <a:sy n="36" d="100"/>
        </p:scale>
        <p:origin x="-552" y="-20"/>
      </p:cViewPr>
      <p:guideLst>
        <p:guide orient="horz" pos="4320"/>
        <p:guide pos="7680"/>
      </p:guideLst>
    </p:cSldViewPr>
  </p:slideViewPr>
  <p:outlineViewPr>
    <p:cViewPr>
      <p:scale>
        <a:sx n="33" d="100"/>
        <a:sy n="33" d="100"/>
      </p:scale>
      <p:origin x="0" y="-2100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9922ED1A-8FCA-48AF-89E6-0414BA85961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xmlns="" id="{C7F066FE-95BE-4CEE-BB7D-320545C359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30DFB5-FA41-4B6E-859B-B6446C8E03F5}" type="datetimeFigureOut">
              <a:rPr lang="en-GB" smtClean="0"/>
              <a:t>23/12/2020</a:t>
            </a:fld>
            <a:endParaRPr lang="en-GB"/>
          </a:p>
        </p:txBody>
      </p:sp>
      <p:sp>
        <p:nvSpPr>
          <p:cNvPr id="4" name="Footer Placeholder 3">
            <a:extLst>
              <a:ext uri="{FF2B5EF4-FFF2-40B4-BE49-F238E27FC236}">
                <a16:creationId xmlns:a16="http://schemas.microsoft.com/office/drawing/2014/main" xmlns="" id="{E5045C58-F5D2-4654-91A4-5F0E7CC54EE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xmlns="" id="{F06BFEF9-6D96-49FF-813D-2BD9E222A5F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609807-0D48-405C-940D-34EA9508EE5A}" type="slidenum">
              <a:rPr lang="en-GB" smtClean="0"/>
              <a:t>‹#›</a:t>
            </a:fld>
            <a:endParaRPr lang="en-GB"/>
          </a:p>
        </p:txBody>
      </p:sp>
    </p:spTree>
    <p:extLst>
      <p:ext uri="{BB962C8B-B14F-4D97-AF65-F5344CB8AC3E}">
        <p14:creationId xmlns:p14="http://schemas.microsoft.com/office/powerpoint/2010/main" val="2793912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381000" y="685800"/>
            <a:ext cx="6096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02384489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04410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800" b="0" i="0" dirty="0">
              <a:solidFill>
                <a:srgbClr val="201F1E"/>
              </a:solidFill>
              <a:effectLst/>
              <a:latin typeface="Calibri" panose="020F0502020204030204" pitchFamily="34"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768668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800" b="0" i="0" dirty="0">
              <a:solidFill>
                <a:srgbClr val="201F1E"/>
              </a:solidFill>
              <a:effectLst/>
              <a:latin typeface="Calibri" panose="020F0502020204030204" pitchFamily="34"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505937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54637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6758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21531"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65211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21531"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FFFFFF"/>
                </a:solidFill>
                <a:effectLst/>
                <a:uFillTx/>
                <a:latin typeface="+mn-lt"/>
                <a:ea typeface="+mn-ea"/>
                <a:cs typeface="+mn-cs"/>
                <a:sym typeface="Helvetica Neue Medium"/>
              </a:rPr>
              <a:t>At a rapid level seen in a social movement = </a:t>
            </a:r>
            <a:r>
              <a:rPr lang="en-GB" sz="3600" i="0" dirty="0">
                <a:effectLst/>
                <a:latin typeface="Fira Sans"/>
              </a:rPr>
              <a:t>SUSTAINABILITY and GROWTH</a:t>
            </a:r>
            <a:endParaRPr kumimoji="0" lang="en-US" sz="2400" b="0" i="0" u="none" strike="noStrike" cap="none" spc="0" normalizeH="0" baseline="0" dirty="0">
              <a:ln>
                <a:noFill/>
              </a:ln>
              <a:solidFill>
                <a:srgbClr val="FFFFFF"/>
              </a:solidFill>
              <a:effectLst/>
              <a:uFillTx/>
              <a:latin typeface="+mn-lt"/>
              <a:ea typeface="+mn-ea"/>
              <a:cs typeface="+mn-cs"/>
              <a:sym typeface="Helvetica Neue Medium"/>
            </a:endParaRPr>
          </a:p>
          <a:p>
            <a:endParaRPr lang="en-GB" dirty="0"/>
          </a:p>
          <a:p>
            <a:endParaRPr lang="en-GB" dirty="0"/>
          </a:p>
        </p:txBody>
      </p:sp>
    </p:spTree>
    <p:extLst>
      <p:ext uri="{BB962C8B-B14F-4D97-AF65-F5344CB8AC3E}">
        <p14:creationId xmlns:p14="http://schemas.microsoft.com/office/powerpoint/2010/main" val="369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dirty="0">
                <a:solidFill>
                  <a:srgbClr val="201F1E"/>
                </a:solidFill>
                <a:effectLst/>
                <a:latin typeface="Calibri" panose="020F0502020204030204" pitchFamily="34" charset="0"/>
              </a:rPr>
              <a:t>Include PCN name</a:t>
            </a:r>
          </a:p>
          <a:p>
            <a:pPr algn="l"/>
            <a:endParaRPr lang="en-GB" sz="1800" b="0" i="0" dirty="0">
              <a:solidFill>
                <a:srgbClr val="201F1E"/>
              </a:solidFill>
              <a:effectLst/>
              <a:latin typeface="Calibri" panose="020F0502020204030204" pitchFamily="34"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88489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800" b="0" i="0" dirty="0">
              <a:solidFill>
                <a:srgbClr val="201F1E"/>
              </a:solidFill>
              <a:effectLst/>
              <a:latin typeface="Calibri" panose="020F0502020204030204" pitchFamily="34"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980188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800" b="0" i="0" dirty="0">
              <a:solidFill>
                <a:srgbClr val="201F1E"/>
              </a:solidFill>
              <a:effectLst/>
              <a:latin typeface="Calibri" panose="020F0502020204030204" pitchFamily="34"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604084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800" b="0" i="0" dirty="0">
              <a:solidFill>
                <a:srgbClr val="201F1E"/>
              </a:solidFill>
              <a:effectLst/>
              <a:latin typeface="Calibri" panose="020F0502020204030204" pitchFamily="34"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783316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800" b="0" i="0" dirty="0">
              <a:solidFill>
                <a:srgbClr val="201F1E"/>
              </a:solidFill>
              <a:effectLst/>
              <a:latin typeface="Calibri" panose="020F0502020204030204" pitchFamily="34"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1683446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4" name="CARE_BG.png" descr="CARE_BG.png">
            <a:extLst>
              <a:ext uri="{FF2B5EF4-FFF2-40B4-BE49-F238E27FC236}">
                <a16:creationId xmlns:a16="http://schemas.microsoft.com/office/drawing/2014/main" xmlns="" id="{CF7AFC5F-5A16-4879-9C5C-468696FE2F86}"/>
              </a:ext>
            </a:extLst>
          </p:cNvPr>
          <p:cNvPicPr>
            <a:picLocks noChangeAspect="1"/>
          </p:cNvPicPr>
          <p:nvPr userDrawn="1"/>
        </p:nvPicPr>
        <p:blipFill rotWithShape="1">
          <a:blip r:embed="rId2"/>
          <a:srcRect l="82195" t="44611" b="19443"/>
          <a:stretch/>
        </p:blipFill>
        <p:spPr>
          <a:xfrm>
            <a:off x="2" y="-1"/>
            <a:ext cx="7431471" cy="13716001"/>
          </a:xfrm>
          <a:prstGeom prst="rect">
            <a:avLst/>
          </a:prstGeom>
          <a:ln w="12700">
            <a:miter lim="400000"/>
          </a:ln>
        </p:spPr>
      </p:pic>
      <p:sp>
        <p:nvSpPr>
          <p:cNvPr id="5" name="Title Placeholder 1">
            <a:extLst>
              <a:ext uri="{FF2B5EF4-FFF2-40B4-BE49-F238E27FC236}">
                <a16:creationId xmlns:a16="http://schemas.microsoft.com/office/drawing/2014/main" xmlns="" id="{F6C5CC47-C889-48CD-AA70-0214E2F0668B}"/>
              </a:ext>
            </a:extLst>
          </p:cNvPr>
          <p:cNvSpPr>
            <a:spLocks noGrp="1"/>
          </p:cNvSpPr>
          <p:nvPr>
            <p:ph type="title"/>
          </p:nvPr>
        </p:nvSpPr>
        <p:spPr>
          <a:xfrm>
            <a:off x="2582165" y="5532439"/>
            <a:ext cx="21031200" cy="2651125"/>
          </a:xfrm>
          <a:prstGeom prst="rect">
            <a:avLst/>
          </a:prstGeom>
        </p:spPr>
        <p:txBody>
          <a:bodyPr vert="horz" lIns="91440" tIns="45720" rIns="91440" bIns="45720" rtlCol="0" anchor="ctr">
            <a:normAutofit/>
          </a:bodyPr>
          <a:lstStyle>
            <a:lvl1pPr algn="ctr">
              <a:defRPr/>
            </a:lvl1pPr>
          </a:lstStyle>
          <a:p>
            <a:r>
              <a:rPr lang="en-US" dirty="0"/>
              <a:t>Click to edit Master title style</a:t>
            </a:r>
            <a:endParaRPr lang="en-GB" dirty="0"/>
          </a:p>
        </p:txBody>
      </p:sp>
      <p:grpSp>
        <p:nvGrpSpPr>
          <p:cNvPr id="15" name="Group 14">
            <a:extLst>
              <a:ext uri="{FF2B5EF4-FFF2-40B4-BE49-F238E27FC236}">
                <a16:creationId xmlns:a16="http://schemas.microsoft.com/office/drawing/2014/main" xmlns="" id="{9C793A0D-6C82-42D6-9053-596D63C71C29}"/>
              </a:ext>
            </a:extLst>
          </p:cNvPr>
          <p:cNvGrpSpPr/>
          <p:nvPr userDrawn="1"/>
        </p:nvGrpSpPr>
        <p:grpSpPr>
          <a:xfrm>
            <a:off x="4491424" y="11042514"/>
            <a:ext cx="15501275" cy="2105935"/>
            <a:chOff x="4491424" y="11042512"/>
            <a:chExt cx="15501274" cy="2105935"/>
          </a:xfrm>
        </p:grpSpPr>
        <p:grpSp>
          <p:nvGrpSpPr>
            <p:cNvPr id="6" name="Group">
              <a:extLst>
                <a:ext uri="{FF2B5EF4-FFF2-40B4-BE49-F238E27FC236}">
                  <a16:creationId xmlns:a16="http://schemas.microsoft.com/office/drawing/2014/main" xmlns="" id="{FD045F2B-B1CF-4A00-9F8E-097EE639228D}"/>
                </a:ext>
              </a:extLst>
            </p:cNvPr>
            <p:cNvGrpSpPr/>
            <p:nvPr userDrawn="1"/>
          </p:nvGrpSpPr>
          <p:grpSpPr>
            <a:xfrm>
              <a:off x="4491424" y="12211800"/>
              <a:ext cx="10933909" cy="936647"/>
              <a:chOff x="0" y="0"/>
              <a:chExt cx="10933908" cy="936646"/>
            </a:xfrm>
          </p:grpSpPr>
          <p:pic>
            <p:nvPicPr>
              <p:cNvPr id="7" name="images.png" descr="images.png">
                <a:extLst>
                  <a:ext uri="{FF2B5EF4-FFF2-40B4-BE49-F238E27FC236}">
                    <a16:creationId xmlns:a16="http://schemas.microsoft.com/office/drawing/2014/main" xmlns="" id="{EE9F6BD9-58E4-4B77-9544-9562985C3779}"/>
                  </a:ext>
                </a:extLst>
              </p:cNvPr>
              <p:cNvPicPr>
                <a:picLocks noChangeAspect="1"/>
              </p:cNvPicPr>
              <p:nvPr/>
            </p:nvPicPr>
            <p:blipFill>
              <a:blip r:embed="rId3"/>
              <a:stretch>
                <a:fillRect/>
              </a:stretch>
            </p:blipFill>
            <p:spPr>
              <a:xfrm>
                <a:off x="0" y="64915"/>
                <a:ext cx="1874505" cy="871731"/>
              </a:xfrm>
              <a:prstGeom prst="rect">
                <a:avLst/>
              </a:prstGeom>
              <a:ln w="12700" cap="flat">
                <a:noFill/>
                <a:miter lim="400000"/>
              </a:ln>
              <a:effectLst/>
            </p:spPr>
          </p:pic>
          <p:pic>
            <p:nvPicPr>
              <p:cNvPr id="8" name="NAPC-logo.png" descr="NAPC-logo.png">
                <a:extLst>
                  <a:ext uri="{FF2B5EF4-FFF2-40B4-BE49-F238E27FC236}">
                    <a16:creationId xmlns:a16="http://schemas.microsoft.com/office/drawing/2014/main" xmlns="" id="{01B12E63-F207-4BCD-8813-00320D360A49}"/>
                  </a:ext>
                </a:extLst>
              </p:cNvPr>
              <p:cNvPicPr>
                <a:picLocks noChangeAspect="1"/>
              </p:cNvPicPr>
              <p:nvPr/>
            </p:nvPicPr>
            <p:blipFill>
              <a:blip r:embed="rId4"/>
              <a:stretch>
                <a:fillRect/>
              </a:stretch>
            </p:blipFill>
            <p:spPr>
              <a:xfrm>
                <a:off x="4390101" y="64915"/>
                <a:ext cx="2578310" cy="871731"/>
              </a:xfrm>
              <a:prstGeom prst="rect">
                <a:avLst/>
              </a:prstGeom>
              <a:ln w="12700" cap="flat">
                <a:noFill/>
                <a:miter lim="400000"/>
              </a:ln>
              <a:effectLst/>
            </p:spPr>
          </p:pic>
          <p:pic>
            <p:nvPicPr>
              <p:cNvPr id="10" name="Image" descr="Image">
                <a:extLst>
                  <a:ext uri="{FF2B5EF4-FFF2-40B4-BE49-F238E27FC236}">
                    <a16:creationId xmlns:a16="http://schemas.microsoft.com/office/drawing/2014/main" xmlns="" id="{0F1EE233-9A82-41ED-A5B8-31AD6EA38FA3}"/>
                  </a:ext>
                </a:extLst>
              </p:cNvPr>
              <p:cNvPicPr>
                <a:picLocks noChangeAspect="1"/>
              </p:cNvPicPr>
              <p:nvPr/>
            </p:nvPicPr>
            <p:blipFill>
              <a:blip r:embed="rId5"/>
              <a:stretch>
                <a:fillRect/>
              </a:stretch>
            </p:blipFill>
            <p:spPr>
              <a:xfrm>
                <a:off x="9584034" y="0"/>
                <a:ext cx="1349874" cy="871730"/>
              </a:xfrm>
              <a:prstGeom prst="rect">
                <a:avLst/>
              </a:prstGeom>
              <a:ln w="12700" cap="flat">
                <a:noFill/>
                <a:miter lim="400000"/>
              </a:ln>
              <a:effectLst/>
            </p:spPr>
          </p:pic>
        </p:grpSp>
        <p:sp>
          <p:nvSpPr>
            <p:cNvPr id="11" name="Partners">
              <a:extLst>
                <a:ext uri="{FF2B5EF4-FFF2-40B4-BE49-F238E27FC236}">
                  <a16:creationId xmlns:a16="http://schemas.microsoft.com/office/drawing/2014/main" xmlns="" id="{C5C2DD0B-4917-423C-AC61-2BAB236CF061}"/>
                </a:ext>
              </a:extLst>
            </p:cNvPr>
            <p:cNvSpPr txBox="1"/>
            <p:nvPr userDrawn="1"/>
          </p:nvSpPr>
          <p:spPr>
            <a:xfrm>
              <a:off x="11286236" y="11042512"/>
              <a:ext cx="1644680" cy="6674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a:defRPr sz="3400" b="0">
                  <a:latin typeface="Frutiger Roman"/>
                  <a:ea typeface="Frutiger Roman"/>
                  <a:cs typeface="Frutiger Roman"/>
                  <a:sym typeface="Frutiger Roman"/>
                </a:defRPr>
              </a:lvl1pPr>
            </a:lstStyle>
            <a:p>
              <a:r>
                <a:rPr sz="3400" dirty="0"/>
                <a:t>Partners</a:t>
              </a:r>
            </a:p>
          </p:txBody>
        </p:sp>
        <p:pic>
          <p:nvPicPr>
            <p:cNvPr id="3" name="Picture 2" descr="A picture containing drawing&#10;&#10;Description automatically generated">
              <a:extLst>
                <a:ext uri="{FF2B5EF4-FFF2-40B4-BE49-F238E27FC236}">
                  <a16:creationId xmlns:a16="http://schemas.microsoft.com/office/drawing/2014/main" xmlns="" id="{FF1CE04A-BCB0-45AA-A4B9-BB1C48150E5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667523" y="12442975"/>
              <a:ext cx="1325175" cy="536380"/>
            </a:xfrm>
            <a:prstGeom prst="rect">
              <a:avLst/>
            </a:prstGeom>
          </p:spPr>
        </p:pic>
      </p:grpSp>
      <p:pic>
        <p:nvPicPr>
          <p:cNvPr id="14" name="Picture 13" descr="A close up of a sign&#10;&#10;Description automatically generated">
            <a:extLst>
              <a:ext uri="{FF2B5EF4-FFF2-40B4-BE49-F238E27FC236}">
                <a16:creationId xmlns:a16="http://schemas.microsoft.com/office/drawing/2014/main" xmlns="" id="{8DF77409-57D9-4CBF-8FAB-A630D624D3F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453199" y="735237"/>
            <a:ext cx="2362200" cy="2037894"/>
          </a:xfrm>
          <a:prstGeom prst="rect">
            <a:avLst/>
          </a:prstGeom>
        </p:spPr>
      </p:pic>
    </p:spTree>
    <p:extLst>
      <p:ext uri="{BB962C8B-B14F-4D97-AF65-F5344CB8AC3E}">
        <p14:creationId xmlns:p14="http://schemas.microsoft.com/office/powerpoint/2010/main" val="257351275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py">
    <p:spTree>
      <p:nvGrpSpPr>
        <p:cNvPr id="1" name=""/>
        <p:cNvGrpSpPr/>
        <p:nvPr/>
      </p:nvGrpSpPr>
      <p:grpSpPr>
        <a:xfrm>
          <a:off x="0" y="0"/>
          <a:ext cx="0" cy="0"/>
          <a:chOff x="0" y="0"/>
          <a:chExt cx="0" cy="0"/>
        </a:xfrm>
      </p:grpSpPr>
      <p:pic>
        <p:nvPicPr>
          <p:cNvPr id="5" name="CARE_Logo_Icon.png" descr="CARE_Logo_Icon.png">
            <a:extLst>
              <a:ext uri="{FF2B5EF4-FFF2-40B4-BE49-F238E27FC236}">
                <a16:creationId xmlns:a16="http://schemas.microsoft.com/office/drawing/2014/main" xmlns="" id="{34C6D3E2-1F12-4DD3-8133-3FBBE30E4258}"/>
              </a:ext>
            </a:extLst>
          </p:cNvPr>
          <p:cNvPicPr>
            <a:picLocks noChangeAspect="1"/>
          </p:cNvPicPr>
          <p:nvPr userDrawn="1"/>
        </p:nvPicPr>
        <p:blipFill rotWithShape="1">
          <a:blip r:embed="rId2">
            <a:alphaModFix amt="10456"/>
          </a:blip>
          <a:srcRect l="50044"/>
          <a:stretch/>
        </p:blipFill>
        <p:spPr>
          <a:xfrm>
            <a:off x="1" y="2847394"/>
            <a:ext cx="4830299" cy="8831205"/>
          </a:xfrm>
          <a:prstGeom prst="rect">
            <a:avLst/>
          </a:prstGeom>
          <a:ln w="12700">
            <a:miter lim="400000"/>
          </a:ln>
        </p:spPr>
      </p:pic>
      <p:grpSp>
        <p:nvGrpSpPr>
          <p:cNvPr id="8" name="Group">
            <a:extLst>
              <a:ext uri="{FF2B5EF4-FFF2-40B4-BE49-F238E27FC236}">
                <a16:creationId xmlns:a16="http://schemas.microsoft.com/office/drawing/2014/main" xmlns="" id="{38EE1027-B010-4A33-BBDA-2C3991E88DF4}"/>
              </a:ext>
            </a:extLst>
          </p:cNvPr>
          <p:cNvGrpSpPr/>
          <p:nvPr userDrawn="1"/>
        </p:nvGrpSpPr>
        <p:grpSpPr>
          <a:xfrm>
            <a:off x="4526997" y="11891984"/>
            <a:ext cx="15330009" cy="1422058"/>
            <a:chOff x="0" y="0"/>
            <a:chExt cx="15330008" cy="1422056"/>
          </a:xfrm>
        </p:grpSpPr>
        <p:pic>
          <p:nvPicPr>
            <p:cNvPr id="9" name="Asset 1@300x.png" descr="Asset 1@300x.png">
              <a:extLst>
                <a:ext uri="{FF2B5EF4-FFF2-40B4-BE49-F238E27FC236}">
                  <a16:creationId xmlns:a16="http://schemas.microsoft.com/office/drawing/2014/main" xmlns="" id="{43609BDC-EE07-454C-9EFD-7EBC72428ED9}"/>
                </a:ext>
              </a:extLst>
            </p:cNvPr>
            <p:cNvPicPr>
              <a:picLocks noChangeAspect="1"/>
            </p:cNvPicPr>
            <p:nvPr/>
          </p:nvPicPr>
          <p:blipFill>
            <a:blip r:embed="rId3"/>
            <a:stretch>
              <a:fillRect/>
            </a:stretch>
          </p:blipFill>
          <p:spPr>
            <a:xfrm>
              <a:off x="0" y="207336"/>
              <a:ext cx="2663822" cy="1007385"/>
            </a:xfrm>
            <a:prstGeom prst="rect">
              <a:avLst/>
            </a:prstGeom>
            <a:ln w="12700" cap="flat">
              <a:noFill/>
              <a:miter lim="400000"/>
            </a:ln>
            <a:effectLst/>
          </p:spPr>
        </p:pic>
        <p:pic>
          <p:nvPicPr>
            <p:cNvPr id="10" name="Asset 3@300x.png" descr="Asset 3@300x.png">
              <a:extLst>
                <a:ext uri="{FF2B5EF4-FFF2-40B4-BE49-F238E27FC236}">
                  <a16:creationId xmlns:a16="http://schemas.microsoft.com/office/drawing/2014/main" xmlns="" id="{B2CAADE4-962B-4C01-A985-21B2989A305D}"/>
                </a:ext>
              </a:extLst>
            </p:cNvPr>
            <p:cNvPicPr>
              <a:picLocks noChangeAspect="1"/>
            </p:cNvPicPr>
            <p:nvPr/>
          </p:nvPicPr>
          <p:blipFill>
            <a:blip r:embed="rId4"/>
            <a:stretch>
              <a:fillRect/>
            </a:stretch>
          </p:blipFill>
          <p:spPr>
            <a:xfrm>
              <a:off x="3994114" y="0"/>
              <a:ext cx="2803549" cy="1422057"/>
            </a:xfrm>
            <a:prstGeom prst="rect">
              <a:avLst/>
            </a:prstGeom>
            <a:ln w="12700" cap="flat">
              <a:noFill/>
              <a:miter lim="400000"/>
            </a:ln>
            <a:effectLst/>
          </p:spPr>
        </p:pic>
        <p:pic>
          <p:nvPicPr>
            <p:cNvPr id="14" name="Asset 2@300x.png" descr="Asset 2@300x.png">
              <a:extLst>
                <a:ext uri="{FF2B5EF4-FFF2-40B4-BE49-F238E27FC236}">
                  <a16:creationId xmlns:a16="http://schemas.microsoft.com/office/drawing/2014/main" xmlns="" id="{4F800BD1-758F-4A26-A1DA-5E5F26F2B0BE}"/>
                </a:ext>
              </a:extLst>
            </p:cNvPr>
            <p:cNvPicPr>
              <a:picLocks noChangeAspect="1"/>
            </p:cNvPicPr>
            <p:nvPr/>
          </p:nvPicPr>
          <p:blipFill>
            <a:blip r:embed="rId5"/>
            <a:stretch>
              <a:fillRect/>
            </a:stretch>
          </p:blipFill>
          <p:spPr>
            <a:xfrm>
              <a:off x="8386925" y="207336"/>
              <a:ext cx="2402398" cy="1007385"/>
            </a:xfrm>
            <a:prstGeom prst="rect">
              <a:avLst/>
            </a:prstGeom>
            <a:ln w="12700" cap="flat">
              <a:noFill/>
              <a:miter lim="400000"/>
            </a:ln>
            <a:effectLst/>
          </p:spPr>
        </p:pic>
        <p:pic>
          <p:nvPicPr>
            <p:cNvPr id="15" name="Asset 4@300x.png" descr="Asset 4@300x.png">
              <a:extLst>
                <a:ext uri="{FF2B5EF4-FFF2-40B4-BE49-F238E27FC236}">
                  <a16:creationId xmlns:a16="http://schemas.microsoft.com/office/drawing/2014/main" xmlns="" id="{94CCD94D-FF4E-4210-BD18-00DF2800648D}"/>
                </a:ext>
              </a:extLst>
            </p:cNvPr>
            <p:cNvPicPr>
              <a:picLocks noChangeAspect="1"/>
            </p:cNvPicPr>
            <p:nvPr/>
          </p:nvPicPr>
          <p:blipFill>
            <a:blip r:embed="rId6"/>
            <a:stretch>
              <a:fillRect/>
            </a:stretch>
          </p:blipFill>
          <p:spPr>
            <a:xfrm>
              <a:off x="12285319" y="0"/>
              <a:ext cx="3044690" cy="1422057"/>
            </a:xfrm>
            <a:prstGeom prst="rect">
              <a:avLst/>
            </a:prstGeom>
            <a:ln w="12700" cap="flat">
              <a:noFill/>
              <a:miter lim="400000"/>
            </a:ln>
            <a:effectLst/>
          </p:spPr>
        </p:pic>
      </p:grpSp>
      <p:sp>
        <p:nvSpPr>
          <p:cNvPr id="11" name="Text Placeholder 2">
            <a:extLst>
              <a:ext uri="{FF2B5EF4-FFF2-40B4-BE49-F238E27FC236}">
                <a16:creationId xmlns:a16="http://schemas.microsoft.com/office/drawing/2014/main" xmlns="" id="{7C039B70-04BA-4AFA-8F22-8A2CB8ED6A98}"/>
              </a:ext>
            </a:extLst>
          </p:cNvPr>
          <p:cNvSpPr>
            <a:spLocks noGrp="1"/>
          </p:cNvSpPr>
          <p:nvPr>
            <p:ph type="body" sz="quarter" idx="10"/>
          </p:nvPr>
        </p:nvSpPr>
        <p:spPr>
          <a:xfrm>
            <a:off x="1298577" y="3348346"/>
            <a:ext cx="21942425" cy="8058150"/>
          </a:xfrm>
        </p:spPr>
        <p:txBody>
          <a:bodyPr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Placeholder 1">
            <a:extLst>
              <a:ext uri="{FF2B5EF4-FFF2-40B4-BE49-F238E27FC236}">
                <a16:creationId xmlns:a16="http://schemas.microsoft.com/office/drawing/2014/main" xmlns="" id="{7155A685-6C5A-49B3-A7BA-452D6DB8E59D}"/>
              </a:ext>
            </a:extLst>
          </p:cNvPr>
          <p:cNvSpPr>
            <a:spLocks noGrp="1"/>
          </p:cNvSpPr>
          <p:nvPr>
            <p:ph type="title"/>
          </p:nvPr>
        </p:nvSpPr>
        <p:spPr>
          <a:xfrm>
            <a:off x="1298575" y="663516"/>
            <a:ext cx="19180884" cy="1946395"/>
          </a:xfrm>
          <a:prstGeom prst="rect">
            <a:avLst/>
          </a:prstGeom>
        </p:spPr>
        <p:txBody>
          <a:bodyPr vert="horz" lIns="91440" tIns="45720" rIns="91440" bIns="45720" rtlCol="0" anchor="ctr">
            <a:normAutofit/>
          </a:bodyPr>
          <a:lstStyle>
            <a:lvl1pPr algn="l">
              <a:defRPr sz="5200" u="none" baseline="0"/>
            </a:lvl1pPr>
          </a:lstStyle>
          <a:p>
            <a:r>
              <a:rPr lang="en-US" dirty="0"/>
              <a:t>Click to edit Master title style</a:t>
            </a:r>
            <a:endParaRPr lang="en-GB" dirty="0"/>
          </a:p>
        </p:txBody>
      </p:sp>
      <p:pic>
        <p:nvPicPr>
          <p:cNvPr id="13" name="Picture 12" descr="A close up of a sign&#10;&#10;Description automatically generated">
            <a:extLst>
              <a:ext uri="{FF2B5EF4-FFF2-40B4-BE49-F238E27FC236}">
                <a16:creationId xmlns:a16="http://schemas.microsoft.com/office/drawing/2014/main" xmlns="" id="{162E74D0-B551-4A81-8158-211A3B2B423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453199" y="735237"/>
            <a:ext cx="2362200" cy="2037894"/>
          </a:xfrm>
          <a:prstGeom prst="rect">
            <a:avLst/>
          </a:prstGeom>
        </p:spPr>
      </p:pic>
    </p:spTree>
    <p:extLst>
      <p:ext uri="{BB962C8B-B14F-4D97-AF65-F5344CB8AC3E}">
        <p14:creationId xmlns:p14="http://schemas.microsoft.com/office/powerpoint/2010/main" val="140717331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4" name="CARE_BG.png" descr="CARE_BG.png">
            <a:extLst>
              <a:ext uri="{FF2B5EF4-FFF2-40B4-BE49-F238E27FC236}">
                <a16:creationId xmlns:a16="http://schemas.microsoft.com/office/drawing/2014/main" xmlns="" id="{CF7AFC5F-5A16-4879-9C5C-468696FE2F86}"/>
              </a:ext>
            </a:extLst>
          </p:cNvPr>
          <p:cNvPicPr>
            <a:picLocks noChangeAspect="1"/>
          </p:cNvPicPr>
          <p:nvPr userDrawn="1"/>
        </p:nvPicPr>
        <p:blipFill rotWithShape="1">
          <a:blip r:embed="rId2"/>
          <a:srcRect l="82195" t="44611" b="19443"/>
          <a:stretch/>
        </p:blipFill>
        <p:spPr>
          <a:xfrm>
            <a:off x="2" y="-1"/>
            <a:ext cx="7431471" cy="13716001"/>
          </a:xfrm>
          <a:prstGeom prst="rect">
            <a:avLst/>
          </a:prstGeom>
          <a:ln w="12700">
            <a:miter lim="400000"/>
          </a:ln>
        </p:spPr>
      </p:pic>
      <p:pic>
        <p:nvPicPr>
          <p:cNvPr id="13" name="Picture 12" descr="A close up of a sign&#10;&#10;Description automatically generated">
            <a:extLst>
              <a:ext uri="{FF2B5EF4-FFF2-40B4-BE49-F238E27FC236}">
                <a16:creationId xmlns:a16="http://schemas.microsoft.com/office/drawing/2014/main" xmlns="" id="{DB72805B-662E-4E5C-B894-C9AC9C8A667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453199" y="735237"/>
            <a:ext cx="2362200" cy="2037894"/>
          </a:xfrm>
          <a:prstGeom prst="rect">
            <a:avLst/>
          </a:prstGeom>
        </p:spPr>
      </p:pic>
      <p:grpSp>
        <p:nvGrpSpPr>
          <p:cNvPr id="15" name="Group 14">
            <a:extLst>
              <a:ext uri="{FF2B5EF4-FFF2-40B4-BE49-F238E27FC236}">
                <a16:creationId xmlns:a16="http://schemas.microsoft.com/office/drawing/2014/main" xmlns="" id="{D4EE22D5-3B69-408D-B294-06E27A7C5824}"/>
              </a:ext>
            </a:extLst>
          </p:cNvPr>
          <p:cNvGrpSpPr/>
          <p:nvPr userDrawn="1"/>
        </p:nvGrpSpPr>
        <p:grpSpPr>
          <a:xfrm>
            <a:off x="4491424" y="11042514"/>
            <a:ext cx="15501275" cy="2105935"/>
            <a:chOff x="4491424" y="11042512"/>
            <a:chExt cx="15501274" cy="2105935"/>
          </a:xfrm>
        </p:grpSpPr>
        <p:grpSp>
          <p:nvGrpSpPr>
            <p:cNvPr id="16" name="Group">
              <a:extLst>
                <a:ext uri="{FF2B5EF4-FFF2-40B4-BE49-F238E27FC236}">
                  <a16:creationId xmlns:a16="http://schemas.microsoft.com/office/drawing/2014/main" xmlns="" id="{5B9470BF-81AB-4DE8-83D3-5F5253D687F5}"/>
                </a:ext>
              </a:extLst>
            </p:cNvPr>
            <p:cNvGrpSpPr/>
            <p:nvPr userDrawn="1"/>
          </p:nvGrpSpPr>
          <p:grpSpPr>
            <a:xfrm>
              <a:off x="4491424" y="12211800"/>
              <a:ext cx="10933909" cy="936647"/>
              <a:chOff x="0" y="0"/>
              <a:chExt cx="10933908" cy="936646"/>
            </a:xfrm>
          </p:grpSpPr>
          <p:pic>
            <p:nvPicPr>
              <p:cNvPr id="19" name="images.png" descr="images.png">
                <a:extLst>
                  <a:ext uri="{FF2B5EF4-FFF2-40B4-BE49-F238E27FC236}">
                    <a16:creationId xmlns:a16="http://schemas.microsoft.com/office/drawing/2014/main" xmlns="" id="{96456066-F9E7-4213-B74F-EE9E4FF9F2D2}"/>
                  </a:ext>
                </a:extLst>
              </p:cNvPr>
              <p:cNvPicPr>
                <a:picLocks noChangeAspect="1"/>
              </p:cNvPicPr>
              <p:nvPr/>
            </p:nvPicPr>
            <p:blipFill>
              <a:blip r:embed="rId4"/>
              <a:stretch>
                <a:fillRect/>
              </a:stretch>
            </p:blipFill>
            <p:spPr>
              <a:xfrm>
                <a:off x="0" y="64915"/>
                <a:ext cx="1874505" cy="871731"/>
              </a:xfrm>
              <a:prstGeom prst="rect">
                <a:avLst/>
              </a:prstGeom>
              <a:ln w="12700" cap="flat">
                <a:noFill/>
                <a:miter lim="400000"/>
              </a:ln>
              <a:effectLst/>
            </p:spPr>
          </p:pic>
          <p:pic>
            <p:nvPicPr>
              <p:cNvPr id="20" name="NAPC-logo.png" descr="NAPC-logo.png">
                <a:extLst>
                  <a:ext uri="{FF2B5EF4-FFF2-40B4-BE49-F238E27FC236}">
                    <a16:creationId xmlns:a16="http://schemas.microsoft.com/office/drawing/2014/main" xmlns="" id="{AB1B4EAE-7312-45DA-82E7-65AF368B3DE6}"/>
                  </a:ext>
                </a:extLst>
              </p:cNvPr>
              <p:cNvPicPr>
                <a:picLocks noChangeAspect="1"/>
              </p:cNvPicPr>
              <p:nvPr/>
            </p:nvPicPr>
            <p:blipFill>
              <a:blip r:embed="rId5"/>
              <a:stretch>
                <a:fillRect/>
              </a:stretch>
            </p:blipFill>
            <p:spPr>
              <a:xfrm>
                <a:off x="4390101" y="64915"/>
                <a:ext cx="2578310" cy="871731"/>
              </a:xfrm>
              <a:prstGeom prst="rect">
                <a:avLst/>
              </a:prstGeom>
              <a:ln w="12700" cap="flat">
                <a:noFill/>
                <a:miter lim="400000"/>
              </a:ln>
              <a:effectLst/>
            </p:spPr>
          </p:pic>
          <p:pic>
            <p:nvPicPr>
              <p:cNvPr id="21" name="Image" descr="Image">
                <a:extLst>
                  <a:ext uri="{FF2B5EF4-FFF2-40B4-BE49-F238E27FC236}">
                    <a16:creationId xmlns:a16="http://schemas.microsoft.com/office/drawing/2014/main" xmlns="" id="{4F4D2EC0-F257-46B1-A5DD-88A24753E90E}"/>
                  </a:ext>
                </a:extLst>
              </p:cNvPr>
              <p:cNvPicPr>
                <a:picLocks noChangeAspect="1"/>
              </p:cNvPicPr>
              <p:nvPr/>
            </p:nvPicPr>
            <p:blipFill>
              <a:blip r:embed="rId6"/>
              <a:stretch>
                <a:fillRect/>
              </a:stretch>
            </p:blipFill>
            <p:spPr>
              <a:xfrm>
                <a:off x="9584034" y="0"/>
                <a:ext cx="1349874" cy="871730"/>
              </a:xfrm>
              <a:prstGeom prst="rect">
                <a:avLst/>
              </a:prstGeom>
              <a:ln w="12700" cap="flat">
                <a:noFill/>
                <a:miter lim="400000"/>
              </a:ln>
              <a:effectLst/>
            </p:spPr>
          </p:pic>
        </p:grpSp>
        <p:sp>
          <p:nvSpPr>
            <p:cNvPr id="17" name="Partners">
              <a:extLst>
                <a:ext uri="{FF2B5EF4-FFF2-40B4-BE49-F238E27FC236}">
                  <a16:creationId xmlns:a16="http://schemas.microsoft.com/office/drawing/2014/main" xmlns="" id="{ABDE7C36-15ED-431D-A036-85D3B9325495}"/>
                </a:ext>
              </a:extLst>
            </p:cNvPr>
            <p:cNvSpPr txBox="1"/>
            <p:nvPr userDrawn="1"/>
          </p:nvSpPr>
          <p:spPr>
            <a:xfrm>
              <a:off x="11286236" y="11042512"/>
              <a:ext cx="1644680" cy="6674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a:defRPr sz="3400" b="0">
                  <a:latin typeface="Frutiger Roman"/>
                  <a:ea typeface="Frutiger Roman"/>
                  <a:cs typeface="Frutiger Roman"/>
                  <a:sym typeface="Frutiger Roman"/>
                </a:defRPr>
              </a:lvl1pPr>
            </a:lstStyle>
            <a:p>
              <a:r>
                <a:rPr sz="3400" dirty="0"/>
                <a:t>Partners</a:t>
              </a:r>
            </a:p>
          </p:txBody>
        </p:sp>
        <p:pic>
          <p:nvPicPr>
            <p:cNvPr id="18" name="Picture 17" descr="A picture containing drawing&#10;&#10;Description automatically generated">
              <a:extLst>
                <a:ext uri="{FF2B5EF4-FFF2-40B4-BE49-F238E27FC236}">
                  <a16:creationId xmlns:a16="http://schemas.microsoft.com/office/drawing/2014/main" xmlns="" id="{866A21F3-3016-475F-A216-117054BA872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8667523" y="12442975"/>
              <a:ext cx="1325175" cy="536380"/>
            </a:xfrm>
            <a:prstGeom prst="rect">
              <a:avLst/>
            </a:prstGeom>
          </p:spPr>
        </p:pic>
      </p:grpSp>
    </p:spTree>
    <p:extLst>
      <p:ext uri="{BB962C8B-B14F-4D97-AF65-F5344CB8AC3E}">
        <p14:creationId xmlns:p14="http://schemas.microsoft.com/office/powerpoint/2010/main" val="1336982628"/>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297867" y="357189"/>
            <a:ext cx="18698680" cy="22527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rPr dirty="0"/>
              <a:t>Title Text</a:t>
            </a:r>
          </a:p>
        </p:txBody>
      </p:sp>
      <p:sp>
        <p:nvSpPr>
          <p:cNvPr id="3" name="Body Level One…"/>
          <p:cNvSpPr txBox="1">
            <a:spLocks noGrp="1"/>
          </p:cNvSpPr>
          <p:nvPr>
            <p:ph type="body" idx="1"/>
          </p:nvPr>
        </p:nvSpPr>
        <p:spPr>
          <a:xfrm>
            <a:off x="1297867" y="3390900"/>
            <a:ext cx="21885983" cy="80200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rPr dirty="0"/>
              <a:t>Body Level One</a:t>
            </a:r>
          </a:p>
          <a:p>
            <a:pPr lvl="1"/>
            <a:r>
              <a:rPr dirty="0"/>
              <a:t>Body Level Two</a:t>
            </a:r>
          </a:p>
          <a:p>
            <a:pPr lvl="2"/>
            <a:r>
              <a:rPr lang="en-GB" dirty="0"/>
              <a:t>Body Level Three</a:t>
            </a:r>
            <a:endParaRPr dirty="0"/>
          </a:p>
          <a:p>
            <a:pPr lvl="3"/>
            <a:r>
              <a:rPr dirty="0"/>
              <a:t>Body Level Four</a:t>
            </a:r>
          </a:p>
          <a:p>
            <a:pPr lvl="4"/>
            <a:r>
              <a:rPr dirty="0"/>
              <a:t>Body Level Five</a:t>
            </a: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Lst>
  <p:transition spd="med"/>
  <p:txStyles>
    <p:titleStyle>
      <a:lvl1pPr marL="0" marR="0" indent="0" algn="l" defTabSz="821531"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Frutiger Roman"/>
          <a:ea typeface="+mn-ea"/>
          <a:cs typeface="+mn-cs"/>
          <a:sym typeface="Helvetica Neue Medium"/>
        </a:defRPr>
      </a:lvl1pPr>
      <a:lvl2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11187" marR="0" indent="-611187" algn="l" defTabSz="821531" rtl="0" latinLnBrk="0">
        <a:lnSpc>
          <a:spcPct val="100000"/>
        </a:lnSpc>
        <a:spcBef>
          <a:spcPts val="5900"/>
        </a:spcBef>
        <a:spcAft>
          <a:spcPts val="0"/>
        </a:spcAft>
        <a:buClrTx/>
        <a:buSzPct val="145000"/>
        <a:buFontTx/>
        <a:buChar char="•"/>
        <a:tabLst/>
        <a:defRPr sz="4000" b="0" i="0" u="none" strike="noStrike" cap="none" spc="0" baseline="0">
          <a:solidFill>
            <a:srgbClr val="000000"/>
          </a:solidFill>
          <a:uFillTx/>
          <a:latin typeface="Frutiger Roman"/>
          <a:ea typeface="Frutiger Roman"/>
          <a:cs typeface="Frutiger Roman"/>
          <a:sym typeface="Helvetica Neue"/>
        </a:defRPr>
      </a:lvl1pPr>
      <a:lvl2pPr marL="1055687" marR="0" indent="-611187" algn="l" defTabSz="821531" rtl="0" latinLnBrk="0">
        <a:lnSpc>
          <a:spcPct val="100000"/>
        </a:lnSpc>
        <a:spcBef>
          <a:spcPts val="5900"/>
        </a:spcBef>
        <a:spcAft>
          <a:spcPts val="0"/>
        </a:spcAft>
        <a:buClrTx/>
        <a:buSzPct val="145000"/>
        <a:buFontTx/>
        <a:buChar char="•"/>
        <a:tabLst/>
        <a:defRPr sz="4000" b="0" i="0" u="none" strike="noStrike" cap="none" spc="0" baseline="0">
          <a:solidFill>
            <a:srgbClr val="000000"/>
          </a:solidFill>
          <a:uFillTx/>
          <a:latin typeface="Frutiger Roman"/>
          <a:ea typeface="Frutiger Roman"/>
          <a:cs typeface="Frutiger Roman"/>
          <a:sym typeface="Helvetica Neue"/>
        </a:defRPr>
      </a:lvl2pPr>
      <a:lvl3pPr marL="1500187" marR="0" indent="-611187" algn="l" defTabSz="821531" rtl="0" latinLnBrk="0">
        <a:lnSpc>
          <a:spcPct val="100000"/>
        </a:lnSpc>
        <a:spcBef>
          <a:spcPts val="5900"/>
        </a:spcBef>
        <a:spcAft>
          <a:spcPts val="0"/>
        </a:spcAft>
        <a:buClrTx/>
        <a:buSzPct val="145000"/>
        <a:buFontTx/>
        <a:buChar char="•"/>
        <a:tabLst/>
        <a:defRPr sz="4000" b="0" i="0" u="none" strike="noStrike" cap="none" spc="0" baseline="0">
          <a:solidFill>
            <a:srgbClr val="000000"/>
          </a:solidFill>
          <a:uFillTx/>
          <a:latin typeface="Frutiger Roman"/>
          <a:ea typeface="Frutiger Roman"/>
          <a:cs typeface="Frutiger Roman"/>
          <a:sym typeface="Helvetica Neue"/>
        </a:defRPr>
      </a:lvl3pPr>
      <a:lvl4pPr marL="1944687" marR="0" indent="-611187" algn="l" defTabSz="821531" rtl="0" latinLnBrk="0">
        <a:lnSpc>
          <a:spcPct val="100000"/>
        </a:lnSpc>
        <a:spcBef>
          <a:spcPts val="5900"/>
        </a:spcBef>
        <a:spcAft>
          <a:spcPts val="0"/>
        </a:spcAft>
        <a:buClrTx/>
        <a:buSzPct val="145000"/>
        <a:buFontTx/>
        <a:buChar char="•"/>
        <a:tabLst/>
        <a:defRPr sz="4000" b="0" i="0" u="none" strike="noStrike" cap="none" spc="0" baseline="0">
          <a:solidFill>
            <a:srgbClr val="000000"/>
          </a:solidFill>
          <a:uFillTx/>
          <a:latin typeface="Frutiger Roman"/>
          <a:ea typeface="Frutiger Roman"/>
          <a:cs typeface="Frutiger Roman"/>
          <a:sym typeface="Helvetica Neue"/>
        </a:defRPr>
      </a:lvl4pPr>
      <a:lvl5pPr marL="2389187" marR="0" indent="-611187" algn="l" defTabSz="821531" rtl="0" latinLnBrk="0">
        <a:lnSpc>
          <a:spcPct val="100000"/>
        </a:lnSpc>
        <a:spcBef>
          <a:spcPts val="5900"/>
        </a:spcBef>
        <a:spcAft>
          <a:spcPts val="0"/>
        </a:spcAft>
        <a:buClrTx/>
        <a:buSzPct val="145000"/>
        <a:buFontTx/>
        <a:buChar char="•"/>
        <a:tabLst/>
        <a:defRPr sz="4000" b="0" i="0" u="none" strike="noStrike" cap="none" spc="0" baseline="0">
          <a:solidFill>
            <a:srgbClr val="000000"/>
          </a:solidFill>
          <a:uFillTx/>
          <a:latin typeface="Frutiger Roman"/>
          <a:ea typeface="Frutiger Roman"/>
          <a:cs typeface="Frutiger Roman"/>
          <a:sym typeface="Helvetica Neue"/>
        </a:defRPr>
      </a:lvl5pPr>
      <a:lvl6pPr marL="2833687" marR="0" indent="-611187" algn="l" defTabSz="821531" rtl="0" latinLnBrk="0">
        <a:lnSpc>
          <a:spcPct val="100000"/>
        </a:lnSpc>
        <a:spcBef>
          <a:spcPts val="5900"/>
        </a:spcBef>
        <a:spcAft>
          <a:spcPts val="0"/>
        </a:spcAft>
        <a:buClrTx/>
        <a:buSzPct val="145000"/>
        <a:buFontTx/>
        <a:buChar char="•"/>
        <a:tabLst/>
        <a:defRPr sz="4400" b="0" i="0" u="none" strike="noStrike" cap="none" spc="0" baseline="0">
          <a:solidFill>
            <a:srgbClr val="000000"/>
          </a:solidFill>
          <a:uFillTx/>
          <a:latin typeface="Helvetica Neue"/>
          <a:ea typeface="Helvetica Neue"/>
          <a:cs typeface="Helvetica Neue"/>
          <a:sym typeface="Helvetica Neue"/>
        </a:defRPr>
      </a:lvl6pPr>
      <a:lvl7pPr marL="3278187" marR="0" indent="-611187" algn="l" defTabSz="821531" rtl="0" latinLnBrk="0">
        <a:lnSpc>
          <a:spcPct val="100000"/>
        </a:lnSpc>
        <a:spcBef>
          <a:spcPts val="5900"/>
        </a:spcBef>
        <a:spcAft>
          <a:spcPts val="0"/>
        </a:spcAft>
        <a:buClrTx/>
        <a:buSzPct val="145000"/>
        <a:buFontTx/>
        <a:buChar char="•"/>
        <a:tabLst/>
        <a:defRPr sz="4400" b="0" i="0" u="none" strike="noStrike" cap="none" spc="0" baseline="0">
          <a:solidFill>
            <a:srgbClr val="000000"/>
          </a:solidFill>
          <a:uFillTx/>
          <a:latin typeface="Helvetica Neue"/>
          <a:ea typeface="Helvetica Neue"/>
          <a:cs typeface="Helvetica Neue"/>
          <a:sym typeface="Helvetica Neue"/>
        </a:defRPr>
      </a:lvl7pPr>
      <a:lvl8pPr marL="3722687" marR="0" indent="-611187" algn="l" defTabSz="821531" rtl="0" latinLnBrk="0">
        <a:lnSpc>
          <a:spcPct val="100000"/>
        </a:lnSpc>
        <a:spcBef>
          <a:spcPts val="5900"/>
        </a:spcBef>
        <a:spcAft>
          <a:spcPts val="0"/>
        </a:spcAft>
        <a:buClrTx/>
        <a:buSzPct val="145000"/>
        <a:buFontTx/>
        <a:buChar char="•"/>
        <a:tabLst/>
        <a:defRPr sz="4400" b="0" i="0" u="none" strike="noStrike" cap="none" spc="0" baseline="0">
          <a:solidFill>
            <a:srgbClr val="000000"/>
          </a:solidFill>
          <a:uFillTx/>
          <a:latin typeface="Helvetica Neue"/>
          <a:ea typeface="Helvetica Neue"/>
          <a:cs typeface="Helvetica Neue"/>
          <a:sym typeface="Helvetica Neue"/>
        </a:defRPr>
      </a:lvl8pPr>
      <a:lvl9pPr marL="4167187" marR="0" indent="-611187" algn="l" defTabSz="821531" rtl="0" latinLnBrk="0">
        <a:lnSpc>
          <a:spcPct val="100000"/>
        </a:lnSpc>
        <a:spcBef>
          <a:spcPts val="5900"/>
        </a:spcBef>
        <a:spcAft>
          <a:spcPts val="0"/>
        </a:spcAft>
        <a:buClrTx/>
        <a:buSzPct val="145000"/>
        <a:buFontTx/>
        <a:buChar char="•"/>
        <a:tabLst/>
        <a:defRPr sz="44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1pPr>
      <a:lvl2pPr marL="0" marR="0" indent="2286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2pPr>
      <a:lvl3pPr marL="0" marR="0" indent="4572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3pPr>
      <a:lvl4pPr marL="0" marR="0" indent="6858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4pPr>
      <a:lvl5pPr marL="0" marR="0" indent="9144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5pPr>
      <a:lvl6pPr marL="0" marR="0" indent="11430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6pPr>
      <a:lvl7pPr marL="0" marR="0" indent="13716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7pPr>
      <a:lvl8pPr marL="0" marR="0" indent="16002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8pPr>
      <a:lvl9pPr marL="0" marR="0" indent="18288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sonali.kinra@nhs.net"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mailto:napc@napc.co.uk" TargetMode="External"/><Relationship Id="rId5" Type="http://schemas.openxmlformats.org/officeDocument/2006/relationships/hyperlink" Target="mailto:clare.simpson@napc.co.uk" TargetMode="External"/><Relationship Id="rId4" Type="http://schemas.openxmlformats.org/officeDocument/2006/relationships/hyperlink" Target="mailto:nicola.payne8@nhs.n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over title"/>
          <p:cNvSpPr txBox="1"/>
          <p:nvPr/>
        </p:nvSpPr>
        <p:spPr>
          <a:xfrm>
            <a:off x="5351722" y="4391094"/>
            <a:ext cx="13680558" cy="4662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defRPr sz="7000" b="0">
                <a:latin typeface="Frutiger Roman"/>
                <a:ea typeface="Frutiger Roman"/>
                <a:cs typeface="Frutiger Roman"/>
                <a:sym typeface="Frutiger Roman"/>
              </a:defRPr>
            </a:lvl1pPr>
          </a:lstStyle>
          <a:p>
            <a:r>
              <a:rPr lang="en-GB" dirty="0"/>
              <a:t> </a:t>
            </a:r>
          </a:p>
          <a:p>
            <a:r>
              <a:rPr lang="en-GB" dirty="0"/>
              <a:t>Notts ICS</a:t>
            </a:r>
          </a:p>
          <a:p>
            <a:pPr>
              <a:lnSpc>
                <a:spcPct val="150000"/>
              </a:lnSpc>
            </a:pPr>
            <a:r>
              <a:rPr lang="en-GB" sz="5400" dirty="0"/>
              <a:t>CARE Impacts Report</a:t>
            </a:r>
            <a:endParaRPr lang="en-GB" sz="5400" dirty="0">
              <a:solidFill>
                <a:srgbClr val="00A499"/>
              </a:solidFill>
            </a:endParaRPr>
          </a:p>
          <a:p>
            <a:pPr>
              <a:lnSpc>
                <a:spcPct val="150000"/>
              </a:lnSpc>
            </a:pPr>
            <a:r>
              <a:rPr lang="en-GB" sz="5400" dirty="0">
                <a:solidFill>
                  <a:srgbClr val="00A499"/>
                </a:solidFill>
              </a:rPr>
              <a:t>December 2020</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D433014-4FCA-4422-BDD4-0AF8B7D3E93F}"/>
              </a:ext>
            </a:extLst>
          </p:cNvPr>
          <p:cNvSpPr/>
          <p:nvPr/>
        </p:nvSpPr>
        <p:spPr>
          <a:xfrm>
            <a:off x="3064475" y="11788149"/>
            <a:ext cx="20386368" cy="152926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GB" sz="3000" b="0" i="0" u="none" strike="noStrike" cap="none" spc="0" normalizeH="0" baseline="0" dirty="0">
              <a:ln>
                <a:noFill/>
              </a:ln>
              <a:solidFill>
                <a:schemeClr val="bg1"/>
              </a:solidFill>
              <a:effectLst/>
              <a:uFillTx/>
              <a:latin typeface="+mn-lt"/>
              <a:ea typeface="+mn-ea"/>
              <a:cs typeface="+mn-cs"/>
              <a:sym typeface="Helvetica Neue Medium"/>
            </a:endParaRPr>
          </a:p>
          <a:p>
            <a:pPr marL="0" marR="0" indent="0" algn="ctr" defTabSz="821531" rtl="0" fontAlgn="auto" latinLnBrk="0" hangingPunct="0">
              <a:lnSpc>
                <a:spcPct val="100000"/>
              </a:lnSpc>
              <a:spcBef>
                <a:spcPts val="0"/>
              </a:spcBef>
              <a:spcAft>
                <a:spcPts val="0"/>
              </a:spcAft>
              <a:buClrTx/>
              <a:buSzTx/>
              <a:buFontTx/>
              <a:buNone/>
              <a:tabLst/>
            </a:pPr>
            <a:endParaRPr lang="en-GB" sz="3000" b="0" dirty="0">
              <a:solidFill>
                <a:schemeClr val="bg1"/>
              </a:solidFill>
              <a:latin typeface="+mn-lt"/>
              <a:ea typeface="+mn-ea"/>
              <a:cs typeface="+mn-cs"/>
              <a:sym typeface="Helvetica Neue Medium"/>
            </a:endParaRPr>
          </a:p>
          <a:p>
            <a:pPr marL="0" marR="0" indent="0" algn="ctr" defTabSz="821531" rtl="0" fontAlgn="auto" latinLnBrk="0" hangingPunct="0">
              <a:lnSpc>
                <a:spcPct val="100000"/>
              </a:lnSpc>
              <a:spcBef>
                <a:spcPts val="0"/>
              </a:spcBef>
              <a:spcAft>
                <a:spcPts val="0"/>
              </a:spcAft>
              <a:buClrTx/>
              <a:buSzTx/>
              <a:buFontTx/>
              <a:buNone/>
              <a:tabLst/>
            </a:pPr>
            <a:endParaRPr kumimoji="0" lang="en-GB" sz="3000" b="0" i="0" u="none" strike="noStrike" cap="none" spc="0" normalizeH="0" baseline="0" dirty="0">
              <a:ln>
                <a:noFill/>
              </a:ln>
              <a:solidFill>
                <a:schemeClr val="bg1"/>
              </a:solidFill>
              <a:effectLst/>
              <a:uFillTx/>
              <a:latin typeface="+mn-lt"/>
              <a:ea typeface="+mn-ea"/>
              <a:cs typeface="+mn-cs"/>
              <a:sym typeface="Helvetica Neue Medium"/>
            </a:endParaRPr>
          </a:p>
        </p:txBody>
      </p:sp>
      <p:sp>
        <p:nvSpPr>
          <p:cNvPr id="3" name="Title 2">
            <a:extLst>
              <a:ext uri="{FF2B5EF4-FFF2-40B4-BE49-F238E27FC236}">
                <a16:creationId xmlns:a16="http://schemas.microsoft.com/office/drawing/2014/main" xmlns="" id="{9A023132-B3C2-284B-A060-01E903BF168D}"/>
              </a:ext>
            </a:extLst>
          </p:cNvPr>
          <p:cNvSpPr>
            <a:spLocks noGrp="1"/>
          </p:cNvSpPr>
          <p:nvPr>
            <p:ph type="title"/>
          </p:nvPr>
        </p:nvSpPr>
        <p:spPr>
          <a:xfrm>
            <a:off x="1158212" y="543182"/>
            <a:ext cx="21010446" cy="1080849"/>
          </a:xfrm>
          <a:noFill/>
        </p:spPr>
        <p:txBody>
          <a:bodyPr>
            <a:noAutofit/>
          </a:bodyPr>
          <a:lstStyle/>
          <a:p>
            <a:r>
              <a:rPr lang="en-US" sz="7200" b="1" dirty="0"/>
              <a:t>The Impact of CARE in Words </a:t>
            </a:r>
            <a:r>
              <a:rPr lang="en-US" sz="7200" dirty="0"/>
              <a:t>(1/4)</a:t>
            </a:r>
            <a:endParaRPr lang="en-US" sz="7200" b="1" dirty="0">
              <a:solidFill>
                <a:schemeClr val="tx1"/>
              </a:solidFill>
            </a:endParaRPr>
          </a:p>
        </p:txBody>
      </p:sp>
      <p:sp>
        <p:nvSpPr>
          <p:cNvPr id="49" name="Speech Bubble: Rectangle 48">
            <a:extLst>
              <a:ext uri="{FF2B5EF4-FFF2-40B4-BE49-F238E27FC236}">
                <a16:creationId xmlns:a16="http://schemas.microsoft.com/office/drawing/2014/main" xmlns="" id="{5609D061-019E-4A12-A965-D0EBBD4E6EA7}"/>
              </a:ext>
            </a:extLst>
          </p:cNvPr>
          <p:cNvSpPr/>
          <p:nvPr/>
        </p:nvSpPr>
        <p:spPr>
          <a:xfrm>
            <a:off x="2474915" y="3471331"/>
            <a:ext cx="8863645" cy="8113669"/>
          </a:xfrm>
          <a:prstGeom prst="wedgeRectCallout">
            <a:avLst>
              <a:gd name="adj1" fmla="val -23242"/>
              <a:gd name="adj2" fmla="val 63276"/>
            </a:avLst>
          </a:prstGeom>
          <a:solidFill>
            <a:schemeClr val="accent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0" tIns="360000" rIns="360000" bIns="360000" numCol="1" spcCol="38100" rtlCol="0" anchor="ctr">
            <a:spAutoFit/>
          </a:bodyPr>
          <a:lstStyle/>
          <a:p>
            <a:r>
              <a:rPr lang="en-GB" sz="3000" b="0" i="1" dirty="0">
                <a:solidFill>
                  <a:schemeClr val="accent1">
                    <a:lumMod val="20000"/>
                    <a:lumOff val="80000"/>
                  </a:schemeClr>
                </a:solidFill>
                <a:effectLst/>
                <a:latin typeface="wf_segoe-ui_normal"/>
              </a:rPr>
              <a:t>For me it was a journey I wasn't expecting but the CARE Programme helped me through, making me see the world differently and </a:t>
            </a:r>
            <a:r>
              <a:rPr lang="en-GB" sz="3000" i="1" dirty="0">
                <a:solidFill>
                  <a:schemeClr val="bg1"/>
                </a:solidFill>
                <a:effectLst/>
                <a:latin typeface="wf_segoe-ui_normal"/>
              </a:rPr>
              <a:t>giving me strength</a:t>
            </a:r>
            <a:r>
              <a:rPr lang="en-GB" sz="3000" b="0" i="1" dirty="0">
                <a:solidFill>
                  <a:schemeClr val="accent1">
                    <a:lumMod val="20000"/>
                    <a:lumOff val="80000"/>
                  </a:schemeClr>
                </a:solidFill>
                <a:effectLst/>
                <a:latin typeface="wf_segoe-ui_normal"/>
              </a:rPr>
              <a:t>. I wouldn't have had the opportunity of making </a:t>
            </a:r>
            <a:r>
              <a:rPr lang="en-GB" sz="3000" i="1" dirty="0">
                <a:solidFill>
                  <a:schemeClr val="bg1"/>
                </a:solidFill>
                <a:effectLst/>
                <a:latin typeface="wf_segoe-ui_normal"/>
              </a:rPr>
              <a:t>so many connections within the wider system</a:t>
            </a:r>
            <a:r>
              <a:rPr lang="en-GB" sz="3000" b="0" i="1" dirty="0">
                <a:solidFill>
                  <a:schemeClr val="accent1">
                    <a:lumMod val="20000"/>
                    <a:lumOff val="80000"/>
                  </a:schemeClr>
                </a:solidFill>
                <a:effectLst/>
                <a:latin typeface="wf_segoe-ui_normal"/>
              </a:rPr>
              <a:t> and with other proactive nurses without the programme nor had so many experts in their field supporting and guiding me. I certainly would not have taken up the role of Integrated Care Partnerships' Practice Nurse Lead without this support behind me</a:t>
            </a:r>
          </a:p>
          <a:p>
            <a:endParaRPr lang="en-GB" sz="3000" b="0" i="1" dirty="0">
              <a:solidFill>
                <a:schemeClr val="accent1">
                  <a:lumMod val="20000"/>
                  <a:lumOff val="80000"/>
                </a:schemeClr>
              </a:solidFill>
              <a:latin typeface="wf_segoe-ui_normal"/>
            </a:endParaRPr>
          </a:p>
          <a:p>
            <a:r>
              <a:rPr lang="en-GB" sz="3000" b="0" i="1" dirty="0">
                <a:solidFill>
                  <a:schemeClr val="accent1">
                    <a:lumMod val="20000"/>
                    <a:lumOff val="80000"/>
                  </a:schemeClr>
                </a:solidFill>
                <a:effectLst/>
                <a:latin typeface="wf_segoe-ui_normal"/>
              </a:rPr>
              <a:t>Thank-you and I'm so glad that I got to be part of this and feel we are on a </a:t>
            </a:r>
            <a:r>
              <a:rPr lang="en-GB" sz="3000" i="1" dirty="0">
                <a:solidFill>
                  <a:schemeClr val="bg1"/>
                </a:solidFill>
                <a:effectLst/>
                <a:latin typeface="wf_segoe-ui_normal"/>
              </a:rPr>
              <a:t>really inspiring journey </a:t>
            </a:r>
            <a:r>
              <a:rPr lang="en-GB" sz="3000" b="0" i="1" dirty="0">
                <a:solidFill>
                  <a:schemeClr val="accent1">
                    <a:lumMod val="20000"/>
                    <a:lumOff val="80000"/>
                  </a:schemeClr>
                </a:solidFill>
                <a:effectLst/>
                <a:latin typeface="wf_segoe-ui_normal"/>
              </a:rPr>
              <a:t>together.</a:t>
            </a:r>
          </a:p>
          <a:p>
            <a:endParaRPr lang="en-GB" sz="3000" b="0" i="1" dirty="0">
              <a:solidFill>
                <a:schemeClr val="accent1">
                  <a:lumMod val="20000"/>
                  <a:lumOff val="80000"/>
                </a:schemeClr>
              </a:solidFill>
              <a:latin typeface="wf_segoe-ui_normal"/>
            </a:endParaRPr>
          </a:p>
          <a:p>
            <a:r>
              <a:rPr lang="en-GB" sz="3000" i="1" dirty="0">
                <a:solidFill>
                  <a:schemeClr val="bg1"/>
                </a:solidFill>
                <a:effectLst/>
                <a:latin typeface="wf_segoe-ui_normal"/>
              </a:rPr>
              <a:t>Anna Davis</a:t>
            </a:r>
          </a:p>
        </p:txBody>
      </p:sp>
      <p:sp>
        <p:nvSpPr>
          <p:cNvPr id="27" name="Speech Bubble: Rectangle 26">
            <a:extLst>
              <a:ext uri="{FF2B5EF4-FFF2-40B4-BE49-F238E27FC236}">
                <a16:creationId xmlns:a16="http://schemas.microsoft.com/office/drawing/2014/main" xmlns="" id="{24FCE5EC-A5D3-4B1E-A478-8FC727932B27}"/>
              </a:ext>
            </a:extLst>
          </p:cNvPr>
          <p:cNvSpPr/>
          <p:nvPr/>
        </p:nvSpPr>
        <p:spPr>
          <a:xfrm>
            <a:off x="13283186" y="3471332"/>
            <a:ext cx="7931887" cy="8113669"/>
          </a:xfrm>
          <a:prstGeom prst="wedgeRectCallout">
            <a:avLst/>
          </a:prstGeom>
          <a:solidFill>
            <a:schemeClr val="accent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0" tIns="360000" rIns="360000" bIns="360000" numCol="1" spcCol="38100" rtlCol="0" anchor="ctr">
            <a:spAutoFit/>
          </a:bodyPr>
          <a:lstStyle/>
          <a:p>
            <a:r>
              <a:rPr lang="en-GB" sz="3000" i="1" dirty="0">
                <a:solidFill>
                  <a:schemeClr val="bg1"/>
                </a:solidFill>
                <a:effectLst/>
                <a:latin typeface="wf_segoe-ui_normal"/>
              </a:rPr>
              <a:t>I feel listened to</a:t>
            </a:r>
            <a:r>
              <a:rPr lang="en-GB" sz="3000" b="0" i="1" dirty="0">
                <a:solidFill>
                  <a:schemeClr val="accent1">
                    <a:lumMod val="20000"/>
                    <a:lumOff val="80000"/>
                  </a:schemeClr>
                </a:solidFill>
                <a:effectLst/>
                <a:latin typeface="wf_segoe-ui_normal"/>
              </a:rPr>
              <a:t>. Not just as a leader but also within the wider scope of nursing. It has helped with </a:t>
            </a:r>
            <a:r>
              <a:rPr lang="en-GB" sz="3000" i="1" dirty="0">
                <a:solidFill>
                  <a:schemeClr val="bg1"/>
                </a:solidFill>
                <a:effectLst/>
                <a:latin typeface="wf_segoe-ui_normal"/>
              </a:rPr>
              <a:t>getting my thoughts and feelings grounded </a:t>
            </a:r>
            <a:r>
              <a:rPr lang="en-GB" sz="3000" b="0" i="1" dirty="0">
                <a:solidFill>
                  <a:schemeClr val="accent1">
                    <a:lumMod val="20000"/>
                    <a:lumOff val="80000"/>
                  </a:schemeClr>
                </a:solidFill>
                <a:effectLst/>
                <a:latin typeface="wf_segoe-ui_normal"/>
              </a:rPr>
              <a:t>and turning them into a help not a hindrance. Also given me some acknowledgment that </a:t>
            </a:r>
            <a:r>
              <a:rPr lang="en-GB" sz="3000" i="1" dirty="0">
                <a:solidFill>
                  <a:schemeClr val="bg1"/>
                </a:solidFill>
                <a:effectLst/>
                <a:latin typeface="wf_segoe-ui_normal"/>
              </a:rPr>
              <a:t>my ideas can serve a purpose</a:t>
            </a:r>
            <a:r>
              <a:rPr lang="en-GB" sz="3000" b="0" i="1" dirty="0">
                <a:solidFill>
                  <a:schemeClr val="accent1">
                    <a:lumMod val="20000"/>
                    <a:lumOff val="80000"/>
                  </a:schemeClr>
                </a:solidFill>
                <a:effectLst/>
                <a:latin typeface="wf_segoe-ui_normal"/>
              </a:rPr>
              <a:t>, instead of then being brushed aside as not ‘NHS’ enough.</a:t>
            </a:r>
          </a:p>
          <a:p>
            <a:endParaRPr lang="en-GB" sz="3000" b="0" i="1" dirty="0">
              <a:solidFill>
                <a:schemeClr val="accent1">
                  <a:lumMod val="20000"/>
                  <a:lumOff val="80000"/>
                </a:schemeClr>
              </a:solidFill>
              <a:latin typeface="wf_segoe-ui_normal"/>
            </a:endParaRPr>
          </a:p>
          <a:p>
            <a:r>
              <a:rPr lang="en-GB" sz="3000" i="1" dirty="0">
                <a:solidFill>
                  <a:schemeClr val="bg1"/>
                </a:solidFill>
                <a:effectLst/>
                <a:latin typeface="wf_segoe-ui_normal"/>
              </a:rPr>
              <a:t>I have gained more from this than I ever thought I could</a:t>
            </a:r>
            <a:r>
              <a:rPr lang="en-GB" sz="3000" b="0" i="1" dirty="0">
                <a:solidFill>
                  <a:schemeClr val="accent1">
                    <a:lumMod val="20000"/>
                    <a:lumOff val="80000"/>
                  </a:schemeClr>
                </a:solidFill>
                <a:effectLst/>
                <a:latin typeface="wf_segoe-ui_normal"/>
              </a:rPr>
              <a:t>. It has allowed me to combine my passion for communication and training into something productive that has been </a:t>
            </a:r>
            <a:r>
              <a:rPr lang="en-GB" sz="3000" i="1" dirty="0">
                <a:solidFill>
                  <a:schemeClr val="bg1"/>
                </a:solidFill>
                <a:effectLst/>
                <a:latin typeface="wf_segoe-ui_normal"/>
              </a:rPr>
              <a:t>hard get off the ground previously</a:t>
            </a:r>
            <a:r>
              <a:rPr lang="en-GB" sz="3000" b="0" i="1" dirty="0">
                <a:solidFill>
                  <a:schemeClr val="accent1">
                    <a:lumMod val="20000"/>
                    <a:lumOff val="80000"/>
                  </a:schemeClr>
                </a:solidFill>
                <a:effectLst/>
                <a:latin typeface="wf_segoe-ui_normal"/>
              </a:rPr>
              <a:t>.</a:t>
            </a:r>
          </a:p>
          <a:p>
            <a:endParaRPr lang="en-GB" sz="3000" b="0" i="1" dirty="0">
              <a:solidFill>
                <a:schemeClr val="accent1">
                  <a:lumMod val="20000"/>
                  <a:lumOff val="80000"/>
                </a:schemeClr>
              </a:solidFill>
              <a:effectLst/>
              <a:latin typeface="wf_segoe-ui_normal"/>
            </a:endParaRPr>
          </a:p>
          <a:p>
            <a:r>
              <a:rPr lang="en-GB" sz="3000" i="1" dirty="0">
                <a:solidFill>
                  <a:schemeClr val="bg1"/>
                </a:solidFill>
                <a:effectLst/>
                <a:latin typeface="wf_segoe-ui_normal"/>
              </a:rPr>
              <a:t>Jamie Woolley</a:t>
            </a:r>
            <a:endParaRPr lang="en-GB" sz="3000" i="1" dirty="0">
              <a:solidFill>
                <a:schemeClr val="bg1"/>
              </a:solidFill>
              <a:latin typeface="wf_segoe-ui_normal"/>
            </a:endParaRPr>
          </a:p>
        </p:txBody>
      </p:sp>
    </p:spTree>
    <p:extLst>
      <p:ext uri="{BB962C8B-B14F-4D97-AF65-F5344CB8AC3E}">
        <p14:creationId xmlns:p14="http://schemas.microsoft.com/office/powerpoint/2010/main" val="20135312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D433014-4FCA-4422-BDD4-0AF8B7D3E93F}"/>
              </a:ext>
            </a:extLst>
          </p:cNvPr>
          <p:cNvSpPr/>
          <p:nvPr/>
        </p:nvSpPr>
        <p:spPr>
          <a:xfrm>
            <a:off x="3064475" y="11788149"/>
            <a:ext cx="20386368" cy="152926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GB" sz="3000" b="0" i="0" u="none" strike="noStrike" cap="none" spc="0" normalizeH="0" baseline="0" dirty="0">
              <a:ln>
                <a:noFill/>
              </a:ln>
              <a:solidFill>
                <a:schemeClr val="bg1"/>
              </a:solidFill>
              <a:effectLst/>
              <a:uFillTx/>
              <a:latin typeface="+mn-lt"/>
              <a:ea typeface="+mn-ea"/>
              <a:cs typeface="+mn-cs"/>
              <a:sym typeface="Helvetica Neue Medium"/>
            </a:endParaRPr>
          </a:p>
          <a:p>
            <a:pPr marL="0" marR="0" indent="0" algn="ctr" defTabSz="821531" rtl="0" fontAlgn="auto" latinLnBrk="0" hangingPunct="0">
              <a:lnSpc>
                <a:spcPct val="100000"/>
              </a:lnSpc>
              <a:spcBef>
                <a:spcPts val="0"/>
              </a:spcBef>
              <a:spcAft>
                <a:spcPts val="0"/>
              </a:spcAft>
              <a:buClrTx/>
              <a:buSzTx/>
              <a:buFontTx/>
              <a:buNone/>
              <a:tabLst/>
            </a:pPr>
            <a:endParaRPr lang="en-GB" sz="3000" b="0" dirty="0">
              <a:solidFill>
                <a:schemeClr val="bg1"/>
              </a:solidFill>
              <a:latin typeface="+mn-lt"/>
              <a:ea typeface="+mn-ea"/>
              <a:cs typeface="+mn-cs"/>
              <a:sym typeface="Helvetica Neue Medium"/>
            </a:endParaRPr>
          </a:p>
          <a:p>
            <a:pPr marL="0" marR="0" indent="0" algn="ctr" defTabSz="821531" rtl="0" fontAlgn="auto" latinLnBrk="0" hangingPunct="0">
              <a:lnSpc>
                <a:spcPct val="100000"/>
              </a:lnSpc>
              <a:spcBef>
                <a:spcPts val="0"/>
              </a:spcBef>
              <a:spcAft>
                <a:spcPts val="0"/>
              </a:spcAft>
              <a:buClrTx/>
              <a:buSzTx/>
              <a:buFontTx/>
              <a:buNone/>
              <a:tabLst/>
            </a:pPr>
            <a:endParaRPr kumimoji="0" lang="en-GB" sz="3000" b="0" i="0" u="none" strike="noStrike" cap="none" spc="0" normalizeH="0" baseline="0" dirty="0">
              <a:ln>
                <a:noFill/>
              </a:ln>
              <a:solidFill>
                <a:schemeClr val="bg1"/>
              </a:solidFill>
              <a:effectLst/>
              <a:uFillTx/>
              <a:latin typeface="+mn-lt"/>
              <a:ea typeface="+mn-ea"/>
              <a:cs typeface="+mn-cs"/>
              <a:sym typeface="Helvetica Neue Medium"/>
            </a:endParaRPr>
          </a:p>
        </p:txBody>
      </p:sp>
      <p:sp>
        <p:nvSpPr>
          <p:cNvPr id="3" name="Title 2">
            <a:extLst>
              <a:ext uri="{FF2B5EF4-FFF2-40B4-BE49-F238E27FC236}">
                <a16:creationId xmlns:a16="http://schemas.microsoft.com/office/drawing/2014/main" xmlns="" id="{9A023132-B3C2-284B-A060-01E903BF168D}"/>
              </a:ext>
            </a:extLst>
          </p:cNvPr>
          <p:cNvSpPr>
            <a:spLocks noGrp="1"/>
          </p:cNvSpPr>
          <p:nvPr>
            <p:ph type="title"/>
          </p:nvPr>
        </p:nvSpPr>
        <p:spPr>
          <a:xfrm>
            <a:off x="1158212" y="543182"/>
            <a:ext cx="21010446" cy="1080849"/>
          </a:xfrm>
          <a:noFill/>
        </p:spPr>
        <p:txBody>
          <a:bodyPr>
            <a:noAutofit/>
          </a:bodyPr>
          <a:lstStyle/>
          <a:p>
            <a:r>
              <a:rPr lang="en-US" sz="7200" b="1" dirty="0"/>
              <a:t>The Impact of CARE in Words </a:t>
            </a:r>
            <a:r>
              <a:rPr lang="en-US" sz="7200" dirty="0"/>
              <a:t>(2/4)</a:t>
            </a:r>
            <a:endParaRPr lang="en-US" sz="7200" dirty="0">
              <a:solidFill>
                <a:schemeClr val="tx1"/>
              </a:solidFill>
            </a:endParaRPr>
          </a:p>
        </p:txBody>
      </p:sp>
      <p:sp>
        <p:nvSpPr>
          <p:cNvPr id="25" name="Speech Bubble: Rectangle 24">
            <a:extLst>
              <a:ext uri="{FF2B5EF4-FFF2-40B4-BE49-F238E27FC236}">
                <a16:creationId xmlns:a16="http://schemas.microsoft.com/office/drawing/2014/main" xmlns="" id="{09863C61-259A-43F3-AABD-EFDE69F8BA11}"/>
              </a:ext>
            </a:extLst>
          </p:cNvPr>
          <p:cNvSpPr/>
          <p:nvPr/>
        </p:nvSpPr>
        <p:spPr>
          <a:xfrm>
            <a:off x="1627633" y="3590875"/>
            <a:ext cx="6693408" cy="7652004"/>
          </a:xfrm>
          <a:prstGeom prst="wedgeRectCallout">
            <a:avLst/>
          </a:prstGeom>
          <a:solidFill>
            <a:schemeClr val="accent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0" tIns="360000" rIns="360000" bIns="360000" numCol="1" spcCol="38100" rtlCol="0" anchor="ctr">
            <a:spAutoFit/>
          </a:bodyPr>
          <a:lstStyle/>
          <a:p>
            <a:r>
              <a:rPr lang="en-GB" sz="3000" b="0" i="1" dirty="0">
                <a:solidFill>
                  <a:schemeClr val="accent1">
                    <a:lumMod val="20000"/>
                    <a:lumOff val="80000"/>
                  </a:schemeClr>
                </a:solidFill>
                <a:effectLst/>
                <a:latin typeface="wf_segoe-ui_normal"/>
              </a:rPr>
              <a:t>The CARE programme has given me </a:t>
            </a:r>
            <a:r>
              <a:rPr lang="en-GB" sz="3000" i="1" dirty="0">
                <a:solidFill>
                  <a:schemeClr val="bg1"/>
                </a:solidFill>
                <a:effectLst/>
                <a:latin typeface="wf_segoe-ui_normal"/>
              </a:rPr>
              <a:t>leadership skills that can be put into practice which were taught in a very practical way</a:t>
            </a:r>
            <a:r>
              <a:rPr lang="en-GB" sz="3000" b="0" i="1" dirty="0">
                <a:solidFill>
                  <a:schemeClr val="accent1">
                    <a:lumMod val="20000"/>
                    <a:lumOff val="80000"/>
                  </a:schemeClr>
                </a:solidFill>
                <a:effectLst/>
                <a:latin typeface="wf_segoe-ui_normal"/>
              </a:rPr>
              <a:t>. The app has been particularly helpful, and I have already been sharing this with my colleagues. Being given the opportunity to improve our networking is key in healthcare and this programme has </a:t>
            </a:r>
            <a:r>
              <a:rPr lang="en-GB" sz="3000" i="1" dirty="0">
                <a:solidFill>
                  <a:schemeClr val="bg1"/>
                </a:solidFill>
                <a:effectLst/>
                <a:latin typeface="wf_segoe-ui_normal"/>
              </a:rPr>
              <a:t>enabled us to work with our colleagues within our PCN </a:t>
            </a:r>
            <a:r>
              <a:rPr lang="en-GB" sz="3000" b="0" i="1" dirty="0">
                <a:solidFill>
                  <a:schemeClr val="accent1">
                    <a:lumMod val="20000"/>
                    <a:lumOff val="80000"/>
                  </a:schemeClr>
                </a:solidFill>
                <a:effectLst/>
                <a:latin typeface="wf_segoe-ui_normal"/>
              </a:rPr>
              <a:t>to draw on their skills and specialities to better </a:t>
            </a:r>
            <a:r>
              <a:rPr lang="en-GB" sz="3000" i="1" dirty="0">
                <a:solidFill>
                  <a:schemeClr val="bg1"/>
                </a:solidFill>
                <a:effectLst/>
                <a:latin typeface="wf_segoe-ui_normal"/>
              </a:rPr>
              <a:t>improve our patient's health</a:t>
            </a:r>
            <a:r>
              <a:rPr lang="en-GB" sz="3000" b="0" i="1" dirty="0">
                <a:solidFill>
                  <a:schemeClr val="accent1">
                    <a:lumMod val="20000"/>
                    <a:lumOff val="80000"/>
                  </a:schemeClr>
                </a:solidFill>
                <a:effectLst/>
                <a:latin typeface="wf_segoe-ui_normal"/>
              </a:rPr>
              <a:t>.</a:t>
            </a:r>
          </a:p>
          <a:p>
            <a:endParaRPr lang="en-GB" sz="3000" b="0" i="1" dirty="0">
              <a:solidFill>
                <a:schemeClr val="accent1">
                  <a:lumMod val="20000"/>
                  <a:lumOff val="80000"/>
                </a:schemeClr>
              </a:solidFill>
              <a:effectLst/>
              <a:latin typeface="wf_segoe-ui_normal"/>
            </a:endParaRPr>
          </a:p>
          <a:p>
            <a:r>
              <a:rPr lang="en-GB" sz="3000" i="1" dirty="0">
                <a:solidFill>
                  <a:schemeClr val="bg1"/>
                </a:solidFill>
                <a:effectLst/>
                <a:latin typeface="wf_segoe-ui_normal"/>
              </a:rPr>
              <a:t>Charlotte Gamble </a:t>
            </a:r>
            <a:endParaRPr lang="en-GB" sz="3000" i="1" dirty="0">
              <a:solidFill>
                <a:schemeClr val="bg1"/>
              </a:solidFill>
              <a:latin typeface="wf_segoe-ui_normal"/>
            </a:endParaRPr>
          </a:p>
        </p:txBody>
      </p:sp>
      <p:sp>
        <p:nvSpPr>
          <p:cNvPr id="26" name="Speech Bubble: Rectangle 25">
            <a:extLst>
              <a:ext uri="{FF2B5EF4-FFF2-40B4-BE49-F238E27FC236}">
                <a16:creationId xmlns:a16="http://schemas.microsoft.com/office/drawing/2014/main" xmlns="" id="{2F6629CE-BFED-4EAD-8859-BCD9A3DB645E}"/>
              </a:ext>
            </a:extLst>
          </p:cNvPr>
          <p:cNvSpPr/>
          <p:nvPr/>
        </p:nvSpPr>
        <p:spPr>
          <a:xfrm>
            <a:off x="9561480" y="3180157"/>
            <a:ext cx="6190205" cy="8113669"/>
          </a:xfrm>
          <a:prstGeom prst="wedgeRectCallout">
            <a:avLst/>
          </a:prstGeom>
          <a:solidFill>
            <a:schemeClr val="accent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0" tIns="360000" rIns="360000" bIns="360000" numCol="1" spcCol="38100" rtlCol="0" anchor="ctr">
            <a:spAutoFit/>
          </a:bodyPr>
          <a:lstStyle/>
          <a:p>
            <a:r>
              <a:rPr lang="en-GB" sz="3000" b="0" i="1" dirty="0">
                <a:solidFill>
                  <a:schemeClr val="accent1">
                    <a:lumMod val="20000"/>
                    <a:lumOff val="80000"/>
                  </a:schemeClr>
                </a:solidFill>
                <a:effectLst/>
                <a:latin typeface="wf_segoe-ui_normal"/>
              </a:rPr>
              <a:t>I found the programme has helped me focus on tasks. </a:t>
            </a:r>
            <a:r>
              <a:rPr lang="en-GB" sz="3000" i="1" dirty="0">
                <a:solidFill>
                  <a:schemeClr val="bg1"/>
                </a:solidFill>
                <a:effectLst/>
                <a:latin typeface="wf_segoe-ui_normal"/>
              </a:rPr>
              <a:t>To look at projects in small bite sized chunks</a:t>
            </a:r>
            <a:r>
              <a:rPr lang="en-GB" sz="3000" b="0" i="1" dirty="0">
                <a:solidFill>
                  <a:schemeClr val="accent1">
                    <a:lumMod val="20000"/>
                    <a:lumOff val="80000"/>
                  </a:schemeClr>
                </a:solidFill>
                <a:effectLst/>
                <a:latin typeface="wf_segoe-ui_normal"/>
              </a:rPr>
              <a:t>, rather than tackle a big mountain. It has also given me the </a:t>
            </a:r>
            <a:r>
              <a:rPr lang="en-GB" sz="3000" i="1" dirty="0">
                <a:solidFill>
                  <a:schemeClr val="bg1"/>
                </a:solidFill>
                <a:effectLst/>
                <a:latin typeface="wf_segoe-ui_normal"/>
              </a:rPr>
              <a:t>ability to look at myself and my internal self-doubt</a:t>
            </a:r>
            <a:r>
              <a:rPr lang="en-GB" sz="3000" b="0" i="1" dirty="0">
                <a:solidFill>
                  <a:schemeClr val="accent1">
                    <a:lumMod val="20000"/>
                    <a:lumOff val="80000"/>
                  </a:schemeClr>
                </a:solidFill>
                <a:effectLst/>
                <a:latin typeface="wf_segoe-ui_normal"/>
              </a:rPr>
              <a:t>, and to see where that has come from. It has also helped me realise that those who I often put on a pedestal will often feel the same as me.</a:t>
            </a:r>
          </a:p>
          <a:p>
            <a:endParaRPr lang="en-GB" sz="3000" b="0" i="1" dirty="0">
              <a:solidFill>
                <a:schemeClr val="accent1">
                  <a:lumMod val="20000"/>
                  <a:lumOff val="80000"/>
                </a:schemeClr>
              </a:solidFill>
              <a:latin typeface="wf_segoe-ui_normal"/>
            </a:endParaRPr>
          </a:p>
          <a:p>
            <a:r>
              <a:rPr lang="en-GB" sz="3000" i="1" dirty="0">
                <a:solidFill>
                  <a:schemeClr val="bg1"/>
                </a:solidFill>
                <a:effectLst/>
                <a:latin typeface="wf_segoe-ui_normal"/>
              </a:rPr>
              <a:t>I really enjoyed the sessions</a:t>
            </a:r>
            <a:r>
              <a:rPr lang="en-GB" sz="3000" b="0" i="1" dirty="0">
                <a:solidFill>
                  <a:schemeClr val="accent1">
                    <a:lumMod val="20000"/>
                    <a:lumOff val="80000"/>
                  </a:schemeClr>
                </a:solidFill>
                <a:effectLst/>
                <a:latin typeface="wf_segoe-ui_normal"/>
              </a:rPr>
              <a:t>. Thank you.</a:t>
            </a:r>
          </a:p>
          <a:p>
            <a:endParaRPr lang="en-GB" sz="3000" b="0" i="1" dirty="0">
              <a:solidFill>
                <a:schemeClr val="accent1">
                  <a:lumMod val="20000"/>
                  <a:lumOff val="80000"/>
                </a:schemeClr>
              </a:solidFill>
              <a:effectLst/>
              <a:latin typeface="wf_segoe-ui_normal"/>
            </a:endParaRPr>
          </a:p>
          <a:p>
            <a:r>
              <a:rPr lang="en-GB" sz="3000" i="1" dirty="0">
                <a:solidFill>
                  <a:schemeClr val="bg1"/>
                </a:solidFill>
                <a:effectLst/>
                <a:latin typeface="wf_segoe-ui_normal"/>
              </a:rPr>
              <a:t>Lisa Hodgkinson</a:t>
            </a:r>
            <a:endParaRPr lang="en-GB" sz="3000" i="1" dirty="0">
              <a:solidFill>
                <a:schemeClr val="bg1"/>
              </a:solidFill>
              <a:latin typeface="wf_segoe-ui_normal"/>
            </a:endParaRPr>
          </a:p>
        </p:txBody>
      </p:sp>
      <p:sp>
        <p:nvSpPr>
          <p:cNvPr id="28" name="Speech Bubble: Rectangle 27">
            <a:extLst>
              <a:ext uri="{FF2B5EF4-FFF2-40B4-BE49-F238E27FC236}">
                <a16:creationId xmlns:a16="http://schemas.microsoft.com/office/drawing/2014/main" xmlns="" id="{61C11F85-CBD9-4A35-AB78-2AED8325031B}"/>
              </a:ext>
            </a:extLst>
          </p:cNvPr>
          <p:cNvSpPr/>
          <p:nvPr/>
        </p:nvSpPr>
        <p:spPr>
          <a:xfrm>
            <a:off x="16992126" y="4253332"/>
            <a:ext cx="5567703" cy="6728674"/>
          </a:xfrm>
          <a:prstGeom prst="wedgeRectCallout">
            <a:avLst/>
          </a:prstGeom>
          <a:solidFill>
            <a:schemeClr val="accent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0" tIns="360000" rIns="360000" bIns="360000" numCol="1" spcCol="38100" rtlCol="0" anchor="ctr">
            <a:spAutoFit/>
          </a:bodyPr>
          <a:lstStyle/>
          <a:p>
            <a:r>
              <a:rPr lang="en-GB" sz="3000" b="0" i="1" dirty="0">
                <a:solidFill>
                  <a:schemeClr val="accent1">
                    <a:lumMod val="20000"/>
                    <a:lumOff val="80000"/>
                  </a:schemeClr>
                </a:solidFill>
                <a:effectLst/>
                <a:latin typeface="wf_segoe-ui_normal"/>
              </a:rPr>
              <a:t>The programme has had a </a:t>
            </a:r>
            <a:r>
              <a:rPr lang="en-GB" sz="3000" i="1" dirty="0">
                <a:solidFill>
                  <a:schemeClr val="bg1"/>
                </a:solidFill>
                <a:effectLst/>
                <a:latin typeface="wf_segoe-ui_normal"/>
              </a:rPr>
              <a:t>very positive impact on me </a:t>
            </a:r>
            <a:r>
              <a:rPr lang="en-GB" sz="3000" b="0" i="1" dirty="0">
                <a:solidFill>
                  <a:schemeClr val="accent1">
                    <a:lumMod val="20000"/>
                    <a:lumOff val="80000"/>
                  </a:schemeClr>
                </a:solidFill>
                <a:effectLst/>
                <a:latin typeface="wf_segoe-ui_normal"/>
              </a:rPr>
              <a:t>and improved my confidence. Bec’s sessions were very thought provoking and have helped </a:t>
            </a:r>
            <a:r>
              <a:rPr lang="en-GB" sz="3000" i="1" dirty="0">
                <a:solidFill>
                  <a:schemeClr val="bg1"/>
                </a:solidFill>
                <a:effectLst/>
                <a:latin typeface="wf_segoe-ui_normal"/>
              </a:rPr>
              <a:t>improved my confidence</a:t>
            </a:r>
            <a:r>
              <a:rPr lang="en-GB" sz="3000" b="0" i="1" dirty="0">
                <a:solidFill>
                  <a:schemeClr val="accent1">
                    <a:lumMod val="20000"/>
                    <a:lumOff val="80000"/>
                  </a:schemeClr>
                </a:solidFill>
                <a:effectLst/>
                <a:latin typeface="wf_segoe-ui_normal"/>
              </a:rPr>
              <a:t>.</a:t>
            </a:r>
          </a:p>
          <a:p>
            <a:r>
              <a:rPr lang="en-GB" sz="3000" b="0" i="1" dirty="0">
                <a:solidFill>
                  <a:schemeClr val="accent1">
                    <a:lumMod val="20000"/>
                    <a:lumOff val="80000"/>
                  </a:schemeClr>
                </a:solidFill>
                <a:effectLst/>
                <a:latin typeface="wf_segoe-ui_normal"/>
              </a:rPr>
              <a:t>Our project is exciting and will hopefully </a:t>
            </a:r>
            <a:r>
              <a:rPr lang="en-GB" sz="3000" i="1" dirty="0">
                <a:solidFill>
                  <a:schemeClr val="bg1"/>
                </a:solidFill>
                <a:effectLst/>
                <a:latin typeface="wf_segoe-ui_normal"/>
              </a:rPr>
              <a:t>improve the population’s health</a:t>
            </a:r>
            <a:r>
              <a:rPr lang="en-GB" sz="3000" b="0" i="1" dirty="0">
                <a:solidFill>
                  <a:schemeClr val="accent1">
                    <a:lumMod val="20000"/>
                    <a:lumOff val="80000"/>
                  </a:schemeClr>
                </a:solidFill>
                <a:effectLst/>
                <a:latin typeface="wf_segoe-ui_normal"/>
              </a:rPr>
              <a:t>.</a:t>
            </a:r>
          </a:p>
          <a:p>
            <a:endParaRPr lang="en-GB" sz="3000" b="0" i="1" dirty="0">
              <a:solidFill>
                <a:schemeClr val="accent1">
                  <a:lumMod val="20000"/>
                  <a:lumOff val="80000"/>
                </a:schemeClr>
              </a:solidFill>
              <a:latin typeface="wf_segoe-ui_normal"/>
            </a:endParaRPr>
          </a:p>
          <a:p>
            <a:r>
              <a:rPr lang="en-GB" sz="3000" b="0" i="1" dirty="0">
                <a:solidFill>
                  <a:schemeClr val="accent1">
                    <a:lumMod val="20000"/>
                    <a:lumOff val="80000"/>
                  </a:schemeClr>
                </a:solidFill>
                <a:effectLst/>
                <a:latin typeface="wf_segoe-ui_normal"/>
              </a:rPr>
              <a:t>Thank you for the opportunity</a:t>
            </a:r>
          </a:p>
          <a:p>
            <a:endParaRPr lang="en-GB" sz="3000" b="0" i="1" dirty="0">
              <a:solidFill>
                <a:schemeClr val="accent1">
                  <a:lumMod val="20000"/>
                  <a:lumOff val="80000"/>
                </a:schemeClr>
              </a:solidFill>
              <a:effectLst/>
              <a:latin typeface="wf_segoe-ui_normal"/>
            </a:endParaRPr>
          </a:p>
          <a:p>
            <a:r>
              <a:rPr lang="en-GB" sz="3000" i="1" dirty="0">
                <a:solidFill>
                  <a:schemeClr val="bg1"/>
                </a:solidFill>
                <a:latin typeface="wf_segoe-ui_normal"/>
              </a:rPr>
              <a:t>Kathryn </a:t>
            </a:r>
            <a:r>
              <a:rPr lang="en-GB" sz="3000" i="1" dirty="0" err="1">
                <a:solidFill>
                  <a:schemeClr val="bg1"/>
                </a:solidFill>
                <a:latin typeface="wf_segoe-ui_normal"/>
              </a:rPr>
              <a:t>Nussey</a:t>
            </a:r>
            <a:endParaRPr lang="en-GB" sz="3000" i="1" dirty="0">
              <a:solidFill>
                <a:schemeClr val="bg1"/>
              </a:solidFill>
              <a:latin typeface="wf_segoe-ui_normal"/>
            </a:endParaRPr>
          </a:p>
        </p:txBody>
      </p:sp>
    </p:spTree>
    <p:extLst>
      <p:ext uri="{BB962C8B-B14F-4D97-AF65-F5344CB8AC3E}">
        <p14:creationId xmlns:p14="http://schemas.microsoft.com/office/powerpoint/2010/main" val="300997023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D433014-4FCA-4422-BDD4-0AF8B7D3E93F}"/>
              </a:ext>
            </a:extLst>
          </p:cNvPr>
          <p:cNvSpPr/>
          <p:nvPr/>
        </p:nvSpPr>
        <p:spPr>
          <a:xfrm>
            <a:off x="3064475" y="11788149"/>
            <a:ext cx="20386368" cy="152926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GB" sz="3000" b="0" i="0" u="none" strike="noStrike" cap="none" spc="0" normalizeH="0" baseline="0" dirty="0">
              <a:ln>
                <a:noFill/>
              </a:ln>
              <a:solidFill>
                <a:schemeClr val="bg1"/>
              </a:solidFill>
              <a:effectLst/>
              <a:uFillTx/>
              <a:latin typeface="+mn-lt"/>
              <a:ea typeface="+mn-ea"/>
              <a:cs typeface="+mn-cs"/>
              <a:sym typeface="Helvetica Neue Medium"/>
            </a:endParaRPr>
          </a:p>
          <a:p>
            <a:pPr marL="0" marR="0" indent="0" algn="ctr" defTabSz="821531" rtl="0" fontAlgn="auto" latinLnBrk="0" hangingPunct="0">
              <a:lnSpc>
                <a:spcPct val="100000"/>
              </a:lnSpc>
              <a:spcBef>
                <a:spcPts val="0"/>
              </a:spcBef>
              <a:spcAft>
                <a:spcPts val="0"/>
              </a:spcAft>
              <a:buClrTx/>
              <a:buSzTx/>
              <a:buFontTx/>
              <a:buNone/>
              <a:tabLst/>
            </a:pPr>
            <a:endParaRPr lang="en-GB" sz="3000" b="0" dirty="0">
              <a:solidFill>
                <a:schemeClr val="bg1"/>
              </a:solidFill>
              <a:latin typeface="+mn-lt"/>
              <a:ea typeface="+mn-ea"/>
              <a:cs typeface="+mn-cs"/>
              <a:sym typeface="Helvetica Neue Medium"/>
            </a:endParaRPr>
          </a:p>
          <a:p>
            <a:pPr marL="0" marR="0" indent="0" algn="ctr" defTabSz="821531" rtl="0" fontAlgn="auto" latinLnBrk="0" hangingPunct="0">
              <a:lnSpc>
                <a:spcPct val="100000"/>
              </a:lnSpc>
              <a:spcBef>
                <a:spcPts val="0"/>
              </a:spcBef>
              <a:spcAft>
                <a:spcPts val="0"/>
              </a:spcAft>
              <a:buClrTx/>
              <a:buSzTx/>
              <a:buFontTx/>
              <a:buNone/>
              <a:tabLst/>
            </a:pPr>
            <a:endParaRPr kumimoji="0" lang="en-GB" sz="3000" b="0" i="0" u="none" strike="noStrike" cap="none" spc="0" normalizeH="0" baseline="0" dirty="0">
              <a:ln>
                <a:noFill/>
              </a:ln>
              <a:solidFill>
                <a:schemeClr val="bg1"/>
              </a:solidFill>
              <a:effectLst/>
              <a:uFillTx/>
              <a:latin typeface="+mn-lt"/>
              <a:ea typeface="+mn-ea"/>
              <a:cs typeface="+mn-cs"/>
              <a:sym typeface="Helvetica Neue Medium"/>
            </a:endParaRPr>
          </a:p>
        </p:txBody>
      </p:sp>
      <p:sp>
        <p:nvSpPr>
          <p:cNvPr id="3" name="Title 2">
            <a:extLst>
              <a:ext uri="{FF2B5EF4-FFF2-40B4-BE49-F238E27FC236}">
                <a16:creationId xmlns:a16="http://schemas.microsoft.com/office/drawing/2014/main" xmlns="" id="{9A023132-B3C2-284B-A060-01E903BF168D}"/>
              </a:ext>
            </a:extLst>
          </p:cNvPr>
          <p:cNvSpPr>
            <a:spLocks noGrp="1"/>
          </p:cNvSpPr>
          <p:nvPr>
            <p:ph type="title"/>
          </p:nvPr>
        </p:nvSpPr>
        <p:spPr>
          <a:xfrm>
            <a:off x="1158212" y="543182"/>
            <a:ext cx="21010446" cy="1080849"/>
          </a:xfrm>
          <a:noFill/>
        </p:spPr>
        <p:txBody>
          <a:bodyPr>
            <a:noAutofit/>
          </a:bodyPr>
          <a:lstStyle/>
          <a:p>
            <a:r>
              <a:rPr lang="en-US" sz="7200" b="1" dirty="0"/>
              <a:t>The Impact of CARE in Words </a:t>
            </a:r>
            <a:r>
              <a:rPr lang="en-US" sz="7200" dirty="0"/>
              <a:t>(3/4)</a:t>
            </a:r>
            <a:endParaRPr lang="en-US" sz="7200" dirty="0">
              <a:solidFill>
                <a:schemeClr val="tx1"/>
              </a:solidFill>
            </a:endParaRPr>
          </a:p>
        </p:txBody>
      </p:sp>
      <p:sp>
        <p:nvSpPr>
          <p:cNvPr id="8" name="Speech Bubble: Rectangle 7">
            <a:extLst>
              <a:ext uri="{FF2B5EF4-FFF2-40B4-BE49-F238E27FC236}">
                <a16:creationId xmlns:a16="http://schemas.microsoft.com/office/drawing/2014/main" xmlns="" id="{B3F5A1AD-B1F0-4DC2-8911-BC92A26D3BA4}"/>
              </a:ext>
            </a:extLst>
          </p:cNvPr>
          <p:cNvSpPr/>
          <p:nvPr/>
        </p:nvSpPr>
        <p:spPr>
          <a:xfrm>
            <a:off x="1303511" y="3681995"/>
            <a:ext cx="5567703" cy="7652004"/>
          </a:xfrm>
          <a:prstGeom prst="wedgeRectCallout">
            <a:avLst/>
          </a:prstGeom>
          <a:solidFill>
            <a:schemeClr val="accent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0" tIns="360000" rIns="360000" bIns="360000" numCol="1" spcCol="38100" rtlCol="0" anchor="ctr">
            <a:spAutoFit/>
          </a:bodyPr>
          <a:lstStyle/>
          <a:p>
            <a:r>
              <a:rPr lang="en-GB" sz="3000" b="0" i="1" dirty="0">
                <a:solidFill>
                  <a:schemeClr val="accent1">
                    <a:lumMod val="20000"/>
                    <a:lumOff val="80000"/>
                  </a:schemeClr>
                </a:solidFill>
                <a:effectLst/>
                <a:latin typeface="wf_segoe-ui_normal"/>
              </a:rPr>
              <a:t>This has been really influential in terms of networking and the relationship information we learned in the first sessions </a:t>
            </a:r>
          </a:p>
          <a:p>
            <a:r>
              <a:rPr lang="en-GB" sz="3000" b="0" i="1" dirty="0">
                <a:solidFill>
                  <a:schemeClr val="accent1">
                    <a:lumMod val="20000"/>
                    <a:lumOff val="80000"/>
                  </a:schemeClr>
                </a:solidFill>
                <a:effectLst/>
                <a:latin typeface="wf_segoe-ui_normal"/>
              </a:rPr>
              <a:t>It has really made me look at staff behaviour and how this </a:t>
            </a:r>
            <a:r>
              <a:rPr lang="en-GB" sz="3000" i="1" dirty="0">
                <a:solidFill>
                  <a:schemeClr val="bg1"/>
                </a:solidFill>
                <a:effectLst/>
                <a:latin typeface="wf_segoe-ui_normal"/>
              </a:rPr>
              <a:t>impacts on self, teams and the wider networks and systems</a:t>
            </a:r>
            <a:r>
              <a:rPr lang="en-GB" sz="3000" b="0" i="1" dirty="0">
                <a:solidFill>
                  <a:schemeClr val="accent1">
                    <a:lumMod val="20000"/>
                    <a:lumOff val="80000"/>
                  </a:schemeClr>
                </a:solidFill>
                <a:effectLst/>
                <a:latin typeface="wf_segoe-ui_normal"/>
              </a:rPr>
              <a:t>.</a:t>
            </a:r>
          </a:p>
          <a:p>
            <a:endParaRPr lang="en-GB" sz="3000" b="0" i="1" dirty="0">
              <a:solidFill>
                <a:schemeClr val="accent1">
                  <a:lumMod val="20000"/>
                  <a:lumOff val="80000"/>
                </a:schemeClr>
              </a:solidFill>
              <a:latin typeface="wf_segoe-ui_normal"/>
            </a:endParaRPr>
          </a:p>
          <a:p>
            <a:r>
              <a:rPr lang="en-GB" sz="3000" b="0" i="1" dirty="0">
                <a:solidFill>
                  <a:schemeClr val="accent1">
                    <a:lumMod val="20000"/>
                    <a:lumOff val="80000"/>
                  </a:schemeClr>
                </a:solidFill>
                <a:latin typeface="wf_segoe-ui_normal"/>
              </a:rPr>
              <a:t>W</a:t>
            </a:r>
            <a:r>
              <a:rPr lang="en-GB" sz="3000" b="0" i="1" dirty="0">
                <a:solidFill>
                  <a:schemeClr val="accent1">
                    <a:lumMod val="20000"/>
                    <a:lumOff val="80000"/>
                  </a:schemeClr>
                </a:solidFill>
                <a:effectLst/>
                <a:latin typeface="wf_segoe-ui_normal"/>
              </a:rPr>
              <a:t>ould really recommend this programme and the </a:t>
            </a:r>
            <a:r>
              <a:rPr lang="en-GB" sz="3000" i="1" dirty="0">
                <a:solidFill>
                  <a:schemeClr val="bg1"/>
                </a:solidFill>
                <a:effectLst/>
                <a:latin typeface="wf_segoe-ui_normal"/>
              </a:rPr>
              <a:t>Shiny Mind App - which I have recommended to others</a:t>
            </a:r>
          </a:p>
          <a:p>
            <a:endParaRPr lang="en-GB" sz="3000" b="0" i="1" dirty="0">
              <a:solidFill>
                <a:schemeClr val="accent1">
                  <a:lumMod val="20000"/>
                  <a:lumOff val="80000"/>
                </a:schemeClr>
              </a:solidFill>
              <a:effectLst/>
              <a:latin typeface="wf_segoe-ui_normal"/>
            </a:endParaRPr>
          </a:p>
          <a:p>
            <a:r>
              <a:rPr lang="en-GB" sz="3000" i="1" dirty="0">
                <a:solidFill>
                  <a:schemeClr val="bg1"/>
                </a:solidFill>
                <a:effectLst/>
                <a:latin typeface="wf_segoe-ui_normal"/>
              </a:rPr>
              <a:t>Deb Towers</a:t>
            </a:r>
            <a:endParaRPr lang="en-GB" sz="3000" i="1" dirty="0">
              <a:solidFill>
                <a:schemeClr val="bg1"/>
              </a:solidFill>
              <a:latin typeface="wf_segoe-ui_normal"/>
            </a:endParaRPr>
          </a:p>
        </p:txBody>
      </p:sp>
      <p:sp>
        <p:nvSpPr>
          <p:cNvPr id="10" name="Speech Bubble: Rectangle 9">
            <a:extLst>
              <a:ext uri="{FF2B5EF4-FFF2-40B4-BE49-F238E27FC236}">
                <a16:creationId xmlns:a16="http://schemas.microsoft.com/office/drawing/2014/main" xmlns="" id="{76D4D787-07FD-484F-8297-F107D7C12B79}"/>
              </a:ext>
            </a:extLst>
          </p:cNvPr>
          <p:cNvSpPr/>
          <p:nvPr/>
        </p:nvSpPr>
        <p:spPr>
          <a:xfrm>
            <a:off x="17293330" y="3894968"/>
            <a:ext cx="5856750" cy="7652004"/>
          </a:xfrm>
          <a:prstGeom prst="wedgeRectCallout">
            <a:avLst/>
          </a:prstGeom>
          <a:solidFill>
            <a:schemeClr val="accent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0" tIns="360000" rIns="360000" bIns="360000" numCol="1" spcCol="38100" rtlCol="0" anchor="ctr">
            <a:spAutoFit/>
          </a:bodyPr>
          <a:lstStyle/>
          <a:p>
            <a:r>
              <a:rPr lang="en-GB" sz="3000" b="0" i="1" dirty="0">
                <a:solidFill>
                  <a:schemeClr val="accent1">
                    <a:lumMod val="20000"/>
                    <a:lumOff val="80000"/>
                  </a:schemeClr>
                </a:solidFill>
                <a:effectLst/>
                <a:latin typeface="wf_segoe-ui_normal"/>
              </a:rPr>
              <a:t>The sessions with Rebecca have had a </a:t>
            </a:r>
            <a:r>
              <a:rPr lang="en-GB" sz="3000" i="1" dirty="0">
                <a:solidFill>
                  <a:schemeClr val="bg1"/>
                </a:solidFill>
                <a:effectLst/>
                <a:latin typeface="wf_segoe-ui_normal"/>
              </a:rPr>
              <a:t>big impact on my emotional wellbeing both at work and home</a:t>
            </a:r>
            <a:r>
              <a:rPr lang="en-GB" sz="3000" b="0" i="1" dirty="0">
                <a:solidFill>
                  <a:schemeClr val="accent1">
                    <a:lumMod val="20000"/>
                    <a:lumOff val="80000"/>
                  </a:schemeClr>
                </a:solidFill>
                <a:effectLst/>
                <a:latin typeface="wf_segoe-ui_normal"/>
              </a:rPr>
              <a:t>. The sessions are always in the back of my mind and the influence how I react to situations.</a:t>
            </a:r>
          </a:p>
          <a:p>
            <a:endParaRPr lang="en-GB" sz="3000" b="0" i="1" dirty="0">
              <a:solidFill>
                <a:schemeClr val="accent1">
                  <a:lumMod val="20000"/>
                  <a:lumOff val="80000"/>
                </a:schemeClr>
              </a:solidFill>
              <a:latin typeface="wf_segoe-ui_normal"/>
            </a:endParaRPr>
          </a:p>
          <a:p>
            <a:r>
              <a:rPr lang="en-GB" sz="3000" b="0" i="1" dirty="0">
                <a:solidFill>
                  <a:schemeClr val="accent1">
                    <a:lumMod val="20000"/>
                    <a:lumOff val="80000"/>
                  </a:schemeClr>
                </a:solidFill>
                <a:effectLst/>
                <a:latin typeface="wf_segoe-ui_normal"/>
              </a:rPr>
              <a:t>Thank you for enabling me to network with other member of the PCN and giving me the </a:t>
            </a:r>
            <a:r>
              <a:rPr lang="en-GB" sz="3000" i="1" dirty="0">
                <a:solidFill>
                  <a:schemeClr val="bg1"/>
                </a:solidFill>
                <a:effectLst/>
                <a:latin typeface="wf_segoe-ui_normal"/>
              </a:rPr>
              <a:t>tools to implement changes now and in the future</a:t>
            </a:r>
            <a:r>
              <a:rPr lang="en-GB" sz="3000" b="0" i="1" dirty="0">
                <a:solidFill>
                  <a:schemeClr val="accent1">
                    <a:lumMod val="20000"/>
                    <a:lumOff val="80000"/>
                  </a:schemeClr>
                </a:solidFill>
                <a:effectLst/>
                <a:latin typeface="wf_segoe-ui_normal"/>
              </a:rPr>
              <a:t>. </a:t>
            </a:r>
          </a:p>
          <a:p>
            <a:endParaRPr lang="en-GB" sz="3000" b="0" i="1" dirty="0">
              <a:solidFill>
                <a:schemeClr val="accent1">
                  <a:lumMod val="20000"/>
                  <a:lumOff val="80000"/>
                </a:schemeClr>
              </a:solidFill>
              <a:effectLst/>
              <a:latin typeface="wf_segoe-ui_normal"/>
            </a:endParaRPr>
          </a:p>
          <a:p>
            <a:r>
              <a:rPr lang="en-GB" sz="3000" i="1" dirty="0">
                <a:solidFill>
                  <a:schemeClr val="bg1"/>
                </a:solidFill>
                <a:latin typeface="wf_segoe-ui_normal"/>
              </a:rPr>
              <a:t>Denise McCoid</a:t>
            </a:r>
          </a:p>
        </p:txBody>
      </p:sp>
      <p:sp>
        <p:nvSpPr>
          <p:cNvPr id="11" name="Speech Bubble: Rectangle 10">
            <a:extLst>
              <a:ext uri="{FF2B5EF4-FFF2-40B4-BE49-F238E27FC236}">
                <a16:creationId xmlns:a16="http://schemas.microsoft.com/office/drawing/2014/main" xmlns="" id="{21FCDF76-BCF9-40AD-B4F9-990C7A3E0825}"/>
              </a:ext>
            </a:extLst>
          </p:cNvPr>
          <p:cNvSpPr/>
          <p:nvPr/>
        </p:nvSpPr>
        <p:spPr>
          <a:xfrm>
            <a:off x="8161971" y="3238506"/>
            <a:ext cx="7950330" cy="8538982"/>
          </a:xfrm>
          <a:prstGeom prst="wedgeRectCallout">
            <a:avLst>
              <a:gd name="adj1" fmla="val -22903"/>
              <a:gd name="adj2" fmla="val 56503"/>
            </a:avLst>
          </a:prstGeom>
          <a:solidFill>
            <a:schemeClr val="accent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0" tIns="360000" rIns="360000" bIns="360000" numCol="1" spcCol="38100" rtlCol="0" anchor="ctr">
            <a:spAutoFit/>
          </a:bodyPr>
          <a:lstStyle/>
          <a:p>
            <a:r>
              <a:rPr lang="en-GB" sz="3000" b="0" i="1" dirty="0">
                <a:solidFill>
                  <a:schemeClr val="accent1">
                    <a:lumMod val="20000"/>
                    <a:lumOff val="80000"/>
                  </a:schemeClr>
                </a:solidFill>
                <a:effectLst/>
                <a:latin typeface="wf_segoe-ui_normal"/>
              </a:rPr>
              <a:t>Although I have not participated in the programme as a delegate and have been part of the team who organised for Notts, I have truly valued the opportunity and networking this programme has provided. I have learnt a lot from listening to the sessions I attended and when having reflective discussions with delegates. </a:t>
            </a:r>
            <a:r>
              <a:rPr lang="en-GB" sz="3000" i="1" dirty="0">
                <a:solidFill>
                  <a:schemeClr val="bg1"/>
                </a:solidFill>
                <a:effectLst/>
                <a:latin typeface="wf_segoe-ui_normal"/>
              </a:rPr>
              <a:t>It has been wonderful to see the growth of participants </a:t>
            </a:r>
            <a:r>
              <a:rPr lang="en-GB" sz="3000" b="0" i="1" dirty="0">
                <a:solidFill>
                  <a:schemeClr val="accent1">
                    <a:lumMod val="20000"/>
                    <a:lumOff val="80000"/>
                  </a:schemeClr>
                </a:solidFill>
                <a:effectLst/>
                <a:latin typeface="wf_segoe-ui_normal"/>
              </a:rPr>
              <a:t>and begin to see the </a:t>
            </a:r>
            <a:r>
              <a:rPr lang="en-GB" sz="3000" i="1" dirty="0">
                <a:solidFill>
                  <a:schemeClr val="bg1"/>
                </a:solidFill>
                <a:effectLst/>
                <a:latin typeface="wf_segoe-ui_normal"/>
              </a:rPr>
              <a:t>impact happening in our system </a:t>
            </a:r>
            <a:r>
              <a:rPr lang="en-GB" sz="3000" b="0" i="1" dirty="0">
                <a:solidFill>
                  <a:schemeClr val="accent1">
                    <a:lumMod val="20000"/>
                    <a:lumOff val="80000"/>
                  </a:schemeClr>
                </a:solidFill>
                <a:effectLst/>
                <a:latin typeface="wf_segoe-ui_normal"/>
              </a:rPr>
              <a:t>for our people.</a:t>
            </a:r>
          </a:p>
          <a:p>
            <a:endParaRPr lang="en-GB" sz="3000" b="0" i="1" dirty="0">
              <a:solidFill>
                <a:schemeClr val="accent1">
                  <a:lumMod val="20000"/>
                  <a:lumOff val="80000"/>
                </a:schemeClr>
              </a:solidFill>
              <a:latin typeface="wf_segoe-ui_normal"/>
            </a:endParaRPr>
          </a:p>
          <a:p>
            <a:r>
              <a:rPr lang="en-GB" sz="3000" b="0" i="1" dirty="0">
                <a:solidFill>
                  <a:schemeClr val="accent1">
                    <a:lumMod val="20000"/>
                    <a:lumOff val="80000"/>
                  </a:schemeClr>
                </a:solidFill>
                <a:effectLst/>
                <a:latin typeface="wf_segoe-ui_normal"/>
              </a:rPr>
              <a:t>Delivering the programme to nurses working across sectors has been fantastic in terms of </a:t>
            </a:r>
            <a:r>
              <a:rPr lang="en-GB" sz="3000" i="1" dirty="0">
                <a:solidFill>
                  <a:schemeClr val="bg1"/>
                </a:solidFill>
                <a:effectLst/>
                <a:latin typeface="wf_segoe-ui_normal"/>
              </a:rPr>
              <a:t>integrating our workforce</a:t>
            </a:r>
            <a:r>
              <a:rPr lang="en-GB" sz="3000" b="0" i="1" dirty="0">
                <a:solidFill>
                  <a:schemeClr val="accent1">
                    <a:lumMod val="20000"/>
                    <a:lumOff val="80000"/>
                  </a:schemeClr>
                </a:solidFill>
                <a:effectLst/>
                <a:latin typeface="wf_segoe-ui_normal"/>
              </a:rPr>
              <a:t>.</a:t>
            </a:r>
          </a:p>
          <a:p>
            <a:endParaRPr lang="en-GB" sz="3000" b="0" i="1" dirty="0">
              <a:solidFill>
                <a:schemeClr val="accent1">
                  <a:lumMod val="20000"/>
                  <a:lumOff val="80000"/>
                </a:schemeClr>
              </a:solidFill>
              <a:effectLst/>
              <a:latin typeface="wf_segoe-ui_normal"/>
            </a:endParaRPr>
          </a:p>
          <a:p>
            <a:r>
              <a:rPr lang="en-GB" sz="3000" i="1" dirty="0">
                <a:solidFill>
                  <a:schemeClr val="bg1"/>
                </a:solidFill>
                <a:latin typeface="wf_segoe-ui_normal"/>
              </a:rPr>
              <a:t>N</a:t>
            </a:r>
            <a:r>
              <a:rPr lang="en-GB" sz="3000" i="1" dirty="0">
                <a:solidFill>
                  <a:schemeClr val="bg1"/>
                </a:solidFill>
                <a:effectLst/>
                <a:latin typeface="wf_segoe-ui_normal"/>
              </a:rPr>
              <a:t>icola Payne </a:t>
            </a:r>
          </a:p>
        </p:txBody>
      </p:sp>
    </p:spTree>
    <p:extLst>
      <p:ext uri="{BB962C8B-B14F-4D97-AF65-F5344CB8AC3E}">
        <p14:creationId xmlns:p14="http://schemas.microsoft.com/office/powerpoint/2010/main" val="75974511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D433014-4FCA-4422-BDD4-0AF8B7D3E93F}"/>
              </a:ext>
            </a:extLst>
          </p:cNvPr>
          <p:cNvSpPr/>
          <p:nvPr/>
        </p:nvSpPr>
        <p:spPr>
          <a:xfrm>
            <a:off x="3064475" y="11788149"/>
            <a:ext cx="20386368" cy="152926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GB" sz="3000" b="0" i="0" u="none" strike="noStrike" cap="none" spc="0" normalizeH="0" baseline="0" dirty="0">
              <a:ln>
                <a:noFill/>
              </a:ln>
              <a:solidFill>
                <a:schemeClr val="bg1"/>
              </a:solidFill>
              <a:effectLst/>
              <a:uFillTx/>
              <a:latin typeface="+mn-lt"/>
              <a:ea typeface="+mn-ea"/>
              <a:cs typeface="+mn-cs"/>
              <a:sym typeface="Helvetica Neue Medium"/>
            </a:endParaRPr>
          </a:p>
          <a:p>
            <a:pPr marL="0" marR="0" indent="0" algn="ctr" defTabSz="821531" rtl="0" fontAlgn="auto" latinLnBrk="0" hangingPunct="0">
              <a:lnSpc>
                <a:spcPct val="100000"/>
              </a:lnSpc>
              <a:spcBef>
                <a:spcPts val="0"/>
              </a:spcBef>
              <a:spcAft>
                <a:spcPts val="0"/>
              </a:spcAft>
              <a:buClrTx/>
              <a:buSzTx/>
              <a:buFontTx/>
              <a:buNone/>
              <a:tabLst/>
            </a:pPr>
            <a:endParaRPr lang="en-GB" sz="3000" b="0" dirty="0">
              <a:solidFill>
                <a:schemeClr val="bg1"/>
              </a:solidFill>
              <a:latin typeface="+mn-lt"/>
              <a:ea typeface="+mn-ea"/>
              <a:cs typeface="+mn-cs"/>
              <a:sym typeface="Helvetica Neue Medium"/>
            </a:endParaRPr>
          </a:p>
          <a:p>
            <a:pPr marL="0" marR="0" indent="0" algn="ctr" defTabSz="821531" rtl="0" fontAlgn="auto" latinLnBrk="0" hangingPunct="0">
              <a:lnSpc>
                <a:spcPct val="100000"/>
              </a:lnSpc>
              <a:spcBef>
                <a:spcPts val="0"/>
              </a:spcBef>
              <a:spcAft>
                <a:spcPts val="0"/>
              </a:spcAft>
              <a:buClrTx/>
              <a:buSzTx/>
              <a:buFontTx/>
              <a:buNone/>
              <a:tabLst/>
            </a:pPr>
            <a:endParaRPr kumimoji="0" lang="en-GB" sz="3000" b="0" i="0" u="none" strike="noStrike" cap="none" spc="0" normalizeH="0" baseline="0" dirty="0">
              <a:ln>
                <a:noFill/>
              </a:ln>
              <a:solidFill>
                <a:schemeClr val="bg1"/>
              </a:solidFill>
              <a:effectLst/>
              <a:uFillTx/>
              <a:latin typeface="+mn-lt"/>
              <a:ea typeface="+mn-ea"/>
              <a:cs typeface="+mn-cs"/>
              <a:sym typeface="Helvetica Neue Medium"/>
            </a:endParaRPr>
          </a:p>
        </p:txBody>
      </p:sp>
      <p:sp>
        <p:nvSpPr>
          <p:cNvPr id="3" name="Title 2">
            <a:extLst>
              <a:ext uri="{FF2B5EF4-FFF2-40B4-BE49-F238E27FC236}">
                <a16:creationId xmlns:a16="http://schemas.microsoft.com/office/drawing/2014/main" xmlns="" id="{9A023132-B3C2-284B-A060-01E903BF168D}"/>
              </a:ext>
            </a:extLst>
          </p:cNvPr>
          <p:cNvSpPr>
            <a:spLocks noGrp="1"/>
          </p:cNvSpPr>
          <p:nvPr>
            <p:ph type="title"/>
          </p:nvPr>
        </p:nvSpPr>
        <p:spPr>
          <a:xfrm>
            <a:off x="1158212" y="543182"/>
            <a:ext cx="21010446" cy="1080849"/>
          </a:xfrm>
          <a:noFill/>
        </p:spPr>
        <p:txBody>
          <a:bodyPr>
            <a:noAutofit/>
          </a:bodyPr>
          <a:lstStyle/>
          <a:p>
            <a:r>
              <a:rPr lang="en-US" sz="7200" b="1" dirty="0"/>
              <a:t>The Impact of CARE in Words </a:t>
            </a:r>
            <a:r>
              <a:rPr lang="en-US" sz="7200" dirty="0"/>
              <a:t>(4/4)</a:t>
            </a:r>
            <a:endParaRPr lang="en-US" sz="7200" dirty="0">
              <a:solidFill>
                <a:schemeClr val="tx1"/>
              </a:solidFill>
            </a:endParaRPr>
          </a:p>
        </p:txBody>
      </p:sp>
      <p:sp>
        <p:nvSpPr>
          <p:cNvPr id="11" name="Speech Bubble: Rectangle 10">
            <a:extLst>
              <a:ext uri="{FF2B5EF4-FFF2-40B4-BE49-F238E27FC236}">
                <a16:creationId xmlns:a16="http://schemas.microsoft.com/office/drawing/2014/main" xmlns="" id="{E10511AA-CBD3-4F8D-BF8B-379F3D841822}"/>
              </a:ext>
            </a:extLst>
          </p:cNvPr>
          <p:cNvSpPr/>
          <p:nvPr/>
        </p:nvSpPr>
        <p:spPr>
          <a:xfrm>
            <a:off x="1213076" y="2484544"/>
            <a:ext cx="5998464" cy="6267009"/>
          </a:xfrm>
          <a:prstGeom prst="wedgeRectCallout">
            <a:avLst/>
          </a:prstGeom>
          <a:solidFill>
            <a:schemeClr val="accent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0" tIns="360000" rIns="360000" bIns="360000" numCol="1" spcCol="38100" rtlCol="0" anchor="ctr">
            <a:spAutoFit/>
          </a:bodyPr>
          <a:lstStyle/>
          <a:p>
            <a:r>
              <a:rPr lang="en-GB" sz="3000" i="1" dirty="0">
                <a:solidFill>
                  <a:schemeClr val="bg1"/>
                </a:solidFill>
                <a:effectLst/>
                <a:latin typeface="wf_segoe-ui_normal"/>
              </a:rPr>
              <a:t>Connecting with Nursing colleagues </a:t>
            </a:r>
            <a:r>
              <a:rPr lang="en-GB" sz="3000" b="0" i="1" dirty="0">
                <a:solidFill>
                  <a:schemeClr val="accent1">
                    <a:lumMod val="20000"/>
                    <a:lumOff val="80000"/>
                  </a:schemeClr>
                </a:solidFill>
                <a:effectLst/>
                <a:latin typeface="wf_segoe-ui_normal"/>
              </a:rPr>
              <a:t>and new leaders in our system who needed recognition and self belief and bit of encouragement. Looking forward to watch them develop further and their </a:t>
            </a:r>
            <a:r>
              <a:rPr lang="en-GB" sz="3000" i="1" dirty="0">
                <a:solidFill>
                  <a:schemeClr val="bg1"/>
                </a:solidFill>
                <a:effectLst/>
                <a:latin typeface="wf_segoe-ui_normal"/>
              </a:rPr>
              <a:t>ideas becomes reality</a:t>
            </a:r>
            <a:r>
              <a:rPr lang="en-GB" sz="3000" b="0" i="1" dirty="0">
                <a:solidFill>
                  <a:schemeClr val="accent1">
                    <a:lumMod val="20000"/>
                    <a:lumOff val="80000"/>
                  </a:schemeClr>
                </a:solidFill>
                <a:effectLst/>
                <a:latin typeface="wf_segoe-ui_normal"/>
              </a:rPr>
              <a:t>.</a:t>
            </a:r>
          </a:p>
          <a:p>
            <a:endParaRPr lang="en-GB" sz="3000" b="0" i="1" dirty="0">
              <a:solidFill>
                <a:schemeClr val="accent1">
                  <a:lumMod val="20000"/>
                  <a:lumOff val="80000"/>
                </a:schemeClr>
              </a:solidFill>
              <a:latin typeface="wf_segoe-ui_normal"/>
            </a:endParaRPr>
          </a:p>
          <a:p>
            <a:r>
              <a:rPr lang="en-GB" sz="3000" b="0" i="1" dirty="0">
                <a:solidFill>
                  <a:schemeClr val="accent1">
                    <a:lumMod val="20000"/>
                    <a:lumOff val="80000"/>
                  </a:schemeClr>
                </a:solidFill>
                <a:effectLst/>
                <a:latin typeface="wf_segoe-ui_normal"/>
              </a:rPr>
              <a:t>Thank you for bringing this programme to Nottingham.</a:t>
            </a:r>
          </a:p>
          <a:p>
            <a:endParaRPr lang="en-GB" sz="3000" b="0" i="1" dirty="0">
              <a:solidFill>
                <a:schemeClr val="accent1">
                  <a:lumMod val="20000"/>
                  <a:lumOff val="80000"/>
                </a:schemeClr>
              </a:solidFill>
              <a:effectLst/>
              <a:latin typeface="wf_segoe-ui_normal"/>
            </a:endParaRPr>
          </a:p>
          <a:p>
            <a:r>
              <a:rPr lang="en-GB" sz="3000" i="1" dirty="0" err="1">
                <a:solidFill>
                  <a:schemeClr val="bg1"/>
                </a:solidFill>
                <a:effectLst/>
                <a:latin typeface="wf_segoe-ui_normal"/>
              </a:rPr>
              <a:t>Sonali</a:t>
            </a:r>
            <a:r>
              <a:rPr lang="en-GB" sz="3000" i="1" dirty="0">
                <a:solidFill>
                  <a:schemeClr val="bg1"/>
                </a:solidFill>
                <a:effectLst/>
                <a:latin typeface="wf_segoe-ui_normal"/>
              </a:rPr>
              <a:t> </a:t>
            </a:r>
            <a:r>
              <a:rPr lang="en-GB" sz="3000" i="1" dirty="0" err="1">
                <a:solidFill>
                  <a:schemeClr val="bg1"/>
                </a:solidFill>
                <a:effectLst/>
                <a:latin typeface="wf_segoe-ui_normal"/>
              </a:rPr>
              <a:t>Kinra</a:t>
            </a:r>
            <a:endParaRPr lang="en-GB" sz="3000" i="1" dirty="0">
              <a:solidFill>
                <a:schemeClr val="bg1"/>
              </a:solidFill>
              <a:effectLst/>
              <a:latin typeface="wf_segoe-ui_normal"/>
            </a:endParaRPr>
          </a:p>
        </p:txBody>
      </p:sp>
      <p:sp>
        <p:nvSpPr>
          <p:cNvPr id="13" name="Speech Bubble: Rectangle 12">
            <a:extLst>
              <a:ext uri="{FF2B5EF4-FFF2-40B4-BE49-F238E27FC236}">
                <a16:creationId xmlns:a16="http://schemas.microsoft.com/office/drawing/2014/main" xmlns="" id="{30F82554-ED20-462F-99E2-FFB9A248C906}"/>
              </a:ext>
            </a:extLst>
          </p:cNvPr>
          <p:cNvSpPr/>
          <p:nvPr/>
        </p:nvSpPr>
        <p:spPr>
          <a:xfrm>
            <a:off x="8649911" y="2430777"/>
            <a:ext cx="5844167" cy="5805345"/>
          </a:xfrm>
          <a:prstGeom prst="wedgeRectCallout">
            <a:avLst/>
          </a:prstGeom>
          <a:solidFill>
            <a:schemeClr val="accent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0" tIns="360000" rIns="360000" bIns="360000" numCol="1" spcCol="38100" rtlCol="0" anchor="ctr">
            <a:spAutoFit/>
          </a:bodyPr>
          <a:lstStyle/>
          <a:p>
            <a:r>
              <a:rPr lang="en-GB" sz="3000" i="1" dirty="0">
                <a:solidFill>
                  <a:schemeClr val="bg1"/>
                </a:solidFill>
                <a:effectLst/>
                <a:latin typeface="wf_segoe-ui_normal"/>
              </a:rPr>
              <a:t>High impact </a:t>
            </a:r>
            <a:r>
              <a:rPr lang="en-GB" sz="3000" b="0" i="1" dirty="0">
                <a:solidFill>
                  <a:schemeClr val="accent1">
                    <a:lumMod val="20000"/>
                    <a:lumOff val="80000"/>
                  </a:schemeClr>
                </a:solidFill>
                <a:effectLst/>
                <a:latin typeface="wf_segoe-ui_normal"/>
              </a:rPr>
              <a:t>- enjoyed networking with other leaders from across the country and in several different roles. Learned more about myself and my leadership skills and about general practice nursing which will enable me to </a:t>
            </a:r>
            <a:r>
              <a:rPr lang="en-GB" sz="3000" i="1" dirty="0">
                <a:solidFill>
                  <a:schemeClr val="bg1"/>
                </a:solidFill>
                <a:effectLst/>
                <a:latin typeface="wf_segoe-ui_normal"/>
              </a:rPr>
              <a:t>do my job better in the future</a:t>
            </a:r>
            <a:r>
              <a:rPr lang="en-GB" sz="3000" b="0" i="1" dirty="0">
                <a:solidFill>
                  <a:schemeClr val="accent1">
                    <a:lumMod val="20000"/>
                    <a:lumOff val="80000"/>
                  </a:schemeClr>
                </a:solidFill>
                <a:effectLst/>
                <a:latin typeface="wf_segoe-ui_normal"/>
              </a:rPr>
              <a:t>.</a:t>
            </a:r>
          </a:p>
          <a:p>
            <a:endParaRPr lang="en-GB" sz="3000" b="0" i="1" dirty="0">
              <a:solidFill>
                <a:schemeClr val="accent1">
                  <a:lumMod val="20000"/>
                  <a:lumOff val="80000"/>
                </a:schemeClr>
              </a:solidFill>
              <a:effectLst/>
              <a:latin typeface="wf_segoe-ui_normal"/>
            </a:endParaRPr>
          </a:p>
          <a:p>
            <a:r>
              <a:rPr lang="en-GB" sz="3000" i="1" dirty="0">
                <a:solidFill>
                  <a:schemeClr val="bg1"/>
                </a:solidFill>
                <a:effectLst/>
                <a:latin typeface="wf_segoe-ui_normal"/>
              </a:rPr>
              <a:t>Esther Gaskill</a:t>
            </a:r>
          </a:p>
        </p:txBody>
      </p:sp>
      <p:sp>
        <p:nvSpPr>
          <p:cNvPr id="14" name="Speech Bubble: Rectangle 13">
            <a:extLst>
              <a:ext uri="{FF2B5EF4-FFF2-40B4-BE49-F238E27FC236}">
                <a16:creationId xmlns:a16="http://schemas.microsoft.com/office/drawing/2014/main" xmlns="" id="{35625A8F-B6FE-4B78-9139-F7EB0B6BDABA}"/>
              </a:ext>
            </a:extLst>
          </p:cNvPr>
          <p:cNvSpPr/>
          <p:nvPr/>
        </p:nvSpPr>
        <p:spPr>
          <a:xfrm>
            <a:off x="15597140" y="3188095"/>
            <a:ext cx="5567703" cy="3497020"/>
          </a:xfrm>
          <a:prstGeom prst="wedgeRectCallout">
            <a:avLst/>
          </a:prstGeom>
          <a:solidFill>
            <a:schemeClr val="accent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0" tIns="360000" rIns="360000" bIns="360000" numCol="1" spcCol="38100" rtlCol="0" anchor="ctr">
            <a:spAutoFit/>
          </a:bodyPr>
          <a:lstStyle/>
          <a:p>
            <a:r>
              <a:rPr lang="en-GB" sz="3000" b="0" i="1" dirty="0">
                <a:solidFill>
                  <a:schemeClr val="accent1">
                    <a:lumMod val="20000"/>
                    <a:lumOff val="80000"/>
                  </a:schemeClr>
                </a:solidFill>
                <a:effectLst/>
                <a:latin typeface="wf_segoe-ui_normal"/>
              </a:rPr>
              <a:t>It has </a:t>
            </a:r>
            <a:r>
              <a:rPr lang="en-GB" sz="3000" i="1" dirty="0">
                <a:solidFill>
                  <a:schemeClr val="bg1"/>
                </a:solidFill>
                <a:effectLst/>
                <a:latin typeface="wf_segoe-ui_normal"/>
              </a:rPr>
              <a:t>increased my leadership and improvement skills, networking and working in collaboration</a:t>
            </a:r>
            <a:r>
              <a:rPr lang="en-GB" sz="3000" b="0" i="1" dirty="0">
                <a:solidFill>
                  <a:schemeClr val="accent1">
                    <a:lumMod val="20000"/>
                    <a:lumOff val="80000"/>
                  </a:schemeClr>
                </a:solidFill>
                <a:effectLst/>
                <a:latin typeface="wf_segoe-ui_normal"/>
              </a:rPr>
              <a:t>.</a:t>
            </a:r>
          </a:p>
          <a:p>
            <a:endParaRPr lang="en-GB" sz="3000" b="0" i="1" dirty="0">
              <a:solidFill>
                <a:schemeClr val="accent1">
                  <a:lumMod val="20000"/>
                  <a:lumOff val="80000"/>
                </a:schemeClr>
              </a:solidFill>
              <a:effectLst/>
              <a:latin typeface="wf_segoe-ui_normal"/>
            </a:endParaRPr>
          </a:p>
          <a:p>
            <a:r>
              <a:rPr lang="en-GB" sz="3000" i="1" dirty="0">
                <a:solidFill>
                  <a:schemeClr val="bg1"/>
                </a:solidFill>
                <a:effectLst/>
                <a:latin typeface="wf_segoe-ui_normal"/>
              </a:rPr>
              <a:t>Adam Street</a:t>
            </a:r>
            <a:endParaRPr lang="en-GB" sz="3000" i="1" dirty="0">
              <a:solidFill>
                <a:schemeClr val="bg1"/>
              </a:solidFill>
              <a:latin typeface="wf_segoe-ui_normal"/>
            </a:endParaRPr>
          </a:p>
        </p:txBody>
      </p:sp>
      <p:sp>
        <p:nvSpPr>
          <p:cNvPr id="15" name="Speech Bubble: Rectangle 14">
            <a:extLst>
              <a:ext uri="{FF2B5EF4-FFF2-40B4-BE49-F238E27FC236}">
                <a16:creationId xmlns:a16="http://schemas.microsoft.com/office/drawing/2014/main" xmlns="" id="{5C5A2440-ABD9-4A96-94A2-BDFA80334D29}"/>
              </a:ext>
            </a:extLst>
          </p:cNvPr>
          <p:cNvSpPr/>
          <p:nvPr/>
        </p:nvSpPr>
        <p:spPr>
          <a:xfrm>
            <a:off x="3762714" y="9517426"/>
            <a:ext cx="5567703" cy="3035355"/>
          </a:xfrm>
          <a:prstGeom prst="wedgeRectCallout">
            <a:avLst/>
          </a:prstGeom>
          <a:solidFill>
            <a:schemeClr val="accent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0" tIns="360000" rIns="360000" bIns="360000" numCol="1" spcCol="38100" rtlCol="0" anchor="ctr">
            <a:spAutoFit/>
          </a:bodyPr>
          <a:lstStyle/>
          <a:p>
            <a:r>
              <a:rPr lang="en-GB" sz="3000" i="1" dirty="0">
                <a:solidFill>
                  <a:schemeClr val="bg1"/>
                </a:solidFill>
                <a:effectLst/>
                <a:latin typeface="wf_segoe-ui_normal"/>
              </a:rPr>
              <a:t>The feeling that I can make a difference made a huge impact on my job satisfaction.</a:t>
            </a:r>
          </a:p>
          <a:p>
            <a:endParaRPr lang="en-GB" sz="3000" i="1" dirty="0">
              <a:solidFill>
                <a:schemeClr val="bg1"/>
              </a:solidFill>
              <a:effectLst/>
              <a:latin typeface="wf_segoe-ui_normal"/>
            </a:endParaRPr>
          </a:p>
          <a:p>
            <a:r>
              <a:rPr lang="en-GB" sz="3000" i="1" dirty="0" err="1">
                <a:solidFill>
                  <a:schemeClr val="bg1"/>
                </a:solidFill>
                <a:effectLst/>
                <a:latin typeface="wf_segoe-ui_normal"/>
              </a:rPr>
              <a:t>Sharmin</a:t>
            </a:r>
            <a:r>
              <a:rPr lang="en-GB" sz="3000" i="1" dirty="0">
                <a:solidFill>
                  <a:schemeClr val="bg1"/>
                </a:solidFill>
                <a:effectLst/>
                <a:latin typeface="wf_segoe-ui_normal"/>
              </a:rPr>
              <a:t> Leach</a:t>
            </a:r>
            <a:endParaRPr lang="en-GB" sz="3000" i="1" dirty="0">
              <a:solidFill>
                <a:schemeClr val="bg1"/>
              </a:solidFill>
              <a:latin typeface="wf_segoe-ui_normal"/>
            </a:endParaRPr>
          </a:p>
        </p:txBody>
      </p:sp>
      <p:sp>
        <p:nvSpPr>
          <p:cNvPr id="16" name="Speech Bubble: Rectangle 15">
            <a:extLst>
              <a:ext uri="{FF2B5EF4-FFF2-40B4-BE49-F238E27FC236}">
                <a16:creationId xmlns:a16="http://schemas.microsoft.com/office/drawing/2014/main" xmlns="" id="{2FEC8BDD-CE35-4C8B-B63B-75EB5DA75EFD}"/>
              </a:ext>
            </a:extLst>
          </p:cNvPr>
          <p:cNvSpPr/>
          <p:nvPr/>
        </p:nvSpPr>
        <p:spPr>
          <a:xfrm>
            <a:off x="11206235" y="9034434"/>
            <a:ext cx="5567703" cy="3497020"/>
          </a:xfrm>
          <a:prstGeom prst="wedgeRectCallout">
            <a:avLst/>
          </a:prstGeom>
          <a:solidFill>
            <a:schemeClr val="accent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0" tIns="360000" rIns="360000" bIns="360000" numCol="1" spcCol="38100" rtlCol="0" anchor="ctr">
            <a:spAutoFit/>
          </a:bodyPr>
          <a:lstStyle/>
          <a:p>
            <a:r>
              <a:rPr lang="en-GB" sz="3000" b="0" i="1" dirty="0">
                <a:solidFill>
                  <a:schemeClr val="accent1">
                    <a:lumMod val="20000"/>
                    <a:lumOff val="80000"/>
                  </a:schemeClr>
                </a:solidFill>
                <a:effectLst/>
                <a:latin typeface="wf_segoe-ui_normal"/>
              </a:rPr>
              <a:t>It has changed my attitude.</a:t>
            </a:r>
            <a:r>
              <a:rPr lang="en-GB" sz="3000" b="0" i="1" dirty="0">
                <a:solidFill>
                  <a:schemeClr val="bg1"/>
                </a:solidFill>
                <a:effectLst/>
                <a:latin typeface="wf_segoe-ui_normal"/>
              </a:rPr>
              <a:t> </a:t>
            </a:r>
            <a:r>
              <a:rPr lang="en-GB" sz="3000" i="1" dirty="0">
                <a:solidFill>
                  <a:schemeClr val="bg1"/>
                </a:solidFill>
                <a:effectLst/>
                <a:latin typeface="wf_segoe-ui_normal"/>
              </a:rPr>
              <a:t>I am concentrating on where I can make a difference </a:t>
            </a:r>
            <a:r>
              <a:rPr lang="en-GB" sz="3000" b="0" i="1" dirty="0">
                <a:solidFill>
                  <a:schemeClr val="accent1">
                    <a:lumMod val="20000"/>
                    <a:lumOff val="80000"/>
                  </a:schemeClr>
                </a:solidFill>
                <a:effectLst/>
                <a:latin typeface="wf_segoe-ui_normal"/>
              </a:rPr>
              <a:t>rather than on others.</a:t>
            </a:r>
          </a:p>
          <a:p>
            <a:endParaRPr lang="en-GB" sz="3000" b="0" i="1" dirty="0">
              <a:solidFill>
                <a:schemeClr val="accent1">
                  <a:lumMod val="20000"/>
                  <a:lumOff val="80000"/>
                </a:schemeClr>
              </a:solidFill>
              <a:effectLst/>
              <a:latin typeface="wf_segoe-ui_normal"/>
            </a:endParaRPr>
          </a:p>
          <a:p>
            <a:r>
              <a:rPr lang="en-GB" sz="3000" i="1" dirty="0">
                <a:solidFill>
                  <a:schemeClr val="bg1"/>
                </a:solidFill>
                <a:latin typeface="wf_segoe-ui_normal"/>
              </a:rPr>
              <a:t>Rachel Harris</a:t>
            </a:r>
          </a:p>
        </p:txBody>
      </p:sp>
      <p:sp>
        <p:nvSpPr>
          <p:cNvPr id="17" name="Speech Bubble: Rectangle 16">
            <a:extLst>
              <a:ext uri="{FF2B5EF4-FFF2-40B4-BE49-F238E27FC236}">
                <a16:creationId xmlns:a16="http://schemas.microsoft.com/office/drawing/2014/main" xmlns="" id="{E322AC0B-8B58-4A3D-BE7B-07A098DEADF1}"/>
              </a:ext>
            </a:extLst>
          </p:cNvPr>
          <p:cNvSpPr/>
          <p:nvPr/>
        </p:nvSpPr>
        <p:spPr>
          <a:xfrm>
            <a:off x="17809989" y="7765612"/>
            <a:ext cx="5196316" cy="3958685"/>
          </a:xfrm>
          <a:prstGeom prst="wedgeRectCallout">
            <a:avLst/>
          </a:prstGeom>
          <a:solidFill>
            <a:schemeClr val="accent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0" tIns="360000" rIns="360000" bIns="360000" numCol="1" spcCol="38100" rtlCol="0" anchor="ctr">
            <a:spAutoFit/>
          </a:bodyPr>
          <a:lstStyle/>
          <a:p>
            <a:r>
              <a:rPr lang="en-GB" sz="3000" b="0" i="1" dirty="0">
                <a:solidFill>
                  <a:schemeClr val="accent1">
                    <a:lumMod val="20000"/>
                    <a:lumOff val="80000"/>
                  </a:schemeClr>
                </a:solidFill>
                <a:effectLst/>
                <a:latin typeface="wf_segoe-ui_normal"/>
              </a:rPr>
              <a:t>It has supported me to </a:t>
            </a:r>
            <a:r>
              <a:rPr lang="en-GB" sz="3000" i="1" dirty="0">
                <a:solidFill>
                  <a:schemeClr val="bg1"/>
                </a:solidFill>
                <a:effectLst/>
                <a:latin typeface="wf_segoe-ui_normal"/>
              </a:rPr>
              <a:t>use wellbeing techniques on a daily basis</a:t>
            </a:r>
            <a:r>
              <a:rPr lang="en-GB" sz="3000" b="0" i="1" dirty="0">
                <a:solidFill>
                  <a:schemeClr val="accent1">
                    <a:lumMod val="20000"/>
                    <a:lumOff val="80000"/>
                  </a:schemeClr>
                </a:solidFill>
                <a:effectLst/>
                <a:latin typeface="wf_segoe-ui_normal"/>
              </a:rPr>
              <a:t>. It has provided me with information need to </a:t>
            </a:r>
            <a:r>
              <a:rPr lang="en-GB" sz="3000" i="1" dirty="0">
                <a:solidFill>
                  <a:schemeClr val="bg1"/>
                </a:solidFill>
                <a:effectLst/>
                <a:latin typeface="wf_segoe-ui_normal"/>
              </a:rPr>
              <a:t>get a project started</a:t>
            </a:r>
            <a:r>
              <a:rPr lang="en-GB" sz="3000" b="0" i="1" dirty="0">
                <a:solidFill>
                  <a:schemeClr val="accent1">
                    <a:lumMod val="20000"/>
                    <a:lumOff val="80000"/>
                  </a:schemeClr>
                </a:solidFill>
                <a:effectLst/>
                <a:latin typeface="wf_segoe-ui_normal"/>
              </a:rPr>
              <a:t>.</a:t>
            </a:r>
          </a:p>
          <a:p>
            <a:endParaRPr lang="en-GB" sz="3000" b="0" i="1" dirty="0">
              <a:solidFill>
                <a:schemeClr val="accent1">
                  <a:lumMod val="20000"/>
                  <a:lumOff val="80000"/>
                </a:schemeClr>
              </a:solidFill>
              <a:effectLst/>
              <a:latin typeface="wf_segoe-ui_normal"/>
            </a:endParaRPr>
          </a:p>
          <a:p>
            <a:r>
              <a:rPr lang="en-GB" sz="3000" i="1" dirty="0">
                <a:solidFill>
                  <a:schemeClr val="bg1"/>
                </a:solidFill>
                <a:effectLst/>
                <a:latin typeface="wf_segoe-ui_normal"/>
              </a:rPr>
              <a:t>Ryan Alsop</a:t>
            </a:r>
            <a:endParaRPr lang="en-GB" sz="3000" i="1" dirty="0">
              <a:solidFill>
                <a:schemeClr val="bg1"/>
              </a:solidFill>
              <a:latin typeface="wf_segoe-ui_normal"/>
            </a:endParaRPr>
          </a:p>
        </p:txBody>
      </p:sp>
    </p:spTree>
    <p:extLst>
      <p:ext uri="{BB962C8B-B14F-4D97-AF65-F5344CB8AC3E}">
        <p14:creationId xmlns:p14="http://schemas.microsoft.com/office/powerpoint/2010/main" val="23588476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Contact us"/>
          <p:cNvSpPr txBox="1"/>
          <p:nvPr/>
        </p:nvSpPr>
        <p:spPr>
          <a:xfrm>
            <a:off x="10189047" y="4989959"/>
            <a:ext cx="4005904" cy="12214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defRPr sz="7000" b="0">
                <a:latin typeface="Frutiger Roman"/>
                <a:ea typeface="Frutiger Roman"/>
                <a:cs typeface="Frutiger Roman"/>
                <a:sym typeface="Frutiger Roman"/>
              </a:defRPr>
            </a:lvl1pPr>
          </a:lstStyle>
          <a:p>
            <a:r>
              <a:rPr dirty="0"/>
              <a:t>Contact us</a:t>
            </a:r>
          </a:p>
        </p:txBody>
      </p:sp>
      <p:sp>
        <p:nvSpPr>
          <p:cNvPr id="2" name="TextBox 1">
            <a:extLst>
              <a:ext uri="{FF2B5EF4-FFF2-40B4-BE49-F238E27FC236}">
                <a16:creationId xmlns:a16="http://schemas.microsoft.com/office/drawing/2014/main" xmlns="" id="{7F6A9CE2-4300-47EF-BBE1-27875AF0A254}"/>
              </a:ext>
            </a:extLst>
          </p:cNvPr>
          <p:cNvSpPr txBox="1"/>
          <p:nvPr/>
        </p:nvSpPr>
        <p:spPr>
          <a:xfrm>
            <a:off x="6016002" y="6593487"/>
            <a:ext cx="12817123" cy="26064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defRPr sz="3000" b="0">
                <a:solidFill>
                  <a:srgbClr val="315EA8"/>
                </a:solidFill>
                <a:latin typeface="Frutiger Roman"/>
                <a:ea typeface="Frutiger Roman"/>
                <a:cs typeface="Frutiger Roman"/>
                <a:sym typeface="Frutiger Roman"/>
              </a:defRPr>
            </a:pPr>
            <a:r>
              <a:rPr lang="en-GB" sz="4000" dirty="0">
                <a:solidFill>
                  <a:schemeClr val="tx1"/>
                </a:solidFill>
              </a:rPr>
              <a:t>Email:  </a:t>
            </a:r>
          </a:p>
          <a:p>
            <a:pPr>
              <a:defRPr sz="3000" b="0">
                <a:solidFill>
                  <a:srgbClr val="315EA8"/>
                </a:solidFill>
                <a:latin typeface="Frutiger Roman"/>
                <a:ea typeface="Frutiger Roman"/>
                <a:cs typeface="Frutiger Roman"/>
                <a:sym typeface="Frutiger Roman"/>
              </a:defRPr>
            </a:pPr>
            <a:r>
              <a:rPr lang="en-GB" sz="4000" dirty="0">
                <a:solidFill>
                  <a:schemeClr val="tx1"/>
                </a:solidFill>
                <a:hlinkClick r:id="rId3"/>
              </a:rPr>
              <a:t>sonali.kinra@nhs.net</a:t>
            </a:r>
            <a:endParaRPr lang="en-GB" sz="4000" dirty="0">
              <a:solidFill>
                <a:schemeClr val="tx1"/>
              </a:solidFill>
            </a:endParaRPr>
          </a:p>
          <a:p>
            <a:pPr>
              <a:defRPr sz="3000" b="0">
                <a:solidFill>
                  <a:srgbClr val="315EA8"/>
                </a:solidFill>
                <a:latin typeface="Frutiger Roman"/>
                <a:ea typeface="Frutiger Roman"/>
                <a:cs typeface="Frutiger Roman"/>
                <a:sym typeface="Frutiger Roman"/>
              </a:defRPr>
            </a:pPr>
            <a:r>
              <a:rPr lang="en-GB" sz="4000" dirty="0">
                <a:solidFill>
                  <a:schemeClr val="tx1"/>
                </a:solidFill>
                <a:hlinkClick r:id="rId4"/>
              </a:rPr>
              <a:t>nicola.payne8@nhs.net</a:t>
            </a:r>
            <a:endParaRPr lang="en-GB" sz="4000" dirty="0">
              <a:solidFill>
                <a:schemeClr val="tx1"/>
              </a:solidFill>
            </a:endParaRPr>
          </a:p>
          <a:p>
            <a:pPr>
              <a:defRPr sz="3000" b="0">
                <a:solidFill>
                  <a:srgbClr val="315EA8"/>
                </a:solidFill>
                <a:latin typeface="Frutiger Roman"/>
                <a:ea typeface="Frutiger Roman"/>
                <a:cs typeface="Frutiger Roman"/>
                <a:sym typeface="Frutiger Roman"/>
              </a:defRPr>
            </a:pPr>
            <a:r>
              <a:rPr lang="en-GB" sz="4000" dirty="0">
                <a:solidFill>
                  <a:srgbClr val="AE2573"/>
                </a:solidFill>
                <a:hlinkClick r:id="rId5"/>
              </a:rPr>
              <a:t>clare.simpson@napc.co.uk</a:t>
            </a:r>
            <a:r>
              <a:rPr lang="en-GB" sz="4000" dirty="0">
                <a:solidFill>
                  <a:srgbClr val="AE2573"/>
                </a:solidFill>
              </a:rPr>
              <a:t> </a:t>
            </a:r>
            <a:endParaRPr lang="en-GB" sz="4000" dirty="0">
              <a:solidFill>
                <a:srgbClr val="AE2573"/>
              </a:solidFill>
              <a:hlinkClick r:id="rId6"/>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ED13A3D-7BA8-FE4E-8B62-2F1A05CDF133}"/>
              </a:ext>
            </a:extLst>
          </p:cNvPr>
          <p:cNvSpPr>
            <a:spLocks noGrp="1"/>
          </p:cNvSpPr>
          <p:nvPr>
            <p:ph type="body" sz="quarter" idx="10"/>
          </p:nvPr>
        </p:nvSpPr>
        <p:spPr>
          <a:xfrm>
            <a:off x="1298575" y="2828925"/>
            <a:ext cx="19859625" cy="8058150"/>
          </a:xfrm>
        </p:spPr>
        <p:txBody>
          <a:bodyPr>
            <a:normAutofit fontScale="92500" lnSpcReduction="10000"/>
          </a:bodyPr>
          <a:lstStyle/>
          <a:p>
            <a:pPr>
              <a:buSzPct val="100000"/>
            </a:pPr>
            <a:r>
              <a:rPr lang="en-US" sz="4800" dirty="0"/>
              <a:t>Notts CARE cohort completed the first phase of development for 24 nurses from General Practice, Community and Care Homes on 25</a:t>
            </a:r>
            <a:r>
              <a:rPr lang="en-US" sz="4800" baseline="30000" dirty="0"/>
              <a:t>th</a:t>
            </a:r>
            <a:r>
              <a:rPr lang="en-US" sz="4800" dirty="0"/>
              <a:t> November 2020</a:t>
            </a:r>
          </a:p>
          <a:p>
            <a:pPr>
              <a:buSzPct val="100000"/>
            </a:pPr>
            <a:r>
              <a:rPr lang="en-US" sz="4800" dirty="0"/>
              <a:t>Despite system pressures / COVID, 12 participants are already progressing their projects, with ongoing support available to all</a:t>
            </a:r>
          </a:p>
          <a:p>
            <a:pPr>
              <a:buSzPct val="100000"/>
            </a:pPr>
            <a:r>
              <a:rPr lang="en-US" sz="4800" dirty="0"/>
              <a:t>CARE has helped connect nursing teams within PCNs and started to break down entrenched organisational barriers</a:t>
            </a:r>
          </a:p>
          <a:p>
            <a:pPr>
              <a:buSzPct val="100000"/>
            </a:pPr>
            <a:r>
              <a:rPr lang="en-US" sz="4800" dirty="0"/>
              <a:t>Ruth May, CNO for England, has been connected directly with one CARE participant (Jamie Woolley, a Care Home nurse) who said this was the first development programme he’d attended that felt relevant to him in his role</a:t>
            </a:r>
          </a:p>
          <a:p>
            <a:pPr>
              <a:buSzPct val="100000"/>
            </a:pPr>
            <a:endParaRPr lang="en-US" sz="4800" dirty="0"/>
          </a:p>
        </p:txBody>
      </p:sp>
      <p:sp>
        <p:nvSpPr>
          <p:cNvPr id="3" name="Title 2">
            <a:extLst>
              <a:ext uri="{FF2B5EF4-FFF2-40B4-BE49-F238E27FC236}">
                <a16:creationId xmlns:a16="http://schemas.microsoft.com/office/drawing/2014/main" xmlns="" id="{48540BE9-B7B1-8F40-8A9F-F282B5E9D2C6}"/>
              </a:ext>
            </a:extLst>
          </p:cNvPr>
          <p:cNvSpPr>
            <a:spLocks noGrp="1"/>
          </p:cNvSpPr>
          <p:nvPr>
            <p:ph type="title"/>
          </p:nvPr>
        </p:nvSpPr>
        <p:spPr/>
        <p:txBody>
          <a:bodyPr/>
          <a:lstStyle/>
          <a:p>
            <a:r>
              <a:rPr lang="en-US" dirty="0"/>
              <a:t>Summary highlights</a:t>
            </a:r>
          </a:p>
        </p:txBody>
      </p:sp>
    </p:spTree>
    <p:extLst>
      <p:ext uri="{BB962C8B-B14F-4D97-AF65-F5344CB8AC3E}">
        <p14:creationId xmlns:p14="http://schemas.microsoft.com/office/powerpoint/2010/main" val="87217222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1224A9CD-C1CB-A74F-947F-F55AE3044579}"/>
              </a:ext>
            </a:extLst>
          </p:cNvPr>
          <p:cNvGraphicFramePr>
            <a:graphicFrameLocks noGrp="1"/>
          </p:cNvGraphicFramePr>
          <p:nvPr>
            <p:extLst>
              <p:ext uri="{D42A27DB-BD31-4B8C-83A1-F6EECF244321}">
                <p14:modId xmlns:p14="http://schemas.microsoft.com/office/powerpoint/2010/main" val="2865285322"/>
              </p:ext>
            </p:extLst>
          </p:nvPr>
        </p:nvGraphicFramePr>
        <p:xfrm>
          <a:off x="906916" y="2873881"/>
          <a:ext cx="23103567" cy="10657755"/>
        </p:xfrm>
        <a:graphic>
          <a:graphicData uri="http://schemas.openxmlformats.org/drawingml/2006/table">
            <a:tbl>
              <a:tblPr firstRow="1" bandRow="1">
                <a:tableStyleId>{5940675A-B579-460E-94D1-54222C63F5DA}</a:tableStyleId>
              </a:tblPr>
              <a:tblGrid>
                <a:gridCol w="4209370">
                  <a:extLst>
                    <a:ext uri="{9D8B030D-6E8A-4147-A177-3AD203B41FA5}">
                      <a16:colId xmlns:a16="http://schemas.microsoft.com/office/drawing/2014/main" xmlns="" val="662375160"/>
                    </a:ext>
                  </a:extLst>
                </a:gridCol>
                <a:gridCol w="18894197">
                  <a:extLst>
                    <a:ext uri="{9D8B030D-6E8A-4147-A177-3AD203B41FA5}">
                      <a16:colId xmlns:a16="http://schemas.microsoft.com/office/drawing/2014/main" xmlns="" val="121491302"/>
                    </a:ext>
                  </a:extLst>
                </a:gridCol>
              </a:tblGrid>
              <a:tr h="622154">
                <a:tc>
                  <a:txBody>
                    <a:bodyPr/>
                    <a:lstStyle/>
                    <a:p>
                      <a:pPr>
                        <a:lnSpc>
                          <a:spcPct val="115000"/>
                        </a:lnSpc>
                      </a:pPr>
                      <a:r>
                        <a:rPr lang="en-GB" sz="2400" dirty="0">
                          <a:solidFill>
                            <a:schemeClr val="bg1"/>
                          </a:solidFill>
                          <a:effectLst/>
                        </a:rPr>
                        <a:t>Programme elements</a:t>
                      </a:r>
                      <a:endParaRPr lang="en-GB" sz="2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47792" marR="47792" marT="23896" marB="23896">
                    <a:solidFill>
                      <a:srgbClr val="AE2573"/>
                    </a:solidFill>
                  </a:tcPr>
                </a:tc>
                <a:tc>
                  <a:txBody>
                    <a:bodyPr/>
                    <a:lstStyle/>
                    <a:p>
                      <a:pPr>
                        <a:lnSpc>
                          <a:spcPct val="115000"/>
                        </a:lnSpc>
                      </a:pPr>
                      <a:r>
                        <a:rPr lang="en-GB" sz="2400" dirty="0">
                          <a:solidFill>
                            <a:schemeClr val="bg1"/>
                          </a:solidFill>
                          <a:effectLst/>
                        </a:rPr>
                        <a:t>Interventions</a:t>
                      </a:r>
                      <a:endParaRPr lang="en-GB" sz="32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47792" marR="47792" marT="23896" marB="23896">
                    <a:solidFill>
                      <a:srgbClr val="2060AD"/>
                    </a:solidFill>
                  </a:tcPr>
                </a:tc>
                <a:extLst>
                  <a:ext uri="{0D108BD9-81ED-4DB2-BD59-A6C34878D82A}">
                    <a16:rowId xmlns:a16="http://schemas.microsoft.com/office/drawing/2014/main" xmlns="" val="3994619046"/>
                  </a:ext>
                </a:extLst>
              </a:tr>
              <a:tr h="836104">
                <a:tc gridSpan="2">
                  <a:txBody>
                    <a:bodyPr/>
                    <a:lstStyle/>
                    <a:p>
                      <a:pPr marL="0" marR="0" lvl="0" indent="0" algn="l" defTabSz="821531" eaLnBrk="1" fontAlgn="auto" latinLnBrk="0" hangingPunct="1">
                        <a:lnSpc>
                          <a:spcPct val="115000"/>
                        </a:lnSpc>
                        <a:spcBef>
                          <a:spcPts val="0"/>
                        </a:spcBef>
                        <a:spcAft>
                          <a:spcPts val="0"/>
                        </a:spcAft>
                        <a:buClrTx/>
                        <a:buSzTx/>
                        <a:buFontTx/>
                        <a:buNone/>
                        <a:tabLst/>
                        <a:defRPr/>
                      </a:pPr>
                      <a:r>
                        <a:rPr lang="en-GB" sz="2200" b="1" i="0" u="none" strike="noStrike" cap="none" spc="0" baseline="0" dirty="0">
                          <a:solidFill>
                            <a:schemeClr val="tx1"/>
                          </a:solidFill>
                          <a:effectLst/>
                          <a:uFillTx/>
                          <a:latin typeface="+mn-lt"/>
                          <a:ea typeface="+mn-ea"/>
                          <a:cs typeface="+mn-cs"/>
                          <a:sym typeface="Helvetica Neue Light"/>
                        </a:rPr>
                        <a:t>CARE is an holistic approach to change that balances practical and personal development with whole system engagement to deliver sustainable population health improvement and workforce resilience by connecting primary care teams with each other, their system and their communities. CARE uses practical population health improvement projects to activate participants and their teams to be the change agents primary care needs.</a:t>
                      </a:r>
                      <a:endParaRPr lang="en-GB" sz="2200" b="0" i="0" u="none" strike="noStrike" cap="none" spc="0" baseline="0" dirty="0">
                        <a:solidFill>
                          <a:schemeClr val="tx1"/>
                        </a:solidFill>
                        <a:effectLst/>
                        <a:uFillTx/>
                        <a:latin typeface="+mn-lt"/>
                        <a:ea typeface="+mn-ea"/>
                        <a:cs typeface="+mn-cs"/>
                        <a:sym typeface="Helvetica Neue Light"/>
                      </a:endParaRPr>
                    </a:p>
                    <a:p>
                      <a:pPr algn="l">
                        <a:lnSpc>
                          <a:spcPct val="115000"/>
                        </a:lnSpc>
                      </a:pPr>
                      <a:r>
                        <a:rPr lang="en-GB" sz="2000" dirty="0">
                          <a:effectLst/>
                        </a:rPr>
                        <a:t>There are 3 key elements to the programme:</a:t>
                      </a:r>
                      <a:endParaRPr lang="en-GB" sz="20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txBody>
                  <a:tcPr marL="47792" marR="47792" marT="23896" marB="23896">
                    <a:solidFill>
                      <a:schemeClr val="bg1"/>
                    </a:solidFill>
                  </a:tcPr>
                </a:tc>
                <a:tc hMerge="1">
                  <a:txBody>
                    <a:bodyPr/>
                    <a:lstStyle/>
                    <a:p>
                      <a:pPr algn="l">
                        <a:lnSpc>
                          <a:spcPct val="115000"/>
                        </a:lnSpc>
                      </a:pPr>
                      <a:endParaRPr lang="en-GB" sz="20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txBody>
                  <a:tcPr marL="47792" marR="47792" marT="23896" marB="23896">
                    <a:solidFill>
                      <a:schemeClr val="bg1"/>
                    </a:solidFill>
                  </a:tcPr>
                </a:tc>
                <a:extLst>
                  <a:ext uri="{0D108BD9-81ED-4DB2-BD59-A6C34878D82A}">
                    <a16:rowId xmlns:a16="http://schemas.microsoft.com/office/drawing/2014/main" xmlns="" val="1505281456"/>
                  </a:ext>
                </a:extLst>
              </a:tr>
              <a:tr h="2718658">
                <a:tc>
                  <a:txBody>
                    <a:bodyPr/>
                    <a:lstStyle/>
                    <a:p>
                      <a:pPr algn="l">
                        <a:lnSpc>
                          <a:spcPct val="115000"/>
                        </a:lnSpc>
                      </a:pPr>
                      <a:r>
                        <a:rPr lang="en-GB" sz="2000" dirty="0">
                          <a:effectLst/>
                        </a:rPr>
                        <a:t>System engagement and connectivity</a:t>
                      </a:r>
                      <a:endParaRPr lang="en-GB" sz="20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txBody>
                  <a:tcPr marL="47792" marR="47792" marT="23896" marB="23896">
                    <a:solidFill>
                      <a:schemeClr val="bg1"/>
                    </a:solidFill>
                  </a:tcPr>
                </a:tc>
                <a:tc>
                  <a:txBody>
                    <a:bodyPr/>
                    <a:lstStyle/>
                    <a:p>
                      <a:pPr marL="342900" lvl="0" indent="-342900" algn="l">
                        <a:lnSpc>
                          <a:spcPct val="115000"/>
                        </a:lnSpc>
                        <a:buFont typeface="Symbol" pitchFamily="2" charset="2"/>
                        <a:buChar char=""/>
                      </a:pPr>
                      <a:r>
                        <a:rPr lang="en-GB" sz="2000">
                          <a:effectLst/>
                        </a:rPr>
                        <a:t>2 x 1-2 hour workshops attended by participants, their managers and local system leaders at the start and end of their initial development programme.</a:t>
                      </a:r>
                    </a:p>
                    <a:p>
                      <a:pPr marL="342900" lvl="0" indent="-342900" algn="l">
                        <a:lnSpc>
                          <a:spcPct val="115000"/>
                        </a:lnSpc>
                        <a:buFont typeface="Symbol" pitchFamily="2" charset="2"/>
                        <a:buChar char=""/>
                      </a:pPr>
                      <a:r>
                        <a:rPr lang="en-GB" sz="2000">
                          <a:effectLst/>
                        </a:rPr>
                        <a:t>Participants work directly with local and national system leaders to co-design CARE inputs around key system / population health priorities and learn about who, where (structures / forums) and how to influence change to ensure they are front and centre of local system transformation and PCN leadership.</a:t>
                      </a:r>
                      <a:endParaRPr lang="en-GB" sz="1100">
                        <a:effectLst/>
                      </a:endParaRPr>
                    </a:p>
                    <a:p>
                      <a:pPr marL="342900" lvl="0" indent="-342900" algn="l">
                        <a:lnSpc>
                          <a:spcPct val="115000"/>
                        </a:lnSpc>
                        <a:spcBef>
                          <a:spcPts val="0"/>
                        </a:spcBef>
                        <a:buFont typeface="Symbol" pitchFamily="2" charset="2"/>
                        <a:buChar char=""/>
                      </a:pPr>
                      <a:r>
                        <a:rPr lang="en-GB" sz="2000">
                          <a:effectLst/>
                        </a:rPr>
                        <a:t>NAPC, the CARE faculty (consisting of CARE alumni and supplemented by national primary care leaders and external experts) and local system leaders remain on-hand throughout participants’ development to answer questions, identify options, resolve challenges and share learning.</a:t>
                      </a:r>
                      <a:endParaRPr lang="en-GB" sz="1100">
                        <a:effectLst/>
                      </a:endParaRPr>
                    </a:p>
                    <a:p>
                      <a:pPr marL="342900" lvl="0" indent="-342900" algn="l">
                        <a:lnSpc>
                          <a:spcPct val="115000"/>
                        </a:lnSpc>
                        <a:spcBef>
                          <a:spcPts val="0"/>
                        </a:spcBef>
                        <a:spcAft>
                          <a:spcPts val="0"/>
                        </a:spcAft>
                        <a:buFont typeface="Symbol" pitchFamily="2" charset="2"/>
                        <a:buChar char=""/>
                      </a:pPr>
                      <a:r>
                        <a:rPr lang="en-GB" sz="2000">
                          <a:effectLst/>
                        </a:rPr>
                        <a:t>Demonstrating the impact of CARE and the value of GPNs / participants around PCN development – continuous evaluation of learning, the learning experience and the impact of the practical projects to </a:t>
                      </a:r>
                      <a:r>
                        <a:rPr lang="en-GB" sz="2000">
                          <a:solidFill>
                            <a:schemeClr val="tx1"/>
                          </a:solidFill>
                        </a:rPr>
                        <a:t>demonstrate value and produce an evidence-base to really change the way the system thinks and operates in the future</a:t>
                      </a:r>
                      <a:endParaRPr lang="en-GB" sz="1100">
                        <a:effectLst/>
                      </a:endParaRPr>
                    </a:p>
                    <a:p>
                      <a:pPr marL="342900" lvl="0" indent="-342900" algn="l">
                        <a:lnSpc>
                          <a:spcPct val="115000"/>
                        </a:lnSpc>
                        <a:spcBef>
                          <a:spcPts val="0"/>
                        </a:spcBef>
                        <a:spcAft>
                          <a:spcPts val="0"/>
                        </a:spcAft>
                        <a:buFont typeface="Symbol" pitchFamily="2" charset="2"/>
                        <a:buChar char=""/>
                      </a:pPr>
                      <a:r>
                        <a:rPr lang="en-GB" sz="2000">
                          <a:effectLst/>
                        </a:rPr>
                        <a:t>CARE also helps systems identify and develop a core group of influential system leaders from across primary care, nursing and workforce to ensure CARE principles are embedded at leadership level locally. </a:t>
                      </a:r>
                      <a:endParaRPr lang="en-GB" sz="1100">
                        <a:effectLst/>
                      </a:endParaRPr>
                    </a:p>
                    <a:p>
                      <a:pPr marL="342900" lvl="0" indent="-342900" algn="l">
                        <a:lnSpc>
                          <a:spcPct val="115000"/>
                        </a:lnSpc>
                        <a:spcBef>
                          <a:spcPts val="0"/>
                        </a:spcBef>
                        <a:spcAft>
                          <a:spcPts val="0"/>
                        </a:spcAft>
                        <a:buFont typeface="Symbol" pitchFamily="2" charset="2"/>
                        <a:buChar char=""/>
                      </a:pPr>
                      <a:r>
                        <a:rPr lang="en-GB" sz="2000">
                          <a:effectLst/>
                        </a:rPr>
                        <a:t>This is delivered as a 2-day Agents for Change course by ShinyMind.</a:t>
                      </a:r>
                      <a:endParaRPr lang="en-GB" sz="20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txBody>
                  <a:tcPr marL="47792" marR="47792" marT="23896" marB="23896">
                    <a:solidFill>
                      <a:schemeClr val="bg1"/>
                    </a:solidFill>
                  </a:tcPr>
                </a:tc>
                <a:extLst>
                  <a:ext uri="{0D108BD9-81ED-4DB2-BD59-A6C34878D82A}">
                    <a16:rowId xmlns:a16="http://schemas.microsoft.com/office/drawing/2014/main" xmlns="" val="1367856233"/>
                  </a:ext>
                </a:extLst>
              </a:tr>
              <a:tr h="1725109">
                <a:tc>
                  <a:txBody>
                    <a:bodyPr/>
                    <a:lstStyle/>
                    <a:p>
                      <a:pPr algn="l">
                        <a:lnSpc>
                          <a:spcPct val="115000"/>
                        </a:lnSpc>
                      </a:pPr>
                      <a:r>
                        <a:rPr lang="en-GB" sz="2000">
                          <a:effectLst/>
                        </a:rPr>
                        <a:t>Supporting workforce resilience and connectivity (Leadership development starting with self)</a:t>
                      </a:r>
                      <a:endParaRPr lang="en-GB" sz="200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txBody>
                  <a:tcPr marL="47792" marR="47792" marT="23896" marB="23896">
                    <a:solidFill>
                      <a:schemeClr val="bg1"/>
                    </a:solidFill>
                  </a:tcPr>
                </a:tc>
                <a:tc>
                  <a:txBody>
                    <a:bodyPr/>
                    <a:lstStyle/>
                    <a:p>
                      <a:pPr marL="342900" lvl="0" indent="-342900" algn="l">
                        <a:lnSpc>
                          <a:spcPct val="115000"/>
                        </a:lnSpc>
                        <a:buFont typeface="Symbol" pitchFamily="2" charset="2"/>
                        <a:buChar char=""/>
                      </a:pPr>
                      <a:r>
                        <a:rPr lang="en-GB" sz="2000">
                          <a:effectLst/>
                        </a:rPr>
                        <a:t>4 x 2-hour leadership development webinars over a 4-week period delivered by ShinyMind - proven psychotherapeutic leadership development to help individuals identify the things that are holding them back and giving them strategies to help address this.</a:t>
                      </a:r>
                      <a:endParaRPr lang="en-GB" sz="1100">
                        <a:effectLst/>
                      </a:endParaRPr>
                    </a:p>
                    <a:p>
                      <a:pPr marL="342900" lvl="0" indent="-342900" algn="l">
                        <a:lnSpc>
                          <a:spcPct val="115000"/>
                        </a:lnSpc>
                        <a:buFont typeface="Symbol" pitchFamily="2" charset="2"/>
                        <a:buChar char=""/>
                      </a:pPr>
                      <a:r>
                        <a:rPr lang="en-GB" sz="2000">
                          <a:effectLst/>
                        </a:rPr>
                        <a:t>Access to the ShinyMind app (2,000 licences), which enables participants and the wider primary care / local system workforce to look after their own wellbeing, build resilience, and become part of an active community of support. Participants can go back through the master classes at their leisure for two years. </a:t>
                      </a:r>
                      <a:endParaRPr lang="en-GB" sz="20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txBody>
                  <a:tcPr marL="47792" marR="47792" marT="23896" marB="23896">
                    <a:solidFill>
                      <a:schemeClr val="bg1"/>
                    </a:solidFill>
                  </a:tcPr>
                </a:tc>
                <a:extLst>
                  <a:ext uri="{0D108BD9-81ED-4DB2-BD59-A6C34878D82A}">
                    <a16:rowId xmlns:a16="http://schemas.microsoft.com/office/drawing/2014/main" xmlns="" val="493613106"/>
                  </a:ext>
                </a:extLst>
              </a:tr>
              <a:tr h="2350124">
                <a:tc>
                  <a:txBody>
                    <a:bodyPr/>
                    <a:lstStyle/>
                    <a:p>
                      <a:pPr algn="l">
                        <a:lnSpc>
                          <a:spcPct val="115000"/>
                        </a:lnSpc>
                      </a:pPr>
                      <a:r>
                        <a:rPr lang="en-GB" sz="2000">
                          <a:effectLst/>
                        </a:rPr>
                        <a:t>Population health management (PHM) (Leadership development through practical projects)</a:t>
                      </a:r>
                      <a:endParaRPr lang="en-GB" sz="200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txBody>
                  <a:tcPr marL="47792" marR="47792" marT="23896" marB="23896">
                    <a:solidFill>
                      <a:schemeClr val="bg1"/>
                    </a:solidFill>
                  </a:tcPr>
                </a:tc>
                <a:tc>
                  <a:txBody>
                    <a:bodyPr/>
                    <a:lstStyle/>
                    <a:p>
                      <a:pPr marL="342900" lvl="0" indent="-342900" algn="l">
                        <a:lnSpc>
                          <a:spcPct val="115000"/>
                        </a:lnSpc>
                        <a:buFont typeface="Symbol" pitchFamily="2" charset="2"/>
                        <a:buChar char=""/>
                      </a:pPr>
                      <a:r>
                        <a:rPr lang="en-GB" sz="2000" dirty="0">
                          <a:effectLst/>
                        </a:rPr>
                        <a:t>4 x 2-hour leadership development webinars delivered by the National Association of Primary Care (NAPC), the CARE faculty and leaders from the relevant local system.</a:t>
                      </a:r>
                      <a:endParaRPr lang="en-GB" sz="1100" dirty="0">
                        <a:effectLst/>
                      </a:endParaRPr>
                    </a:p>
                    <a:p>
                      <a:pPr marL="342900" lvl="0" indent="-342900" algn="l">
                        <a:lnSpc>
                          <a:spcPct val="115000"/>
                        </a:lnSpc>
                        <a:buFont typeface="Symbol" pitchFamily="2" charset="2"/>
                        <a:buChar char=""/>
                      </a:pPr>
                      <a:r>
                        <a:rPr lang="en-GB" sz="2000" dirty="0">
                          <a:effectLst/>
                        </a:rPr>
                        <a:t>CARE uses projects to activate participants by: </a:t>
                      </a:r>
                      <a:endParaRPr lang="en-GB" sz="1100" dirty="0">
                        <a:effectLst/>
                      </a:endParaRPr>
                    </a:p>
                    <a:p>
                      <a:pPr marL="742950" lvl="1" indent="-285750" algn="l">
                        <a:lnSpc>
                          <a:spcPct val="115000"/>
                        </a:lnSpc>
                        <a:buFont typeface="Courier New" panose="02070309020205020404" pitchFamily="49" charset="0"/>
                        <a:buChar char="o"/>
                      </a:pPr>
                      <a:r>
                        <a:rPr lang="en-GB" sz="2000" dirty="0">
                          <a:effectLst/>
                        </a:rPr>
                        <a:t>working with them to translate complex policy, theory and datasets into simple, practical steps that build on their existing knowledge and skills </a:t>
                      </a:r>
                      <a:endParaRPr lang="en-GB" sz="1100" dirty="0">
                        <a:effectLst/>
                      </a:endParaRPr>
                    </a:p>
                    <a:p>
                      <a:pPr marL="742950" lvl="1" indent="-285750" algn="l">
                        <a:lnSpc>
                          <a:spcPct val="115000"/>
                        </a:lnSpc>
                        <a:buFont typeface="Courier New" panose="02070309020205020404" pitchFamily="49" charset="0"/>
                        <a:buChar char="o"/>
                      </a:pPr>
                      <a:r>
                        <a:rPr lang="en-GB" sz="2000" dirty="0">
                          <a:effectLst/>
                        </a:rPr>
                        <a:t>helping them to use their own insights and practice / PCN data to identify small changes / projects they could make to deliver significant impacts around GP demand and patient outcomes.</a:t>
                      </a:r>
                      <a:endParaRPr lang="en-GB" sz="1100" dirty="0">
                        <a:effectLst/>
                      </a:endParaRPr>
                    </a:p>
                    <a:p>
                      <a:pPr marL="342900" lvl="0" indent="-342900" algn="l">
                        <a:lnSpc>
                          <a:spcPct val="115000"/>
                        </a:lnSpc>
                        <a:buFont typeface="Symbol" pitchFamily="2" charset="2"/>
                        <a:buChar char=""/>
                      </a:pPr>
                      <a:r>
                        <a:rPr lang="en-GB" sz="2000" dirty="0">
                          <a:effectLst/>
                        </a:rPr>
                        <a:t>CARE also supports participants and their systems to identify impact measures as they set up the individual projects and use these to help track impacts and measure ROI.</a:t>
                      </a:r>
                      <a:endParaRPr lang="en-GB" sz="20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txBody>
                  <a:tcPr marL="47792" marR="47792" marT="23896" marB="23896">
                    <a:solidFill>
                      <a:schemeClr val="bg1"/>
                    </a:solidFill>
                  </a:tcPr>
                </a:tc>
                <a:extLst>
                  <a:ext uri="{0D108BD9-81ED-4DB2-BD59-A6C34878D82A}">
                    <a16:rowId xmlns:a16="http://schemas.microsoft.com/office/drawing/2014/main" xmlns="" val="6880638"/>
                  </a:ext>
                </a:extLst>
              </a:tr>
            </a:tbl>
          </a:graphicData>
        </a:graphic>
      </p:graphicFrame>
      <p:sp>
        <p:nvSpPr>
          <p:cNvPr id="3" name="Title 2">
            <a:extLst>
              <a:ext uri="{FF2B5EF4-FFF2-40B4-BE49-F238E27FC236}">
                <a16:creationId xmlns:a16="http://schemas.microsoft.com/office/drawing/2014/main" xmlns="" id="{5A372750-2D6C-6E46-925E-C1C2FE2D50B1}"/>
              </a:ext>
            </a:extLst>
          </p:cNvPr>
          <p:cNvSpPr>
            <a:spLocks noGrp="1"/>
          </p:cNvSpPr>
          <p:nvPr>
            <p:ph type="title"/>
          </p:nvPr>
        </p:nvSpPr>
        <p:spPr>
          <a:xfrm>
            <a:off x="906916" y="528049"/>
            <a:ext cx="19180884" cy="1946395"/>
          </a:xfrm>
        </p:spPr>
        <p:txBody>
          <a:bodyPr/>
          <a:lstStyle/>
          <a:p>
            <a:r>
              <a:rPr lang="en-US" dirty="0"/>
              <a:t>Programme Overview</a:t>
            </a:r>
          </a:p>
        </p:txBody>
      </p:sp>
    </p:spTree>
    <p:extLst>
      <p:ext uri="{BB962C8B-B14F-4D97-AF65-F5344CB8AC3E}">
        <p14:creationId xmlns:p14="http://schemas.microsoft.com/office/powerpoint/2010/main" val="61477752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over title"/>
          <p:cNvSpPr txBox="1"/>
          <p:nvPr/>
        </p:nvSpPr>
        <p:spPr>
          <a:xfrm>
            <a:off x="4586181" y="3329688"/>
            <a:ext cx="15636948" cy="69558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defRPr sz="7000" b="0">
                <a:latin typeface="Frutiger Roman"/>
                <a:ea typeface="Frutiger Roman"/>
                <a:cs typeface="Frutiger Roman"/>
                <a:sym typeface="Frutiger Roman"/>
              </a:defRPr>
            </a:lvl1pPr>
          </a:lstStyle>
          <a:p>
            <a:r>
              <a:rPr lang="en-GB" sz="11000" b="1" dirty="0"/>
              <a:t>CARE Programme Evaluation</a:t>
            </a:r>
          </a:p>
          <a:p>
            <a:r>
              <a:rPr lang="en-GB" sz="9000" dirty="0"/>
              <a:t>Nottinghamshire</a:t>
            </a:r>
          </a:p>
          <a:p>
            <a:endParaRPr lang="en-GB" sz="6000" i="1" dirty="0"/>
          </a:p>
          <a:p>
            <a:pPr>
              <a:lnSpc>
                <a:spcPct val="150000"/>
              </a:lnSpc>
            </a:pPr>
            <a:r>
              <a:rPr lang="en-GB" sz="5400" b="1" dirty="0">
                <a:solidFill>
                  <a:srgbClr val="00A499"/>
                </a:solidFill>
              </a:rPr>
              <a:t>December 2020</a:t>
            </a:r>
          </a:p>
        </p:txBody>
      </p:sp>
      <p:sp>
        <p:nvSpPr>
          <p:cNvPr id="2" name="Rectangle 1">
            <a:extLst>
              <a:ext uri="{FF2B5EF4-FFF2-40B4-BE49-F238E27FC236}">
                <a16:creationId xmlns:a16="http://schemas.microsoft.com/office/drawing/2014/main" xmlns="" id="{7D69764C-3B9F-40FD-BD11-8CD201CB558E}"/>
              </a:ext>
            </a:extLst>
          </p:cNvPr>
          <p:cNvSpPr/>
          <p:nvPr/>
        </p:nvSpPr>
        <p:spPr>
          <a:xfrm>
            <a:off x="11079126" y="10951535"/>
            <a:ext cx="2169041" cy="87187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GB" sz="30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412195670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peech Bubble: Rectangle 20">
            <a:extLst>
              <a:ext uri="{FF2B5EF4-FFF2-40B4-BE49-F238E27FC236}">
                <a16:creationId xmlns:a16="http://schemas.microsoft.com/office/drawing/2014/main" xmlns="" id="{ACB6AB7D-8D69-41FF-ABD2-2938B18984E2}"/>
              </a:ext>
            </a:extLst>
          </p:cNvPr>
          <p:cNvSpPr/>
          <p:nvPr/>
        </p:nvSpPr>
        <p:spPr>
          <a:xfrm>
            <a:off x="21219440" y="2220196"/>
            <a:ext cx="2751910" cy="732848"/>
          </a:xfrm>
          <a:prstGeom prst="wedgeRectCallou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16000" tIns="144000" rIns="216000" bIns="216000" numCol="1" spcCol="38100" rtlCol="0" anchor="ctr">
            <a:spAutoFit/>
          </a:bodyPr>
          <a:lstStyle/>
          <a:p>
            <a:endParaRPr lang="en-GB" sz="2400" b="0" i="1" dirty="0">
              <a:solidFill>
                <a:srgbClr val="323130"/>
              </a:solidFill>
              <a:effectLst/>
              <a:latin typeface="wf_segoe-ui_normal"/>
            </a:endParaRPr>
          </a:p>
        </p:txBody>
      </p:sp>
      <p:sp>
        <p:nvSpPr>
          <p:cNvPr id="7" name="Rectangle 6">
            <a:extLst>
              <a:ext uri="{FF2B5EF4-FFF2-40B4-BE49-F238E27FC236}">
                <a16:creationId xmlns:a16="http://schemas.microsoft.com/office/drawing/2014/main" xmlns="" id="{5D433014-4FCA-4422-BDD4-0AF8B7D3E93F}"/>
              </a:ext>
            </a:extLst>
          </p:cNvPr>
          <p:cNvSpPr/>
          <p:nvPr/>
        </p:nvSpPr>
        <p:spPr>
          <a:xfrm>
            <a:off x="3064475" y="11565924"/>
            <a:ext cx="20386368" cy="189058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GB" sz="30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Rounded Rectangle 26">
            <a:extLst>
              <a:ext uri="{FF2B5EF4-FFF2-40B4-BE49-F238E27FC236}">
                <a16:creationId xmlns:a16="http://schemas.microsoft.com/office/drawing/2014/main" xmlns="" id="{A72915A7-64D1-49A7-B163-8E4027DFC7DB}"/>
              </a:ext>
            </a:extLst>
          </p:cNvPr>
          <p:cNvSpPr/>
          <p:nvPr/>
        </p:nvSpPr>
        <p:spPr>
          <a:xfrm>
            <a:off x="2807177" y="2740702"/>
            <a:ext cx="8964000" cy="4572000"/>
          </a:xfrm>
          <a:prstGeom prst="roundRect">
            <a:avLst>
              <a:gd name="adj" fmla="val 0"/>
            </a:avLst>
          </a:prstGeom>
          <a:solidFill>
            <a:schemeClr val="bg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0" tIns="396000" rIns="360000" bIns="288000" numCol="1" spcCol="38100" rtlCol="0" anchor="t">
            <a:noAutofit/>
          </a:bodyPr>
          <a:lstStyle/>
          <a:p>
            <a:r>
              <a:rPr lang="en-US" sz="4500" i="1" dirty="0">
                <a:solidFill>
                  <a:schemeClr val="bg1"/>
                </a:solidFill>
                <a:latin typeface="wf_segoe-ui_normal"/>
                <a:sym typeface="Helvetica Neue Medium"/>
              </a:rPr>
              <a:t>CARE has helped </a:t>
            </a:r>
            <a:r>
              <a:rPr lang="en-US" sz="4500" i="1" dirty="0">
                <a:solidFill>
                  <a:schemeClr val="accent6">
                    <a:lumMod val="40000"/>
                    <a:lumOff val="60000"/>
                  </a:schemeClr>
                </a:solidFill>
                <a:latin typeface="wf_segoe-ui_normal"/>
                <a:sym typeface="Helvetica Neue Medium"/>
              </a:rPr>
              <a:t>me</a:t>
            </a:r>
          </a:p>
          <a:p>
            <a:pPr algn="l"/>
            <a:endParaRPr lang="en-US" sz="2200" dirty="0">
              <a:solidFill>
                <a:schemeClr val="bg1"/>
              </a:solidFill>
              <a:latin typeface="wf_segoe-ui_normal"/>
              <a:sym typeface="Helvetica Neue Medium"/>
            </a:endParaRPr>
          </a:p>
          <a:p>
            <a:pPr marL="342900" indent="-342900" algn="l">
              <a:spcAft>
                <a:spcPts val="2400"/>
              </a:spcAft>
              <a:buFont typeface="Arial" panose="020B0604020202020204" pitchFamily="34" charset="0"/>
              <a:buChar char="•"/>
            </a:pPr>
            <a:r>
              <a:rPr lang="en-US" sz="2600" dirty="0">
                <a:solidFill>
                  <a:schemeClr val="bg1"/>
                </a:solidFill>
                <a:latin typeface="wf_segoe-ui_normal"/>
                <a:sym typeface="Helvetica Neue Medium"/>
              </a:rPr>
              <a:t>93% </a:t>
            </a:r>
            <a:r>
              <a:rPr lang="en-US" sz="2600" b="0" dirty="0">
                <a:solidFill>
                  <a:schemeClr val="bg1">
                    <a:lumMod val="85000"/>
                  </a:schemeClr>
                </a:solidFill>
                <a:latin typeface="wf_segoe-ui_normal"/>
                <a:sym typeface="Helvetica Neue Medium"/>
              </a:rPr>
              <a:t>of participants felt that their </a:t>
            </a:r>
            <a:r>
              <a:rPr lang="en-US" sz="2600" dirty="0">
                <a:solidFill>
                  <a:schemeClr val="bg1"/>
                </a:solidFill>
                <a:latin typeface="wf_segoe-ui_normal"/>
                <a:sym typeface="Helvetica Neue Medium"/>
              </a:rPr>
              <a:t>emotional</a:t>
            </a:r>
            <a:r>
              <a:rPr lang="en-US" sz="2600" b="0" dirty="0">
                <a:solidFill>
                  <a:schemeClr val="bg1"/>
                </a:solidFill>
                <a:latin typeface="wf_segoe-ui_normal"/>
                <a:sym typeface="Helvetica Neue Medium"/>
              </a:rPr>
              <a:t> </a:t>
            </a:r>
            <a:r>
              <a:rPr lang="en-US" sz="2600" dirty="0">
                <a:solidFill>
                  <a:schemeClr val="bg1"/>
                </a:solidFill>
                <a:latin typeface="wf_segoe-ui_normal"/>
                <a:sym typeface="Helvetica Neue Medium"/>
              </a:rPr>
              <a:t>wellbeing</a:t>
            </a:r>
            <a:r>
              <a:rPr lang="en-US" sz="2600" b="0" dirty="0">
                <a:solidFill>
                  <a:schemeClr val="bg1"/>
                </a:solidFill>
                <a:latin typeface="wf_segoe-ui_normal"/>
                <a:sym typeface="Helvetica Neue Medium"/>
              </a:rPr>
              <a:t> </a:t>
            </a:r>
            <a:r>
              <a:rPr lang="en-US" sz="2600" b="0" dirty="0">
                <a:solidFill>
                  <a:schemeClr val="bg1">
                    <a:lumMod val="85000"/>
                  </a:schemeClr>
                </a:solidFill>
                <a:latin typeface="wf_segoe-ui_normal"/>
                <a:sym typeface="Helvetica Neue Medium"/>
              </a:rPr>
              <a:t>had improved and </a:t>
            </a:r>
            <a:r>
              <a:rPr lang="en-US" sz="2600" dirty="0">
                <a:solidFill>
                  <a:schemeClr val="bg1"/>
                </a:solidFill>
                <a:latin typeface="wf_segoe-ui_normal"/>
                <a:sym typeface="Helvetica Neue Medium"/>
              </a:rPr>
              <a:t>100%</a:t>
            </a:r>
            <a:r>
              <a:rPr lang="en-GB" sz="2600" b="0" dirty="0">
                <a:solidFill>
                  <a:schemeClr val="bg1">
                    <a:lumMod val="85000"/>
                  </a:schemeClr>
                </a:solidFill>
                <a:latin typeface="wf_segoe-ui_normal"/>
                <a:sym typeface="Helvetica Neue Medium"/>
              </a:rPr>
              <a:t> felt that their </a:t>
            </a:r>
            <a:r>
              <a:rPr lang="en-GB" sz="2600" dirty="0">
                <a:solidFill>
                  <a:schemeClr val="bg1"/>
                </a:solidFill>
                <a:latin typeface="wf_segoe-ui_normal"/>
                <a:sym typeface="Helvetica Neue Medium"/>
              </a:rPr>
              <a:t>voice is being heard </a:t>
            </a:r>
            <a:r>
              <a:rPr lang="en-GB" sz="2600" b="0" dirty="0">
                <a:solidFill>
                  <a:schemeClr val="bg1">
                    <a:lumMod val="85000"/>
                  </a:schemeClr>
                </a:solidFill>
                <a:latin typeface="wf_segoe-ui_normal"/>
                <a:sym typeface="Helvetica Neue Medium"/>
              </a:rPr>
              <a:t>more</a:t>
            </a:r>
          </a:p>
          <a:p>
            <a:pPr marL="342900" indent="-342900" algn="l">
              <a:spcAft>
                <a:spcPts val="1200"/>
              </a:spcAft>
              <a:buFont typeface="Arial" panose="020B0604020202020204" pitchFamily="34" charset="0"/>
              <a:buChar char="•"/>
            </a:pPr>
            <a:r>
              <a:rPr lang="en-US" sz="2600" dirty="0">
                <a:solidFill>
                  <a:schemeClr val="bg1"/>
                </a:solidFill>
                <a:latin typeface="wf_segoe-ui_normal"/>
                <a:sym typeface="Helvetica Neue Medium"/>
              </a:rPr>
              <a:t>Participants</a:t>
            </a:r>
            <a:r>
              <a:rPr lang="en-US" sz="2600" b="0" dirty="0">
                <a:solidFill>
                  <a:schemeClr val="bg1"/>
                </a:solidFill>
                <a:latin typeface="wf_segoe-ui_normal"/>
                <a:sym typeface="Helvetica Neue Medium"/>
              </a:rPr>
              <a:t> </a:t>
            </a:r>
            <a:r>
              <a:rPr lang="en-US" sz="2600" dirty="0">
                <a:solidFill>
                  <a:schemeClr val="bg1"/>
                </a:solidFill>
                <a:latin typeface="wf_segoe-ui_normal"/>
                <a:sym typeface="Helvetica Neue Medium"/>
              </a:rPr>
              <a:t>learned</a:t>
            </a:r>
            <a:r>
              <a:rPr lang="en-US" sz="2600" b="0" dirty="0">
                <a:solidFill>
                  <a:schemeClr val="bg1"/>
                </a:solidFill>
                <a:latin typeface="wf_segoe-ui_normal"/>
                <a:sym typeface="Helvetica Neue Medium"/>
              </a:rPr>
              <a:t> </a:t>
            </a:r>
            <a:r>
              <a:rPr lang="en-US" sz="2600" dirty="0">
                <a:solidFill>
                  <a:schemeClr val="bg1"/>
                </a:solidFill>
                <a:latin typeface="wf_segoe-ui_normal"/>
                <a:sym typeface="Helvetica Neue Medium"/>
              </a:rPr>
              <a:t>skills</a:t>
            </a:r>
            <a:r>
              <a:rPr lang="en-US" sz="2600" b="0" dirty="0">
                <a:solidFill>
                  <a:schemeClr val="bg1"/>
                </a:solidFill>
                <a:latin typeface="wf_segoe-ui_normal"/>
                <a:sym typeface="Helvetica Neue Medium"/>
              </a:rPr>
              <a:t> </a:t>
            </a:r>
            <a:r>
              <a:rPr lang="en-US" sz="2600" b="0" dirty="0">
                <a:solidFill>
                  <a:schemeClr val="bg1">
                    <a:lumMod val="85000"/>
                  </a:schemeClr>
                </a:solidFill>
                <a:latin typeface="wf_segoe-ui_normal"/>
                <a:sym typeface="Helvetica Neue Medium"/>
              </a:rPr>
              <a:t>to enable them to continue to build their </a:t>
            </a:r>
            <a:r>
              <a:rPr lang="en-US" sz="2600" dirty="0">
                <a:solidFill>
                  <a:schemeClr val="bg1"/>
                </a:solidFill>
                <a:latin typeface="wf_segoe-ui_normal"/>
                <a:sym typeface="Helvetica Neue Medium"/>
              </a:rPr>
              <a:t>confidence</a:t>
            </a:r>
            <a:r>
              <a:rPr lang="en-US" sz="2600" b="0" dirty="0">
                <a:solidFill>
                  <a:schemeClr val="bg1"/>
                </a:solidFill>
                <a:latin typeface="wf_segoe-ui_normal"/>
                <a:sym typeface="Helvetica Neue Medium"/>
              </a:rPr>
              <a:t> and </a:t>
            </a:r>
            <a:r>
              <a:rPr lang="en-US" sz="2600" dirty="0">
                <a:solidFill>
                  <a:schemeClr val="bg1"/>
                </a:solidFill>
                <a:latin typeface="wf_segoe-ui_normal"/>
                <a:sym typeface="Helvetica Neue Medium"/>
              </a:rPr>
              <a:t>resilience</a:t>
            </a:r>
            <a:endParaRPr lang="en-US" sz="2600" i="1" dirty="0">
              <a:solidFill>
                <a:schemeClr val="bg1"/>
              </a:solidFill>
              <a:latin typeface="wf_segoe-ui_normal"/>
              <a:sym typeface="Helvetica Neue Medium"/>
            </a:endParaRPr>
          </a:p>
        </p:txBody>
      </p:sp>
      <p:sp>
        <p:nvSpPr>
          <p:cNvPr id="10" name="Rounded Rectangle 26">
            <a:extLst>
              <a:ext uri="{FF2B5EF4-FFF2-40B4-BE49-F238E27FC236}">
                <a16:creationId xmlns:a16="http://schemas.microsoft.com/office/drawing/2014/main" xmlns="" id="{832A576F-E28B-4C0D-ACFE-FAEFF24948BB}"/>
              </a:ext>
            </a:extLst>
          </p:cNvPr>
          <p:cNvSpPr/>
          <p:nvPr/>
        </p:nvSpPr>
        <p:spPr>
          <a:xfrm>
            <a:off x="2807177" y="8008500"/>
            <a:ext cx="8964000" cy="4572000"/>
          </a:xfrm>
          <a:prstGeom prst="roundRect">
            <a:avLst>
              <a:gd name="adj" fmla="val 0"/>
            </a:avLst>
          </a:prstGeom>
          <a:solidFill>
            <a:schemeClr val="bg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0" tIns="396000" rIns="360000" bIns="288000" numCol="1" spcCol="38100" rtlCol="0" anchor="t">
            <a:noAutofit/>
          </a:bodyPr>
          <a:lstStyle/>
          <a:p>
            <a:r>
              <a:rPr lang="en-US" sz="4500" i="1" dirty="0">
                <a:solidFill>
                  <a:schemeClr val="bg1"/>
                </a:solidFill>
                <a:latin typeface="wf_segoe-ui_normal"/>
                <a:sym typeface="Helvetica Neue Medium"/>
              </a:rPr>
              <a:t>CARE has helped my </a:t>
            </a:r>
            <a:r>
              <a:rPr lang="en-US" sz="4500" i="1" dirty="0">
                <a:solidFill>
                  <a:schemeClr val="accent4">
                    <a:lumMod val="20000"/>
                    <a:lumOff val="80000"/>
                  </a:schemeClr>
                </a:solidFill>
                <a:latin typeface="wf_segoe-ui_normal"/>
                <a:sym typeface="Helvetica Neue Medium"/>
              </a:rPr>
              <a:t>team</a:t>
            </a:r>
          </a:p>
          <a:p>
            <a:pPr algn="l"/>
            <a:endParaRPr lang="en-US" sz="2200" dirty="0">
              <a:solidFill>
                <a:schemeClr val="bg1"/>
              </a:solidFill>
              <a:latin typeface="wf_segoe-ui_normal"/>
              <a:sym typeface="Helvetica Neue Medium"/>
            </a:endParaRPr>
          </a:p>
          <a:p>
            <a:pPr marL="342900" indent="-342900" algn="l">
              <a:spcAft>
                <a:spcPts val="1800"/>
              </a:spcAft>
              <a:buFont typeface="Arial" panose="020B0604020202020204" pitchFamily="34" charset="0"/>
              <a:buChar char="•"/>
            </a:pPr>
            <a:r>
              <a:rPr lang="en-US" sz="2600" dirty="0">
                <a:solidFill>
                  <a:schemeClr val="bg1"/>
                </a:solidFill>
                <a:latin typeface="wf_segoe-ui_normal"/>
                <a:sym typeface="Helvetica Neue Medium"/>
              </a:rPr>
              <a:t>100% </a:t>
            </a:r>
            <a:r>
              <a:rPr lang="en-US" sz="2600" b="0" dirty="0">
                <a:solidFill>
                  <a:schemeClr val="bg1">
                    <a:lumMod val="85000"/>
                  </a:schemeClr>
                </a:solidFill>
                <a:latin typeface="wf_segoe-ui_normal"/>
                <a:sym typeface="Helvetica Neue Medium"/>
              </a:rPr>
              <a:t>of participants felt that their </a:t>
            </a:r>
            <a:r>
              <a:rPr lang="en-US" sz="2600" dirty="0">
                <a:solidFill>
                  <a:schemeClr val="bg1"/>
                </a:solidFill>
                <a:latin typeface="wf_segoe-ui_normal"/>
                <a:sym typeface="Helvetica Neue Medium"/>
              </a:rPr>
              <a:t>Leadership and </a:t>
            </a:r>
            <a:r>
              <a:rPr lang="en-US" sz="2600" b="0" dirty="0">
                <a:solidFill>
                  <a:schemeClr val="bg1"/>
                </a:solidFill>
                <a:latin typeface="wf_segoe-ui_normal"/>
                <a:sym typeface="Helvetica Neue Medium"/>
              </a:rPr>
              <a:t>i</a:t>
            </a:r>
            <a:r>
              <a:rPr lang="en-US" sz="2600" dirty="0">
                <a:solidFill>
                  <a:schemeClr val="bg1"/>
                </a:solidFill>
                <a:latin typeface="wf_segoe-ui_normal"/>
                <a:sym typeface="Helvetica Neue Medium"/>
              </a:rPr>
              <a:t>nfluencing skills </a:t>
            </a:r>
            <a:r>
              <a:rPr lang="en-US" sz="2600" b="0" dirty="0">
                <a:solidFill>
                  <a:schemeClr val="bg1">
                    <a:lumMod val="85000"/>
                  </a:schemeClr>
                </a:solidFill>
                <a:latin typeface="wf_segoe-ui_normal"/>
                <a:sym typeface="Helvetica Neue Medium"/>
              </a:rPr>
              <a:t>had improved</a:t>
            </a:r>
            <a:endParaRPr lang="en-US" sz="2600" dirty="0">
              <a:solidFill>
                <a:schemeClr val="bg1"/>
              </a:solidFill>
              <a:latin typeface="wf_segoe-ui_normal"/>
              <a:sym typeface="Helvetica Neue Medium"/>
            </a:endParaRPr>
          </a:p>
          <a:p>
            <a:pPr marL="342900" indent="-342900" algn="l">
              <a:buFont typeface="Arial" panose="020B0604020202020204" pitchFamily="34" charset="0"/>
              <a:buChar char="•"/>
            </a:pPr>
            <a:r>
              <a:rPr lang="en-GB" sz="2600" dirty="0">
                <a:solidFill>
                  <a:schemeClr val="bg1"/>
                </a:solidFill>
                <a:latin typeface="wf_segoe-ui_normal"/>
                <a:sym typeface="Helvetica Neue Medium"/>
              </a:rPr>
              <a:t>6 new or existing relationships </a:t>
            </a:r>
            <a:r>
              <a:rPr lang="en-GB" sz="2600" b="0" dirty="0">
                <a:solidFill>
                  <a:schemeClr val="bg1">
                    <a:lumMod val="85000"/>
                  </a:schemeClr>
                </a:solidFill>
                <a:latin typeface="wf_segoe-ui_normal"/>
                <a:sym typeface="Helvetica Neue Medium"/>
              </a:rPr>
              <a:t>were developed by each participant during the programme. This means that </a:t>
            </a:r>
            <a:r>
              <a:rPr lang="en-GB" sz="2600" dirty="0">
                <a:solidFill>
                  <a:schemeClr val="bg1"/>
                </a:solidFill>
                <a:latin typeface="wf_segoe-ui_normal"/>
                <a:sym typeface="Helvetica Neue Medium"/>
              </a:rPr>
              <a:t>CARE has made a positive difference to 75 NHS staff </a:t>
            </a:r>
            <a:r>
              <a:rPr lang="en-GB" sz="2600" b="0" dirty="0">
                <a:solidFill>
                  <a:schemeClr val="bg1">
                    <a:lumMod val="85000"/>
                  </a:schemeClr>
                </a:solidFill>
                <a:latin typeface="wf_segoe-ui_normal"/>
                <a:sym typeface="Helvetica Neue Medium"/>
              </a:rPr>
              <a:t>so far</a:t>
            </a:r>
          </a:p>
        </p:txBody>
      </p:sp>
      <p:sp>
        <p:nvSpPr>
          <p:cNvPr id="15" name="Title 2">
            <a:extLst>
              <a:ext uri="{FF2B5EF4-FFF2-40B4-BE49-F238E27FC236}">
                <a16:creationId xmlns:a16="http://schemas.microsoft.com/office/drawing/2014/main" xmlns="" id="{FEF331E5-5FFD-4FAC-90E9-1BE3DD191705}"/>
              </a:ext>
            </a:extLst>
          </p:cNvPr>
          <p:cNvSpPr txBox="1">
            <a:spLocks/>
          </p:cNvSpPr>
          <p:nvPr/>
        </p:nvSpPr>
        <p:spPr>
          <a:xfrm>
            <a:off x="1158212" y="543182"/>
            <a:ext cx="19180884" cy="108084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vert="horz" lIns="91440" tIns="45720" rIns="91440" bIns="45720" rtlCol="0" anchor="ctr">
            <a:noAutofit/>
          </a:bodyPr>
          <a:lstStyle>
            <a:lvl1pPr marL="0" marR="0" indent="0" algn="l" defTabSz="821531" rtl="0" latinLnBrk="0">
              <a:lnSpc>
                <a:spcPct val="100000"/>
              </a:lnSpc>
              <a:spcBef>
                <a:spcPts val="0"/>
              </a:spcBef>
              <a:spcAft>
                <a:spcPts val="0"/>
              </a:spcAft>
              <a:buClrTx/>
              <a:buSzTx/>
              <a:buFontTx/>
              <a:buNone/>
              <a:tabLst/>
              <a:defRPr sz="5200" b="0" i="0" u="none" strike="noStrike" cap="none" spc="0" baseline="0">
                <a:solidFill>
                  <a:srgbClr val="000000"/>
                </a:solidFill>
                <a:uFillTx/>
                <a:latin typeface="Frutiger Roman"/>
                <a:ea typeface="+mn-ea"/>
                <a:cs typeface="+mn-cs"/>
                <a:sym typeface="Helvetica Neue Medium"/>
              </a:defRPr>
            </a:lvl1pPr>
            <a:lvl2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r>
              <a:rPr lang="en-US" sz="7200" b="1" dirty="0"/>
              <a:t>The Impact of CARE in Notts</a:t>
            </a:r>
            <a:r>
              <a:rPr lang="en-US" sz="7200" dirty="0"/>
              <a:t>: One-page summary</a:t>
            </a:r>
          </a:p>
        </p:txBody>
      </p:sp>
      <p:sp>
        <p:nvSpPr>
          <p:cNvPr id="17" name="Rounded Rectangle 26">
            <a:extLst>
              <a:ext uri="{FF2B5EF4-FFF2-40B4-BE49-F238E27FC236}">
                <a16:creationId xmlns:a16="http://schemas.microsoft.com/office/drawing/2014/main" xmlns="" id="{B22DCF71-40EA-43C8-8F68-F28DD689F769}"/>
              </a:ext>
            </a:extLst>
          </p:cNvPr>
          <p:cNvSpPr/>
          <p:nvPr/>
        </p:nvSpPr>
        <p:spPr>
          <a:xfrm>
            <a:off x="12543697" y="2740702"/>
            <a:ext cx="8964000" cy="4572000"/>
          </a:xfrm>
          <a:prstGeom prst="roundRect">
            <a:avLst>
              <a:gd name="adj" fmla="val 0"/>
            </a:avLst>
          </a:prstGeom>
          <a:solidFill>
            <a:schemeClr val="bg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0" tIns="396000" rIns="360000" bIns="288000" numCol="1" spcCol="38100" rtlCol="0" anchor="t">
            <a:noAutofit/>
          </a:bodyPr>
          <a:lstStyle/>
          <a:p>
            <a:r>
              <a:rPr lang="en-US" sz="4500" i="1" dirty="0">
                <a:solidFill>
                  <a:schemeClr val="bg1"/>
                </a:solidFill>
                <a:latin typeface="wf_segoe-ui_normal"/>
                <a:sym typeface="Helvetica Neue Medium"/>
              </a:rPr>
              <a:t>CARE has helped my </a:t>
            </a:r>
            <a:r>
              <a:rPr lang="en-US" sz="4500" i="1" dirty="0">
                <a:solidFill>
                  <a:schemeClr val="accent2">
                    <a:lumMod val="20000"/>
                    <a:lumOff val="80000"/>
                  </a:schemeClr>
                </a:solidFill>
                <a:latin typeface="wf_segoe-ui_normal"/>
                <a:sym typeface="Helvetica Neue Medium"/>
              </a:rPr>
              <a:t>patients</a:t>
            </a:r>
          </a:p>
          <a:p>
            <a:pPr algn="l"/>
            <a:endParaRPr lang="en-US" sz="2800" dirty="0">
              <a:solidFill>
                <a:schemeClr val="accent4">
                  <a:lumMod val="60000"/>
                  <a:lumOff val="40000"/>
                </a:schemeClr>
              </a:solidFill>
              <a:latin typeface="+mn-lt"/>
              <a:sym typeface="Helvetica Neue Medium"/>
            </a:endParaRPr>
          </a:p>
          <a:p>
            <a:pPr marL="342900" indent="-342900" algn="l">
              <a:spcAft>
                <a:spcPts val="2400"/>
              </a:spcAft>
              <a:buFont typeface="Arial" panose="020B0604020202020204" pitchFamily="34" charset="0"/>
              <a:buChar char="•"/>
            </a:pPr>
            <a:r>
              <a:rPr lang="en-US" sz="2600" dirty="0">
                <a:solidFill>
                  <a:schemeClr val="bg1"/>
                </a:solidFill>
                <a:latin typeface="wf_segoe-ui_normal"/>
                <a:sym typeface="Helvetica Neue Medium"/>
              </a:rPr>
              <a:t>100% </a:t>
            </a:r>
            <a:r>
              <a:rPr lang="en-US" sz="2600" b="0" dirty="0">
                <a:solidFill>
                  <a:schemeClr val="bg1">
                    <a:lumMod val="85000"/>
                  </a:schemeClr>
                </a:solidFill>
                <a:latin typeface="wf_segoe-ui_normal"/>
                <a:sym typeface="Helvetica Neue Medium"/>
              </a:rPr>
              <a:t>of participants felt more able to improve the </a:t>
            </a:r>
            <a:r>
              <a:rPr lang="en-US" sz="2600" dirty="0">
                <a:solidFill>
                  <a:schemeClr val="bg1"/>
                </a:solidFill>
                <a:latin typeface="wf_segoe-ui_normal"/>
                <a:sym typeface="Helvetica Neue Medium"/>
              </a:rPr>
              <a:t>health of their populations </a:t>
            </a:r>
            <a:r>
              <a:rPr lang="en-US" sz="2600" b="0" dirty="0">
                <a:solidFill>
                  <a:schemeClr val="bg1">
                    <a:lumMod val="85000"/>
                  </a:schemeClr>
                </a:solidFill>
                <a:latin typeface="wf_segoe-ui_normal"/>
                <a:sym typeface="Helvetica Neue Medium"/>
              </a:rPr>
              <a:t>and make a </a:t>
            </a:r>
            <a:r>
              <a:rPr lang="en-US" sz="2600" dirty="0">
                <a:solidFill>
                  <a:schemeClr val="bg1"/>
                </a:solidFill>
                <a:latin typeface="wf_segoe-ui_normal"/>
                <a:sym typeface="Helvetica Neue Medium"/>
              </a:rPr>
              <a:t>positive difference</a:t>
            </a:r>
            <a:endParaRPr lang="en-US" sz="2600" dirty="0">
              <a:solidFill>
                <a:schemeClr val="bg1">
                  <a:lumMod val="85000"/>
                </a:schemeClr>
              </a:solidFill>
              <a:latin typeface="wf_segoe-ui_normal"/>
              <a:sym typeface="Helvetica Neue Medium"/>
            </a:endParaRPr>
          </a:p>
          <a:p>
            <a:pPr marL="342900" indent="-342900" algn="l">
              <a:spcAft>
                <a:spcPts val="1200"/>
              </a:spcAft>
              <a:buFont typeface="Arial" panose="020B0604020202020204" pitchFamily="34" charset="0"/>
              <a:buChar char="•"/>
            </a:pPr>
            <a:r>
              <a:rPr lang="en-US" sz="2600" dirty="0">
                <a:solidFill>
                  <a:schemeClr val="bg1"/>
                </a:solidFill>
                <a:latin typeface="wf_segoe-ui_normal"/>
                <a:sym typeface="Helvetica Neue Medium"/>
              </a:rPr>
              <a:t>12 </a:t>
            </a:r>
            <a:r>
              <a:rPr lang="en-GB" sz="2600" dirty="0">
                <a:solidFill>
                  <a:schemeClr val="bg1"/>
                </a:solidFill>
                <a:latin typeface="wf_segoe-ui_normal"/>
                <a:sym typeface="Helvetica Neue Medium"/>
              </a:rPr>
              <a:t>projects were started </a:t>
            </a:r>
            <a:r>
              <a:rPr lang="en-GB" sz="2600" b="0" dirty="0">
                <a:solidFill>
                  <a:schemeClr val="bg1">
                    <a:lumMod val="85000"/>
                  </a:schemeClr>
                </a:solidFill>
                <a:latin typeface="wf_segoe-ui_normal"/>
                <a:sym typeface="Helvetica Neue Medium"/>
              </a:rPr>
              <a:t>by participants, </a:t>
            </a:r>
            <a:r>
              <a:rPr lang="en-US" sz="2600" b="0" dirty="0">
                <a:solidFill>
                  <a:schemeClr val="bg1">
                    <a:lumMod val="85000"/>
                  </a:schemeClr>
                </a:solidFill>
                <a:latin typeface="wf_segoe-ui_normal"/>
                <a:sym typeface="Helvetica Neue Medium"/>
              </a:rPr>
              <a:t>aiming to achieve measurable improvements in </a:t>
            </a:r>
            <a:r>
              <a:rPr lang="en-US" sz="2600" dirty="0">
                <a:solidFill>
                  <a:schemeClr val="bg1"/>
                </a:solidFill>
                <a:latin typeface="wf_segoe-ui_normal"/>
                <a:sym typeface="Helvetica Neue Medium"/>
              </a:rPr>
              <a:t>population health </a:t>
            </a:r>
            <a:r>
              <a:rPr lang="en-US" sz="2600" b="0" dirty="0">
                <a:solidFill>
                  <a:schemeClr val="bg1">
                    <a:lumMod val="85000"/>
                  </a:schemeClr>
                </a:solidFill>
                <a:latin typeface="wf_segoe-ui_normal"/>
                <a:sym typeface="Helvetica Neue Medium"/>
              </a:rPr>
              <a:t>and </a:t>
            </a:r>
            <a:r>
              <a:rPr lang="en-US" sz="2600" dirty="0">
                <a:solidFill>
                  <a:schemeClr val="bg1"/>
                </a:solidFill>
                <a:latin typeface="wf_segoe-ui_normal"/>
                <a:sym typeface="Helvetica Neue Medium"/>
              </a:rPr>
              <a:t>GP and A&amp;E demand </a:t>
            </a:r>
            <a:endParaRPr lang="en-US" sz="2600" dirty="0">
              <a:solidFill>
                <a:schemeClr val="bg1"/>
              </a:solidFill>
              <a:latin typeface="+mn-lt"/>
              <a:sym typeface="Helvetica Neue Medium"/>
            </a:endParaRPr>
          </a:p>
        </p:txBody>
      </p:sp>
      <p:sp>
        <p:nvSpPr>
          <p:cNvPr id="19" name="Rounded Rectangle 26">
            <a:extLst>
              <a:ext uri="{FF2B5EF4-FFF2-40B4-BE49-F238E27FC236}">
                <a16:creationId xmlns:a16="http://schemas.microsoft.com/office/drawing/2014/main" xmlns="" id="{E588A974-BBD6-4792-AB98-65273A1B8D5A}"/>
              </a:ext>
            </a:extLst>
          </p:cNvPr>
          <p:cNvSpPr/>
          <p:nvPr/>
        </p:nvSpPr>
        <p:spPr>
          <a:xfrm>
            <a:off x="12543697" y="8008500"/>
            <a:ext cx="8964000" cy="4572000"/>
          </a:xfrm>
          <a:prstGeom prst="roundRect">
            <a:avLst>
              <a:gd name="adj" fmla="val 0"/>
            </a:avLst>
          </a:prstGeom>
          <a:solidFill>
            <a:schemeClr val="bg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0" tIns="396000" rIns="360000" bIns="288000" numCol="1" spcCol="38100" rtlCol="0" anchor="t">
            <a:noAutofit/>
          </a:bodyPr>
          <a:lstStyle/>
          <a:p>
            <a:r>
              <a:rPr lang="en-US" sz="4500" i="1" dirty="0">
                <a:solidFill>
                  <a:schemeClr val="bg1"/>
                </a:solidFill>
                <a:latin typeface="wf_segoe-ui_normal"/>
                <a:sym typeface="Helvetica Neue Medium"/>
              </a:rPr>
              <a:t>CARE has helped the </a:t>
            </a:r>
            <a:r>
              <a:rPr lang="en-US" sz="4500" i="1" dirty="0">
                <a:solidFill>
                  <a:schemeClr val="accent1">
                    <a:lumMod val="20000"/>
                    <a:lumOff val="80000"/>
                  </a:schemeClr>
                </a:solidFill>
                <a:latin typeface="wf_segoe-ui_normal"/>
                <a:sym typeface="Helvetica Neue Medium"/>
              </a:rPr>
              <a:t>system</a:t>
            </a:r>
          </a:p>
          <a:p>
            <a:pPr algn="l"/>
            <a:endParaRPr lang="en-US" sz="2200" dirty="0">
              <a:solidFill>
                <a:schemeClr val="bg1"/>
              </a:solidFill>
              <a:latin typeface="wf_segoe-ui_normal"/>
              <a:sym typeface="Helvetica Neue Medium"/>
            </a:endParaRPr>
          </a:p>
          <a:p>
            <a:pPr marL="342900" indent="-342900" algn="l">
              <a:spcAft>
                <a:spcPts val="1800"/>
              </a:spcAft>
              <a:buFont typeface="Arial" panose="020B0604020202020204" pitchFamily="34" charset="0"/>
              <a:buChar char="•"/>
            </a:pPr>
            <a:r>
              <a:rPr lang="en-US" sz="2600" dirty="0">
                <a:solidFill>
                  <a:schemeClr val="bg1"/>
                </a:solidFill>
                <a:latin typeface="wf_segoe-ui_normal"/>
                <a:sym typeface="Helvetica Neue Medium"/>
              </a:rPr>
              <a:t>100% </a:t>
            </a:r>
            <a:r>
              <a:rPr lang="en-US" sz="2600" b="0" dirty="0">
                <a:solidFill>
                  <a:schemeClr val="bg1">
                    <a:lumMod val="85000"/>
                  </a:schemeClr>
                </a:solidFill>
                <a:latin typeface="wf_segoe-ui_normal"/>
                <a:sym typeface="Helvetica Neue Medium"/>
              </a:rPr>
              <a:t>of participants felt that their ability to </a:t>
            </a:r>
            <a:r>
              <a:rPr lang="en-US" sz="2600" dirty="0">
                <a:solidFill>
                  <a:schemeClr val="bg1"/>
                </a:solidFill>
                <a:latin typeface="wf_segoe-ui_normal"/>
                <a:sym typeface="Helvetica Neue Medium"/>
              </a:rPr>
              <a:t>put</a:t>
            </a:r>
            <a:r>
              <a:rPr lang="en-US" sz="2600" b="0" dirty="0">
                <a:solidFill>
                  <a:schemeClr val="bg1">
                    <a:lumMod val="85000"/>
                  </a:schemeClr>
                </a:solidFill>
                <a:latin typeface="wf_segoe-ui_normal"/>
                <a:sym typeface="Helvetica Neue Medium"/>
              </a:rPr>
              <a:t> </a:t>
            </a:r>
            <a:r>
              <a:rPr lang="en-US" sz="2600" dirty="0">
                <a:solidFill>
                  <a:schemeClr val="bg1"/>
                </a:solidFill>
                <a:latin typeface="wf_segoe-ui_normal"/>
                <a:sym typeface="Helvetica Neue Medium"/>
              </a:rPr>
              <a:t>ideas into practice</a:t>
            </a:r>
            <a:r>
              <a:rPr lang="en-US" sz="2600" b="0" dirty="0">
                <a:solidFill>
                  <a:schemeClr val="bg1">
                    <a:lumMod val="85000"/>
                  </a:schemeClr>
                </a:solidFill>
                <a:latin typeface="wf_segoe-ui_normal"/>
                <a:sym typeface="Helvetica Neue Medium"/>
              </a:rPr>
              <a:t> had improved and nearly </a:t>
            </a:r>
            <a:r>
              <a:rPr lang="en-US" sz="2600" dirty="0">
                <a:solidFill>
                  <a:schemeClr val="bg1"/>
                </a:solidFill>
                <a:latin typeface="wf_segoe-ui_normal"/>
                <a:sym typeface="Helvetica Neue Medium"/>
              </a:rPr>
              <a:t>80%</a:t>
            </a:r>
            <a:r>
              <a:rPr lang="en-US" sz="2600" b="0" dirty="0">
                <a:solidFill>
                  <a:schemeClr val="bg1">
                    <a:lumMod val="85000"/>
                  </a:schemeClr>
                </a:solidFill>
                <a:latin typeface="wf_segoe-ui_normal"/>
                <a:sym typeface="Helvetica Neue Medium"/>
              </a:rPr>
              <a:t> felt that they were much more likely to </a:t>
            </a:r>
            <a:r>
              <a:rPr lang="en-US" sz="2600" dirty="0">
                <a:solidFill>
                  <a:schemeClr val="bg1"/>
                </a:solidFill>
                <a:latin typeface="wf_segoe-ui_normal"/>
                <a:sym typeface="Helvetica Neue Medium"/>
              </a:rPr>
              <a:t>continue to work in Primary Care</a:t>
            </a:r>
            <a:endParaRPr lang="en-US" sz="2600" b="0" dirty="0">
              <a:solidFill>
                <a:schemeClr val="bg1"/>
              </a:solidFill>
              <a:latin typeface="wf_segoe-ui_normal"/>
              <a:sym typeface="Helvetica Neue Medium"/>
            </a:endParaRPr>
          </a:p>
          <a:p>
            <a:pPr marL="342900" indent="-342900" algn="l">
              <a:buFont typeface="Arial" panose="020B0604020202020204" pitchFamily="34" charset="0"/>
              <a:buChar char="•"/>
            </a:pPr>
            <a:r>
              <a:rPr lang="en-US" sz="2600" dirty="0">
                <a:solidFill>
                  <a:schemeClr val="bg1"/>
                </a:solidFill>
                <a:latin typeface="wf_segoe-ui_normal"/>
                <a:sym typeface="Helvetica Neue Medium"/>
              </a:rPr>
              <a:t>A potential high Return on Investment </a:t>
            </a:r>
            <a:r>
              <a:rPr lang="en-US" sz="2600" b="0" dirty="0">
                <a:solidFill>
                  <a:schemeClr val="bg1">
                    <a:lumMod val="85000"/>
                  </a:schemeClr>
                </a:solidFill>
                <a:latin typeface="wf_segoe-ui_normal"/>
                <a:sym typeface="Helvetica Neue Medium"/>
              </a:rPr>
              <a:t>for the system in terms of improving staff skill, population health, system demand and PCN maturity</a:t>
            </a:r>
          </a:p>
        </p:txBody>
      </p:sp>
    </p:spTree>
    <p:extLst>
      <p:ext uri="{BB962C8B-B14F-4D97-AF65-F5344CB8AC3E}">
        <p14:creationId xmlns:p14="http://schemas.microsoft.com/office/powerpoint/2010/main" val="134160407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D433014-4FCA-4422-BDD4-0AF8B7D3E93F}"/>
              </a:ext>
            </a:extLst>
          </p:cNvPr>
          <p:cNvSpPr/>
          <p:nvPr/>
        </p:nvSpPr>
        <p:spPr>
          <a:xfrm>
            <a:off x="3064475" y="11565924"/>
            <a:ext cx="20386368" cy="189058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GB" sz="30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extBox 7">
            <a:extLst>
              <a:ext uri="{FF2B5EF4-FFF2-40B4-BE49-F238E27FC236}">
                <a16:creationId xmlns:a16="http://schemas.microsoft.com/office/drawing/2014/main" xmlns="" id="{60E8B6AE-C208-4820-9366-D1FEFE2BABEC}"/>
              </a:ext>
            </a:extLst>
          </p:cNvPr>
          <p:cNvSpPr txBox="1"/>
          <p:nvPr/>
        </p:nvSpPr>
        <p:spPr>
          <a:xfrm>
            <a:off x="2173856" y="3369608"/>
            <a:ext cx="8798943" cy="8956298"/>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pPr algn="l"/>
            <a:r>
              <a:rPr lang="en-GB" sz="3600" b="0" dirty="0">
                <a:latin typeface="Fira Sans"/>
              </a:rPr>
              <a:t>A </a:t>
            </a:r>
            <a:r>
              <a:rPr lang="en-GB" sz="3600" dirty="0">
                <a:latin typeface="Fira Sans"/>
              </a:rPr>
              <a:t>Net Promoter Score</a:t>
            </a:r>
            <a:r>
              <a:rPr lang="en-GB" sz="3600" b="0" dirty="0">
                <a:latin typeface="Fira Sans"/>
              </a:rPr>
              <a:t>® (NPS) measures </a:t>
            </a:r>
            <a:r>
              <a:rPr lang="en-GB" sz="3600" dirty="0">
                <a:latin typeface="Fira Sans"/>
              </a:rPr>
              <a:t>customer experience </a:t>
            </a:r>
            <a:r>
              <a:rPr lang="en-GB" sz="3600" b="0" dirty="0">
                <a:latin typeface="Fira Sans"/>
              </a:rPr>
              <a:t>and predicts the </a:t>
            </a:r>
            <a:r>
              <a:rPr lang="en-GB" sz="3600" dirty="0">
                <a:latin typeface="Fira Sans"/>
              </a:rPr>
              <a:t>growth</a:t>
            </a:r>
            <a:r>
              <a:rPr lang="en-GB" sz="3600" b="0" dirty="0">
                <a:latin typeface="Fira Sans"/>
              </a:rPr>
              <a:t> of a business or an idea. It is the core measurement of customer experience for many organisations.</a:t>
            </a:r>
          </a:p>
          <a:p>
            <a:pPr algn="l"/>
            <a:endParaRPr lang="en-GB" sz="3600" b="0" dirty="0">
              <a:latin typeface="Fira Sans"/>
            </a:endParaRPr>
          </a:p>
          <a:p>
            <a:pPr algn="l"/>
            <a:r>
              <a:rPr lang="en-GB" sz="3600" b="0" i="0" dirty="0">
                <a:effectLst/>
                <a:latin typeface="Fira Sans"/>
              </a:rPr>
              <a:t>A NPS rating of </a:t>
            </a:r>
            <a:r>
              <a:rPr lang="en-GB" sz="3600" i="0" dirty="0">
                <a:effectLst/>
                <a:latin typeface="Fira Sans"/>
              </a:rPr>
              <a:t>70 </a:t>
            </a:r>
            <a:r>
              <a:rPr lang="en-GB" sz="3600" b="0" i="0" dirty="0">
                <a:effectLst/>
                <a:latin typeface="Fira Sans"/>
              </a:rPr>
              <a:t>or above is rare. It sugges</a:t>
            </a:r>
            <a:r>
              <a:rPr lang="en-GB" sz="3600" b="0" dirty="0">
                <a:latin typeface="Fira Sans"/>
              </a:rPr>
              <a:t>ts that a product or service is performing at the </a:t>
            </a:r>
            <a:r>
              <a:rPr lang="en-GB" sz="3600" dirty="0">
                <a:latin typeface="Fira Sans"/>
              </a:rPr>
              <a:t>very highest level </a:t>
            </a:r>
            <a:r>
              <a:rPr lang="en-GB" sz="3600" b="0" dirty="0">
                <a:latin typeface="Fira Sans"/>
              </a:rPr>
              <a:t>and generating significant</a:t>
            </a:r>
            <a:r>
              <a:rPr lang="en-GB" sz="3600" b="0" i="0" dirty="0">
                <a:effectLst/>
                <a:latin typeface="Fira Sans"/>
              </a:rPr>
              <a:t> positive word-of-mouth referrals.</a:t>
            </a:r>
          </a:p>
          <a:p>
            <a:pPr algn="l"/>
            <a:endParaRPr lang="en-GB" sz="3600" b="0" dirty="0">
              <a:latin typeface="Fira Sans"/>
            </a:endParaRPr>
          </a:p>
          <a:p>
            <a:pPr algn="l"/>
            <a:r>
              <a:rPr lang="en-GB" sz="3600" b="0" dirty="0">
                <a:latin typeface="Fira Sans"/>
              </a:rPr>
              <a:t>A</a:t>
            </a:r>
            <a:r>
              <a:rPr lang="en-GB" sz="3600" b="0" i="0" dirty="0">
                <a:effectLst/>
                <a:latin typeface="Fira Sans"/>
              </a:rPr>
              <a:t> NPS score of </a:t>
            </a:r>
            <a:r>
              <a:rPr lang="en-GB" sz="3600" i="0" dirty="0">
                <a:effectLst/>
                <a:latin typeface="Fira Sans"/>
              </a:rPr>
              <a:t>71</a:t>
            </a:r>
            <a:r>
              <a:rPr lang="en-GB" sz="3600" b="0" i="0" dirty="0">
                <a:effectLst/>
                <a:latin typeface="Fira Sans"/>
              </a:rPr>
              <a:t> for the </a:t>
            </a:r>
            <a:r>
              <a:rPr lang="en-GB" sz="3600" i="0" dirty="0">
                <a:effectLst/>
                <a:latin typeface="Fira Sans"/>
              </a:rPr>
              <a:t>CARE programme </a:t>
            </a:r>
            <a:r>
              <a:rPr lang="en-GB" sz="3600" b="0" i="0" dirty="0">
                <a:effectLst/>
                <a:latin typeface="Fira Sans"/>
              </a:rPr>
              <a:t>in Nottinghamshire, suggests that participants are sharing what they have learned to such an extent that </a:t>
            </a:r>
            <a:r>
              <a:rPr lang="en-GB" sz="3600" i="0" dirty="0">
                <a:effectLst/>
                <a:latin typeface="Fira Sans"/>
              </a:rPr>
              <a:t>others are rapidly taking up these ideas</a:t>
            </a:r>
            <a:r>
              <a:rPr lang="en-GB" sz="3600" b="0" i="0" dirty="0">
                <a:effectLst/>
                <a:latin typeface="Fira Sans"/>
              </a:rPr>
              <a:t>.</a:t>
            </a:r>
            <a:endParaRPr lang="en-GB" sz="3600" dirty="0">
              <a:latin typeface="Fira Sans"/>
            </a:endParaRPr>
          </a:p>
        </p:txBody>
      </p:sp>
      <p:pic>
        <p:nvPicPr>
          <p:cNvPr id="4" name="Picture 3">
            <a:extLst>
              <a:ext uri="{FF2B5EF4-FFF2-40B4-BE49-F238E27FC236}">
                <a16:creationId xmlns:a16="http://schemas.microsoft.com/office/drawing/2014/main" xmlns="" id="{4C08B1FD-6D8D-44B6-B22B-4082ED67BE8E}"/>
              </a:ext>
            </a:extLst>
          </p:cNvPr>
          <p:cNvPicPr>
            <a:picLocks noChangeAspect="1"/>
          </p:cNvPicPr>
          <p:nvPr/>
        </p:nvPicPr>
        <p:blipFill>
          <a:blip r:embed="rId3"/>
          <a:stretch>
            <a:fillRect/>
          </a:stretch>
        </p:blipFill>
        <p:spPr>
          <a:xfrm>
            <a:off x="12353025" y="7658983"/>
            <a:ext cx="9874121" cy="4310865"/>
          </a:xfrm>
          <a:prstGeom prst="rect">
            <a:avLst/>
          </a:prstGeom>
        </p:spPr>
      </p:pic>
      <p:sp>
        <p:nvSpPr>
          <p:cNvPr id="12" name="Title 2">
            <a:extLst>
              <a:ext uri="{FF2B5EF4-FFF2-40B4-BE49-F238E27FC236}">
                <a16:creationId xmlns:a16="http://schemas.microsoft.com/office/drawing/2014/main" xmlns="" id="{F21B7547-07A6-46BD-9046-92991E6082B2}"/>
              </a:ext>
            </a:extLst>
          </p:cNvPr>
          <p:cNvSpPr>
            <a:spLocks noGrp="1"/>
          </p:cNvSpPr>
          <p:nvPr>
            <p:ph type="title"/>
          </p:nvPr>
        </p:nvSpPr>
        <p:spPr>
          <a:xfrm>
            <a:off x="1158212" y="543182"/>
            <a:ext cx="19180884" cy="1890584"/>
          </a:xfrm>
        </p:spPr>
        <p:txBody>
          <a:bodyPr>
            <a:noAutofit/>
          </a:bodyPr>
          <a:lstStyle/>
          <a:p>
            <a:r>
              <a:rPr lang="en-US" sz="7200" dirty="0"/>
              <a:t>A</a:t>
            </a:r>
            <a:r>
              <a:rPr lang="en-US" sz="7200" b="1" dirty="0"/>
              <a:t> Net Promoter Score</a:t>
            </a:r>
            <a:r>
              <a:rPr lang="en-GB" sz="7200" b="0" dirty="0">
                <a:latin typeface="Fira Sans"/>
              </a:rPr>
              <a:t>®</a:t>
            </a:r>
            <a:r>
              <a:rPr lang="en-US" sz="7200" b="1" dirty="0"/>
              <a:t> </a:t>
            </a:r>
            <a:r>
              <a:rPr lang="en-US" sz="7200" dirty="0"/>
              <a:t>(NPS) for the CARE Programme</a:t>
            </a:r>
          </a:p>
        </p:txBody>
      </p:sp>
      <p:cxnSp>
        <p:nvCxnSpPr>
          <p:cNvPr id="27" name="Connector: Curved 26">
            <a:extLst>
              <a:ext uri="{FF2B5EF4-FFF2-40B4-BE49-F238E27FC236}">
                <a16:creationId xmlns:a16="http://schemas.microsoft.com/office/drawing/2014/main" xmlns="" id="{39211E83-BC81-4D76-A74B-C11BD7B0F607}"/>
              </a:ext>
            </a:extLst>
          </p:cNvPr>
          <p:cNvCxnSpPr>
            <a:cxnSpLocks/>
          </p:cNvCxnSpPr>
          <p:nvPr/>
        </p:nvCxnSpPr>
        <p:spPr>
          <a:xfrm rot="16200000" flipH="1">
            <a:off x="17604304" y="6776767"/>
            <a:ext cx="2623415" cy="2260958"/>
          </a:xfrm>
          <a:prstGeom prst="curvedConnector3">
            <a:avLst>
              <a:gd name="adj1" fmla="val 37452"/>
            </a:avLst>
          </a:prstGeom>
          <a:noFill/>
          <a:ln w="73025" cap="flat">
            <a:solidFill>
              <a:schemeClr val="accent2">
                <a:lumMod val="75000"/>
              </a:schemeClr>
            </a:solidFill>
            <a:prstDash val="solid"/>
            <a:miter lim="400000"/>
            <a:tailEnd type="triangle"/>
          </a:ln>
          <a:effectLst/>
          <a:sp3d/>
        </p:spPr>
        <p:style>
          <a:lnRef idx="0">
            <a:scrgbClr r="0" g="0" b="0"/>
          </a:lnRef>
          <a:fillRef idx="0">
            <a:scrgbClr r="0" g="0" b="0"/>
          </a:fillRef>
          <a:effectRef idx="0">
            <a:scrgbClr r="0" g="0" b="0"/>
          </a:effectRef>
          <a:fontRef idx="none"/>
        </p:style>
      </p:cxnSp>
      <p:pic>
        <p:nvPicPr>
          <p:cNvPr id="3" name="Picture 2">
            <a:extLst>
              <a:ext uri="{FF2B5EF4-FFF2-40B4-BE49-F238E27FC236}">
                <a16:creationId xmlns:a16="http://schemas.microsoft.com/office/drawing/2014/main" xmlns="" id="{050BB606-3C95-46C8-8589-603CAD2764C7}"/>
              </a:ext>
            </a:extLst>
          </p:cNvPr>
          <p:cNvPicPr>
            <a:picLocks noChangeAspect="1"/>
          </p:cNvPicPr>
          <p:nvPr/>
        </p:nvPicPr>
        <p:blipFill rotWithShape="1">
          <a:blip r:embed="rId4"/>
          <a:srcRect b="3839"/>
          <a:stretch/>
        </p:blipFill>
        <p:spPr>
          <a:xfrm>
            <a:off x="15045089" y="3006150"/>
            <a:ext cx="5480885" cy="3627166"/>
          </a:xfrm>
          <a:prstGeom prst="rect">
            <a:avLst/>
          </a:prstGeom>
        </p:spPr>
      </p:pic>
    </p:spTree>
    <p:extLst>
      <p:ext uri="{BB962C8B-B14F-4D97-AF65-F5344CB8AC3E}">
        <p14:creationId xmlns:p14="http://schemas.microsoft.com/office/powerpoint/2010/main" val="183189796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D433014-4FCA-4422-BDD4-0AF8B7D3E93F}"/>
              </a:ext>
            </a:extLst>
          </p:cNvPr>
          <p:cNvSpPr/>
          <p:nvPr/>
        </p:nvSpPr>
        <p:spPr>
          <a:xfrm>
            <a:off x="3064475" y="11788149"/>
            <a:ext cx="20386368" cy="152926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GB" sz="3000" b="0" i="0" u="none" strike="noStrike" cap="none" spc="0" normalizeH="0" baseline="0" dirty="0">
              <a:ln>
                <a:noFill/>
              </a:ln>
              <a:solidFill>
                <a:schemeClr val="bg1"/>
              </a:solidFill>
              <a:effectLst/>
              <a:uFillTx/>
              <a:latin typeface="+mn-lt"/>
              <a:ea typeface="+mn-ea"/>
              <a:cs typeface="+mn-cs"/>
              <a:sym typeface="Helvetica Neue Medium"/>
            </a:endParaRPr>
          </a:p>
          <a:p>
            <a:pPr marL="0" marR="0" indent="0" algn="ctr" defTabSz="821531" rtl="0" fontAlgn="auto" latinLnBrk="0" hangingPunct="0">
              <a:lnSpc>
                <a:spcPct val="100000"/>
              </a:lnSpc>
              <a:spcBef>
                <a:spcPts val="0"/>
              </a:spcBef>
              <a:spcAft>
                <a:spcPts val="0"/>
              </a:spcAft>
              <a:buClrTx/>
              <a:buSzTx/>
              <a:buFontTx/>
              <a:buNone/>
              <a:tabLst/>
            </a:pPr>
            <a:endParaRPr lang="en-GB" sz="3000" b="0" dirty="0">
              <a:solidFill>
                <a:schemeClr val="bg1"/>
              </a:solidFill>
              <a:latin typeface="+mn-lt"/>
              <a:ea typeface="+mn-ea"/>
              <a:cs typeface="+mn-cs"/>
              <a:sym typeface="Helvetica Neue Medium"/>
            </a:endParaRPr>
          </a:p>
          <a:p>
            <a:pPr marL="0" marR="0" indent="0" algn="ctr" defTabSz="821531" rtl="0" fontAlgn="auto" latinLnBrk="0" hangingPunct="0">
              <a:lnSpc>
                <a:spcPct val="100000"/>
              </a:lnSpc>
              <a:spcBef>
                <a:spcPts val="0"/>
              </a:spcBef>
              <a:spcAft>
                <a:spcPts val="0"/>
              </a:spcAft>
              <a:buClrTx/>
              <a:buSzTx/>
              <a:buFontTx/>
              <a:buNone/>
              <a:tabLst/>
            </a:pPr>
            <a:endParaRPr kumimoji="0" lang="en-GB" sz="3000" b="0" i="0" u="none" strike="noStrike" cap="none" spc="0" normalizeH="0" baseline="0" dirty="0">
              <a:ln>
                <a:noFill/>
              </a:ln>
              <a:solidFill>
                <a:schemeClr val="bg1"/>
              </a:solidFill>
              <a:effectLst/>
              <a:uFillTx/>
              <a:latin typeface="+mn-lt"/>
              <a:ea typeface="+mn-ea"/>
              <a:cs typeface="+mn-cs"/>
              <a:sym typeface="Helvetica Neue Medium"/>
            </a:endParaRPr>
          </a:p>
        </p:txBody>
      </p:sp>
      <p:sp>
        <p:nvSpPr>
          <p:cNvPr id="3" name="Title 2">
            <a:extLst>
              <a:ext uri="{FF2B5EF4-FFF2-40B4-BE49-F238E27FC236}">
                <a16:creationId xmlns:a16="http://schemas.microsoft.com/office/drawing/2014/main" xmlns="" id="{9A023132-B3C2-284B-A060-01E903BF168D}"/>
              </a:ext>
            </a:extLst>
          </p:cNvPr>
          <p:cNvSpPr>
            <a:spLocks noGrp="1"/>
          </p:cNvSpPr>
          <p:nvPr>
            <p:ph type="title"/>
          </p:nvPr>
        </p:nvSpPr>
        <p:spPr>
          <a:xfrm>
            <a:off x="1158212" y="543182"/>
            <a:ext cx="21010446" cy="1080849"/>
          </a:xfrm>
          <a:noFill/>
        </p:spPr>
        <p:txBody>
          <a:bodyPr>
            <a:noAutofit/>
          </a:bodyPr>
          <a:lstStyle/>
          <a:p>
            <a:r>
              <a:rPr lang="en-US" sz="7200" b="1" dirty="0"/>
              <a:t>CARE Projects to Improve Population Health</a:t>
            </a:r>
            <a:endParaRPr lang="en-US" sz="7200" b="1" dirty="0">
              <a:solidFill>
                <a:schemeClr val="tx1"/>
              </a:solidFill>
            </a:endParaRPr>
          </a:p>
        </p:txBody>
      </p:sp>
      <p:graphicFrame>
        <p:nvGraphicFramePr>
          <p:cNvPr id="2" name="Table 1">
            <a:extLst>
              <a:ext uri="{FF2B5EF4-FFF2-40B4-BE49-F238E27FC236}">
                <a16:creationId xmlns:a16="http://schemas.microsoft.com/office/drawing/2014/main" xmlns="" id="{5B4049D1-709C-45C8-AD14-F39ED52D5EE9}"/>
              </a:ext>
            </a:extLst>
          </p:cNvPr>
          <p:cNvGraphicFramePr>
            <a:graphicFrameLocks noGrp="1"/>
          </p:cNvGraphicFramePr>
          <p:nvPr/>
        </p:nvGraphicFramePr>
        <p:xfrm>
          <a:off x="1450820" y="2143409"/>
          <a:ext cx="13234444" cy="10997280"/>
        </p:xfrm>
        <a:graphic>
          <a:graphicData uri="http://schemas.openxmlformats.org/drawingml/2006/table">
            <a:tbl>
              <a:tblPr>
                <a:tableStyleId>{5C22544A-7EE6-4342-B048-85BDC9FD1C3A}</a:tableStyleId>
              </a:tblPr>
              <a:tblGrid>
                <a:gridCol w="2590828">
                  <a:extLst>
                    <a:ext uri="{9D8B030D-6E8A-4147-A177-3AD203B41FA5}">
                      <a16:colId xmlns:a16="http://schemas.microsoft.com/office/drawing/2014/main" xmlns="" val="468399710"/>
                    </a:ext>
                  </a:extLst>
                </a:gridCol>
                <a:gridCol w="10643616">
                  <a:extLst>
                    <a:ext uri="{9D8B030D-6E8A-4147-A177-3AD203B41FA5}">
                      <a16:colId xmlns:a16="http://schemas.microsoft.com/office/drawing/2014/main" xmlns="" val="1751828720"/>
                    </a:ext>
                  </a:extLst>
                </a:gridCol>
              </a:tblGrid>
              <a:tr h="900000">
                <a:tc>
                  <a:txBody>
                    <a:bodyPr/>
                    <a:lstStyle/>
                    <a:p>
                      <a:pPr algn="l" fontAlgn="ctr"/>
                      <a:r>
                        <a:rPr lang="en-GB" sz="2400" b="1" u="none" strike="noStrike">
                          <a:solidFill>
                            <a:schemeClr val="tx1"/>
                          </a:solidFill>
                          <a:effectLst/>
                          <a:latin typeface="Fira Sans"/>
                        </a:rPr>
                        <a:t>Charlotte Gamble</a:t>
                      </a:r>
                      <a:endParaRPr lang="en-GB" sz="2400" b="1" i="0" u="none" strike="noStrike">
                        <a:solidFill>
                          <a:schemeClr val="tx1"/>
                        </a:solidFill>
                        <a:effectLst/>
                        <a:latin typeface="Fira Sans"/>
                      </a:endParaRPr>
                    </a:p>
                  </a:txBody>
                  <a:tcPr marL="144000" marR="144000" marT="0" marB="0" anchor="ctr">
                    <a:lnL w="76200" cap="flat" cmpd="sng" algn="ctr">
                      <a:solidFill>
                        <a:schemeClr val="accent6">
                          <a:lumMod val="50000"/>
                        </a:schemeClr>
                      </a:solidFill>
                      <a:prstDash val="solid"/>
                      <a:round/>
                      <a:headEnd type="none" w="med" len="med"/>
                      <a:tailEnd type="none" w="med" len="med"/>
                    </a:lnL>
                    <a:lnR w="57150" cap="flat" cmpd="sng" algn="ctr">
                      <a:solidFill>
                        <a:schemeClr val="accent6">
                          <a:lumMod val="20000"/>
                          <a:lumOff val="80000"/>
                        </a:schemeClr>
                      </a:solidFill>
                      <a:prstDash val="solid"/>
                      <a:round/>
                      <a:headEnd type="none" w="med" len="med"/>
                      <a:tailEnd type="none" w="med" len="med"/>
                    </a:lnR>
                    <a:lnT w="76200" cap="flat" cmpd="sng" algn="ctr">
                      <a:solidFill>
                        <a:schemeClr val="accent6">
                          <a:lumMod val="50000"/>
                        </a:schemeClr>
                      </a:solidFill>
                      <a:prstDash val="solid"/>
                      <a:round/>
                      <a:headEnd type="none" w="med" len="med"/>
                      <a:tailEnd type="none" w="med" len="med"/>
                    </a:lnT>
                    <a:lnB w="57150" cap="flat" cmpd="sng" algn="ctr">
                      <a:solidFill>
                        <a:schemeClr val="accent6">
                          <a:lumMod val="20000"/>
                          <a:lumOff val="80000"/>
                        </a:schemeClr>
                      </a:solidFill>
                      <a:prstDash val="solid"/>
                      <a:round/>
                      <a:headEnd type="none" w="med" len="med"/>
                      <a:tailEnd type="none" w="med" len="med"/>
                    </a:lnB>
                    <a:solidFill>
                      <a:schemeClr val="bg1">
                        <a:lumMod val="95000"/>
                      </a:schemeClr>
                    </a:solidFill>
                  </a:tcPr>
                </a:tc>
                <a:tc>
                  <a:txBody>
                    <a:bodyPr/>
                    <a:lstStyle/>
                    <a:p>
                      <a:pPr algn="l" fontAlgn="ctr"/>
                      <a:r>
                        <a:rPr lang="en-GB" sz="2400" b="0" u="none" strike="noStrike" dirty="0">
                          <a:solidFill>
                            <a:schemeClr val="tx1"/>
                          </a:solidFill>
                          <a:effectLst/>
                          <a:latin typeface="Fira Sans"/>
                        </a:rPr>
                        <a:t>Improving the mental wellbeing of people with dementia using technology and group events to connect and reduce loneliness</a:t>
                      </a:r>
                      <a:endParaRPr lang="en-GB" sz="2400" b="0" i="0" u="none" strike="noStrike" dirty="0">
                        <a:solidFill>
                          <a:schemeClr val="tx1"/>
                        </a:solidFill>
                        <a:effectLst/>
                        <a:latin typeface="Fira Sans"/>
                      </a:endParaRPr>
                    </a:p>
                  </a:txBody>
                  <a:tcPr marL="144000" marR="144000" marT="0" marB="0" anchor="ctr">
                    <a:lnL w="57150" cap="flat" cmpd="sng" algn="ctr">
                      <a:solidFill>
                        <a:schemeClr val="accent6">
                          <a:lumMod val="20000"/>
                          <a:lumOff val="80000"/>
                        </a:schemeClr>
                      </a:solidFill>
                      <a:prstDash val="solid"/>
                      <a:round/>
                      <a:headEnd type="none" w="med" len="med"/>
                      <a:tailEnd type="none" w="med" len="med"/>
                    </a:lnL>
                    <a:lnR w="76200" cap="flat" cmpd="sng" algn="ctr">
                      <a:solidFill>
                        <a:schemeClr val="accent6">
                          <a:lumMod val="50000"/>
                        </a:schemeClr>
                      </a:solidFill>
                      <a:prstDash val="solid"/>
                      <a:round/>
                      <a:headEnd type="none" w="med" len="med"/>
                      <a:tailEnd type="none" w="med" len="med"/>
                    </a:lnR>
                    <a:lnT w="76200" cap="flat" cmpd="sng" algn="ctr">
                      <a:solidFill>
                        <a:schemeClr val="accent6">
                          <a:lumMod val="50000"/>
                        </a:schemeClr>
                      </a:solidFill>
                      <a:prstDash val="solid"/>
                      <a:round/>
                      <a:headEnd type="none" w="med" len="med"/>
                      <a:tailEnd type="none" w="med" len="med"/>
                    </a:lnT>
                    <a:lnB w="5715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xmlns="" val="3959873839"/>
                  </a:ext>
                </a:extLst>
              </a:tr>
              <a:tr h="900000">
                <a:tc>
                  <a:txBody>
                    <a:bodyPr/>
                    <a:lstStyle/>
                    <a:p>
                      <a:pPr algn="l" fontAlgn="ctr"/>
                      <a:r>
                        <a:rPr lang="en-GB" sz="2400" b="1" u="none" strike="noStrike">
                          <a:solidFill>
                            <a:schemeClr val="tx1"/>
                          </a:solidFill>
                          <a:effectLst/>
                          <a:latin typeface="Fira Sans"/>
                        </a:rPr>
                        <a:t>Jamie Woolley</a:t>
                      </a:r>
                      <a:endParaRPr lang="en-GB" sz="2400" b="1" i="0" u="none" strike="noStrike">
                        <a:solidFill>
                          <a:schemeClr val="tx1"/>
                        </a:solidFill>
                        <a:effectLst/>
                        <a:latin typeface="Fira Sans"/>
                      </a:endParaRPr>
                    </a:p>
                  </a:txBody>
                  <a:tcPr marL="144000" marR="144000" marT="0" marB="0" anchor="ctr">
                    <a:lnL w="76200" cap="flat" cmpd="sng" algn="ctr">
                      <a:solidFill>
                        <a:schemeClr val="accent6">
                          <a:lumMod val="50000"/>
                        </a:schemeClr>
                      </a:solidFill>
                      <a:prstDash val="solid"/>
                      <a:round/>
                      <a:headEnd type="none" w="med" len="med"/>
                      <a:tailEnd type="none" w="med" len="med"/>
                    </a:lnL>
                    <a:lnR w="57150" cap="flat" cmpd="sng" algn="ctr">
                      <a:solidFill>
                        <a:schemeClr val="accent6">
                          <a:lumMod val="20000"/>
                          <a:lumOff val="80000"/>
                        </a:schemeClr>
                      </a:solidFill>
                      <a:prstDash val="solid"/>
                      <a:round/>
                      <a:headEnd type="none" w="med" len="med"/>
                      <a:tailEnd type="none" w="med" len="med"/>
                    </a:lnR>
                    <a:lnT w="57150" cap="flat" cmpd="sng" algn="ctr">
                      <a:solidFill>
                        <a:schemeClr val="accent6">
                          <a:lumMod val="20000"/>
                          <a:lumOff val="80000"/>
                        </a:schemeClr>
                      </a:solidFill>
                      <a:prstDash val="solid"/>
                      <a:round/>
                      <a:headEnd type="none" w="med" len="med"/>
                      <a:tailEnd type="none" w="med" len="med"/>
                    </a:lnT>
                    <a:lnB w="57150" cap="flat" cmpd="sng" algn="ctr">
                      <a:solidFill>
                        <a:schemeClr val="accent6">
                          <a:lumMod val="20000"/>
                          <a:lumOff val="80000"/>
                        </a:schemeClr>
                      </a:solidFill>
                      <a:prstDash val="solid"/>
                      <a:round/>
                      <a:headEnd type="none" w="med" len="med"/>
                      <a:tailEnd type="none" w="med" len="med"/>
                    </a:lnB>
                    <a:solidFill>
                      <a:schemeClr val="bg1">
                        <a:lumMod val="95000"/>
                      </a:schemeClr>
                    </a:solidFill>
                  </a:tcPr>
                </a:tc>
                <a:tc>
                  <a:txBody>
                    <a:bodyPr/>
                    <a:lstStyle/>
                    <a:p>
                      <a:pPr algn="l" fontAlgn="ctr"/>
                      <a:r>
                        <a:rPr lang="en-GB" sz="2400" b="0" u="none" strike="noStrike" dirty="0">
                          <a:solidFill>
                            <a:schemeClr val="tx1"/>
                          </a:solidFill>
                          <a:effectLst/>
                          <a:latin typeface="Fira Sans"/>
                        </a:rPr>
                        <a:t>Supporting adults with learning disabilities and/or mental health issues with Makaton teaching to improve cognition and wellbeing </a:t>
                      </a:r>
                      <a:endParaRPr lang="en-GB" sz="2400" b="0" i="0" u="none" strike="noStrike" dirty="0">
                        <a:solidFill>
                          <a:schemeClr val="tx1"/>
                        </a:solidFill>
                        <a:effectLst/>
                        <a:latin typeface="Fira Sans"/>
                      </a:endParaRPr>
                    </a:p>
                  </a:txBody>
                  <a:tcPr marL="144000" marR="144000" marT="0" marB="0" anchor="ctr">
                    <a:lnL w="57150" cap="flat" cmpd="sng" algn="ctr">
                      <a:solidFill>
                        <a:schemeClr val="accent6">
                          <a:lumMod val="20000"/>
                          <a:lumOff val="80000"/>
                        </a:schemeClr>
                      </a:solidFill>
                      <a:prstDash val="solid"/>
                      <a:round/>
                      <a:headEnd type="none" w="med" len="med"/>
                      <a:tailEnd type="none" w="med" len="med"/>
                    </a:lnL>
                    <a:lnR w="76200" cap="flat" cmpd="sng" algn="ctr">
                      <a:solidFill>
                        <a:schemeClr val="accent6">
                          <a:lumMod val="50000"/>
                        </a:schemeClr>
                      </a:solidFill>
                      <a:prstDash val="solid"/>
                      <a:round/>
                      <a:headEnd type="none" w="med" len="med"/>
                      <a:tailEnd type="none" w="med" len="med"/>
                    </a:lnR>
                    <a:lnT w="57150" cap="flat" cmpd="sng" algn="ctr">
                      <a:solidFill>
                        <a:schemeClr val="accent6">
                          <a:lumMod val="20000"/>
                          <a:lumOff val="80000"/>
                        </a:schemeClr>
                      </a:solidFill>
                      <a:prstDash val="solid"/>
                      <a:round/>
                      <a:headEnd type="none" w="med" len="med"/>
                      <a:tailEnd type="none" w="med" len="med"/>
                    </a:lnT>
                    <a:lnB w="5715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xmlns="" val="1480389136"/>
                  </a:ext>
                </a:extLst>
              </a:tr>
              <a:tr h="900000">
                <a:tc>
                  <a:txBody>
                    <a:bodyPr/>
                    <a:lstStyle/>
                    <a:p>
                      <a:pPr algn="l" fontAlgn="ctr"/>
                      <a:r>
                        <a:rPr lang="en-GB" sz="2400" b="1" u="none" strike="noStrike">
                          <a:solidFill>
                            <a:schemeClr val="tx1"/>
                          </a:solidFill>
                          <a:effectLst/>
                          <a:latin typeface="Fira Sans"/>
                        </a:rPr>
                        <a:t>Anna Davis</a:t>
                      </a:r>
                      <a:endParaRPr lang="en-GB" sz="2400" b="1" i="0" u="none" strike="noStrike">
                        <a:solidFill>
                          <a:schemeClr val="tx1"/>
                        </a:solidFill>
                        <a:effectLst/>
                        <a:latin typeface="Fira Sans"/>
                      </a:endParaRPr>
                    </a:p>
                  </a:txBody>
                  <a:tcPr marL="144000" marR="144000" marT="0" marB="0" anchor="ctr">
                    <a:lnL w="76200" cap="flat" cmpd="sng" algn="ctr">
                      <a:solidFill>
                        <a:schemeClr val="accent6">
                          <a:lumMod val="50000"/>
                        </a:schemeClr>
                      </a:solidFill>
                      <a:prstDash val="solid"/>
                      <a:round/>
                      <a:headEnd type="none" w="med" len="med"/>
                      <a:tailEnd type="none" w="med" len="med"/>
                    </a:lnL>
                    <a:lnR w="57150" cap="flat" cmpd="sng" algn="ctr">
                      <a:solidFill>
                        <a:schemeClr val="accent6">
                          <a:lumMod val="20000"/>
                          <a:lumOff val="80000"/>
                        </a:schemeClr>
                      </a:solidFill>
                      <a:prstDash val="solid"/>
                      <a:round/>
                      <a:headEnd type="none" w="med" len="med"/>
                      <a:tailEnd type="none" w="med" len="med"/>
                    </a:lnR>
                    <a:lnT w="57150" cap="flat" cmpd="sng" algn="ctr">
                      <a:solidFill>
                        <a:schemeClr val="accent6">
                          <a:lumMod val="20000"/>
                          <a:lumOff val="80000"/>
                        </a:schemeClr>
                      </a:solidFill>
                      <a:prstDash val="solid"/>
                      <a:round/>
                      <a:headEnd type="none" w="med" len="med"/>
                      <a:tailEnd type="none" w="med" len="med"/>
                    </a:lnT>
                    <a:lnB w="57150" cap="flat" cmpd="sng" algn="ctr">
                      <a:solidFill>
                        <a:schemeClr val="accent6">
                          <a:lumMod val="20000"/>
                          <a:lumOff val="80000"/>
                        </a:schemeClr>
                      </a:solidFill>
                      <a:prstDash val="solid"/>
                      <a:round/>
                      <a:headEnd type="none" w="med" len="med"/>
                      <a:tailEnd type="none" w="med" len="med"/>
                    </a:lnB>
                    <a:solidFill>
                      <a:schemeClr val="bg1">
                        <a:lumMod val="95000"/>
                      </a:schemeClr>
                    </a:solidFill>
                  </a:tcPr>
                </a:tc>
                <a:tc>
                  <a:txBody>
                    <a:bodyPr/>
                    <a:lstStyle/>
                    <a:p>
                      <a:pPr algn="l" fontAlgn="ctr"/>
                      <a:r>
                        <a:rPr lang="en-GB" sz="2400" b="0" u="none" strike="noStrike" dirty="0">
                          <a:solidFill>
                            <a:schemeClr val="tx1"/>
                          </a:solidFill>
                          <a:effectLst/>
                          <a:latin typeface="Fira Sans"/>
                        </a:rPr>
                        <a:t>Developing Learning Disability Reviews and NHS Health Checks to be delivered remotely and to include prevention, health promotion and social prescribing</a:t>
                      </a:r>
                      <a:endParaRPr lang="en-GB" sz="2400" b="0" i="0" u="none" strike="noStrike" dirty="0">
                        <a:solidFill>
                          <a:schemeClr val="tx1"/>
                        </a:solidFill>
                        <a:effectLst/>
                        <a:latin typeface="Fira Sans"/>
                      </a:endParaRPr>
                    </a:p>
                  </a:txBody>
                  <a:tcPr marL="144000" marR="144000" marT="0" marB="0" anchor="ctr">
                    <a:lnL w="57150" cap="flat" cmpd="sng" algn="ctr">
                      <a:solidFill>
                        <a:schemeClr val="accent6">
                          <a:lumMod val="20000"/>
                          <a:lumOff val="80000"/>
                        </a:schemeClr>
                      </a:solidFill>
                      <a:prstDash val="solid"/>
                      <a:round/>
                      <a:headEnd type="none" w="med" len="med"/>
                      <a:tailEnd type="none" w="med" len="med"/>
                    </a:lnL>
                    <a:lnR w="76200" cap="flat" cmpd="sng" algn="ctr">
                      <a:solidFill>
                        <a:schemeClr val="accent6">
                          <a:lumMod val="50000"/>
                        </a:schemeClr>
                      </a:solidFill>
                      <a:prstDash val="solid"/>
                      <a:round/>
                      <a:headEnd type="none" w="med" len="med"/>
                      <a:tailEnd type="none" w="med" len="med"/>
                    </a:lnR>
                    <a:lnT w="57150" cap="flat" cmpd="sng" algn="ctr">
                      <a:solidFill>
                        <a:schemeClr val="accent6">
                          <a:lumMod val="20000"/>
                          <a:lumOff val="80000"/>
                        </a:schemeClr>
                      </a:solidFill>
                      <a:prstDash val="solid"/>
                      <a:round/>
                      <a:headEnd type="none" w="med" len="med"/>
                      <a:tailEnd type="none" w="med" len="med"/>
                    </a:lnT>
                    <a:lnB w="5715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xmlns="" val="590735914"/>
                  </a:ext>
                </a:extLst>
              </a:tr>
              <a:tr h="900000">
                <a:tc>
                  <a:txBody>
                    <a:bodyPr/>
                    <a:lstStyle/>
                    <a:p>
                      <a:pPr algn="l" fontAlgn="ctr"/>
                      <a:r>
                        <a:rPr lang="en-GB" sz="2400" b="1" u="none" strike="noStrike">
                          <a:solidFill>
                            <a:schemeClr val="tx1"/>
                          </a:solidFill>
                          <a:effectLst/>
                          <a:latin typeface="Fira Sans"/>
                        </a:rPr>
                        <a:t>Rachel Harris​ </a:t>
                      </a:r>
                      <a:endParaRPr lang="en-GB" sz="2400" b="1" i="0" u="none" strike="noStrike">
                        <a:solidFill>
                          <a:schemeClr val="tx1"/>
                        </a:solidFill>
                        <a:effectLst/>
                        <a:latin typeface="Fira Sans"/>
                      </a:endParaRPr>
                    </a:p>
                  </a:txBody>
                  <a:tcPr marL="144000" marR="144000" marT="0" marB="0" anchor="ctr">
                    <a:lnL w="76200" cap="flat" cmpd="sng" algn="ctr">
                      <a:solidFill>
                        <a:schemeClr val="accent6">
                          <a:lumMod val="50000"/>
                        </a:schemeClr>
                      </a:solidFill>
                      <a:prstDash val="solid"/>
                      <a:round/>
                      <a:headEnd type="none" w="med" len="med"/>
                      <a:tailEnd type="none" w="med" len="med"/>
                    </a:lnL>
                    <a:lnR w="57150" cap="flat" cmpd="sng" algn="ctr">
                      <a:solidFill>
                        <a:schemeClr val="accent6">
                          <a:lumMod val="20000"/>
                          <a:lumOff val="80000"/>
                        </a:schemeClr>
                      </a:solidFill>
                      <a:prstDash val="solid"/>
                      <a:round/>
                      <a:headEnd type="none" w="med" len="med"/>
                      <a:tailEnd type="none" w="med" len="med"/>
                    </a:lnR>
                    <a:lnT w="57150" cap="flat" cmpd="sng" algn="ctr">
                      <a:solidFill>
                        <a:schemeClr val="accent6">
                          <a:lumMod val="20000"/>
                          <a:lumOff val="80000"/>
                        </a:schemeClr>
                      </a:solidFill>
                      <a:prstDash val="solid"/>
                      <a:round/>
                      <a:headEnd type="none" w="med" len="med"/>
                      <a:tailEnd type="none" w="med" len="med"/>
                    </a:lnT>
                    <a:lnB w="57150" cap="flat" cmpd="sng" algn="ctr">
                      <a:solidFill>
                        <a:schemeClr val="accent6">
                          <a:lumMod val="20000"/>
                          <a:lumOff val="80000"/>
                        </a:schemeClr>
                      </a:solidFill>
                      <a:prstDash val="solid"/>
                      <a:round/>
                      <a:headEnd type="none" w="med" len="med"/>
                      <a:tailEnd type="none" w="med" len="med"/>
                    </a:lnB>
                    <a:solidFill>
                      <a:schemeClr val="bg1">
                        <a:lumMod val="95000"/>
                      </a:schemeClr>
                    </a:solidFill>
                  </a:tcPr>
                </a:tc>
                <a:tc>
                  <a:txBody>
                    <a:bodyPr/>
                    <a:lstStyle/>
                    <a:p>
                      <a:pPr algn="l" fontAlgn="ctr"/>
                      <a:r>
                        <a:rPr lang="en-GB" sz="2400" b="0" u="none" strike="noStrike" dirty="0">
                          <a:solidFill>
                            <a:schemeClr val="tx1"/>
                          </a:solidFill>
                          <a:effectLst/>
                          <a:latin typeface="Fira Sans"/>
                        </a:rPr>
                        <a:t>Using technology to help carers support each other and to help those at risk of diabetes</a:t>
                      </a:r>
                      <a:endParaRPr lang="en-GB" sz="2400" b="0" i="0" u="none" strike="noStrike" dirty="0">
                        <a:solidFill>
                          <a:schemeClr val="tx1"/>
                        </a:solidFill>
                        <a:effectLst/>
                        <a:latin typeface="Fira Sans"/>
                      </a:endParaRPr>
                    </a:p>
                  </a:txBody>
                  <a:tcPr marL="144000" marR="144000" marT="0" marB="0" anchor="ctr">
                    <a:lnL w="57150" cap="flat" cmpd="sng" algn="ctr">
                      <a:solidFill>
                        <a:schemeClr val="accent6">
                          <a:lumMod val="20000"/>
                          <a:lumOff val="80000"/>
                        </a:schemeClr>
                      </a:solidFill>
                      <a:prstDash val="solid"/>
                      <a:round/>
                      <a:headEnd type="none" w="med" len="med"/>
                      <a:tailEnd type="none" w="med" len="med"/>
                    </a:lnL>
                    <a:lnR w="76200" cap="flat" cmpd="sng" algn="ctr">
                      <a:solidFill>
                        <a:schemeClr val="accent6">
                          <a:lumMod val="50000"/>
                        </a:schemeClr>
                      </a:solidFill>
                      <a:prstDash val="solid"/>
                      <a:round/>
                      <a:headEnd type="none" w="med" len="med"/>
                      <a:tailEnd type="none" w="med" len="med"/>
                    </a:lnR>
                    <a:lnT w="57150" cap="flat" cmpd="sng" algn="ctr">
                      <a:solidFill>
                        <a:schemeClr val="accent6">
                          <a:lumMod val="20000"/>
                          <a:lumOff val="80000"/>
                        </a:schemeClr>
                      </a:solidFill>
                      <a:prstDash val="solid"/>
                      <a:round/>
                      <a:headEnd type="none" w="med" len="med"/>
                      <a:tailEnd type="none" w="med" len="med"/>
                    </a:lnT>
                    <a:lnB w="5715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xmlns="" val="1379561521"/>
                  </a:ext>
                </a:extLst>
              </a:tr>
              <a:tr h="900000">
                <a:tc>
                  <a:txBody>
                    <a:bodyPr/>
                    <a:lstStyle/>
                    <a:p>
                      <a:pPr algn="l" fontAlgn="ctr"/>
                      <a:r>
                        <a:rPr lang="en-GB" sz="2400" b="1" u="none" strike="noStrike">
                          <a:solidFill>
                            <a:schemeClr val="tx1"/>
                          </a:solidFill>
                          <a:effectLst/>
                          <a:latin typeface="Fira Sans"/>
                        </a:rPr>
                        <a:t>Sharmin Leach</a:t>
                      </a:r>
                      <a:endParaRPr lang="en-GB" sz="2400" b="1" i="0" u="none" strike="noStrike">
                        <a:solidFill>
                          <a:schemeClr val="tx1"/>
                        </a:solidFill>
                        <a:effectLst/>
                        <a:latin typeface="Fira Sans"/>
                      </a:endParaRPr>
                    </a:p>
                  </a:txBody>
                  <a:tcPr marL="144000" marR="144000" marT="0" marB="0" anchor="ctr">
                    <a:lnL w="76200" cap="flat" cmpd="sng" algn="ctr">
                      <a:solidFill>
                        <a:schemeClr val="accent6">
                          <a:lumMod val="50000"/>
                        </a:schemeClr>
                      </a:solidFill>
                      <a:prstDash val="solid"/>
                      <a:round/>
                      <a:headEnd type="none" w="med" len="med"/>
                      <a:tailEnd type="none" w="med" len="med"/>
                    </a:lnL>
                    <a:lnR w="57150" cap="flat" cmpd="sng" algn="ctr">
                      <a:solidFill>
                        <a:schemeClr val="accent6">
                          <a:lumMod val="20000"/>
                          <a:lumOff val="80000"/>
                        </a:schemeClr>
                      </a:solidFill>
                      <a:prstDash val="solid"/>
                      <a:round/>
                      <a:headEnd type="none" w="med" len="med"/>
                      <a:tailEnd type="none" w="med" len="med"/>
                    </a:lnR>
                    <a:lnT w="57150" cap="flat" cmpd="sng" algn="ctr">
                      <a:solidFill>
                        <a:schemeClr val="accent6">
                          <a:lumMod val="20000"/>
                          <a:lumOff val="80000"/>
                        </a:schemeClr>
                      </a:solidFill>
                      <a:prstDash val="solid"/>
                      <a:round/>
                      <a:headEnd type="none" w="med" len="med"/>
                      <a:tailEnd type="none" w="med" len="med"/>
                    </a:lnT>
                    <a:lnB w="57150" cap="flat" cmpd="sng" algn="ctr">
                      <a:solidFill>
                        <a:schemeClr val="accent6">
                          <a:lumMod val="20000"/>
                          <a:lumOff val="80000"/>
                        </a:schemeClr>
                      </a:solidFill>
                      <a:prstDash val="solid"/>
                      <a:round/>
                      <a:headEnd type="none" w="med" len="med"/>
                      <a:tailEnd type="none" w="med" len="med"/>
                    </a:lnB>
                    <a:solidFill>
                      <a:schemeClr val="bg1">
                        <a:lumMod val="95000"/>
                      </a:schemeClr>
                    </a:solidFill>
                  </a:tcPr>
                </a:tc>
                <a:tc>
                  <a:txBody>
                    <a:bodyPr/>
                    <a:lstStyle/>
                    <a:p>
                      <a:pPr algn="l" fontAlgn="ctr"/>
                      <a:r>
                        <a:rPr lang="en-GB" sz="2400" b="0" u="none" strike="noStrike" dirty="0">
                          <a:solidFill>
                            <a:schemeClr val="tx1"/>
                          </a:solidFill>
                          <a:effectLst/>
                          <a:latin typeface="Fira Sans"/>
                        </a:rPr>
                        <a:t>Supporting at-risk patients who are over 65 and have not had a pneumococcal vaccine with vaccine invitations and advice</a:t>
                      </a:r>
                      <a:endParaRPr lang="en-GB" sz="2400" b="0" i="0" u="none" strike="noStrike" dirty="0">
                        <a:solidFill>
                          <a:schemeClr val="tx1"/>
                        </a:solidFill>
                        <a:effectLst/>
                        <a:latin typeface="Fira Sans"/>
                      </a:endParaRPr>
                    </a:p>
                  </a:txBody>
                  <a:tcPr marL="144000" marR="144000" marT="0" marB="0" anchor="ctr">
                    <a:lnL w="57150" cap="flat" cmpd="sng" algn="ctr">
                      <a:solidFill>
                        <a:schemeClr val="accent6">
                          <a:lumMod val="20000"/>
                          <a:lumOff val="80000"/>
                        </a:schemeClr>
                      </a:solidFill>
                      <a:prstDash val="solid"/>
                      <a:round/>
                      <a:headEnd type="none" w="med" len="med"/>
                      <a:tailEnd type="none" w="med" len="med"/>
                    </a:lnL>
                    <a:lnR w="76200" cap="flat" cmpd="sng" algn="ctr">
                      <a:solidFill>
                        <a:schemeClr val="accent6">
                          <a:lumMod val="50000"/>
                        </a:schemeClr>
                      </a:solidFill>
                      <a:prstDash val="solid"/>
                      <a:round/>
                      <a:headEnd type="none" w="med" len="med"/>
                      <a:tailEnd type="none" w="med" len="med"/>
                    </a:lnR>
                    <a:lnT w="57150" cap="flat" cmpd="sng" algn="ctr">
                      <a:solidFill>
                        <a:schemeClr val="accent6">
                          <a:lumMod val="20000"/>
                          <a:lumOff val="80000"/>
                        </a:schemeClr>
                      </a:solidFill>
                      <a:prstDash val="solid"/>
                      <a:round/>
                      <a:headEnd type="none" w="med" len="med"/>
                      <a:tailEnd type="none" w="med" len="med"/>
                    </a:lnT>
                    <a:lnB w="5715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xmlns="" val="673905965"/>
                  </a:ext>
                </a:extLst>
              </a:tr>
              <a:tr h="900000">
                <a:tc>
                  <a:txBody>
                    <a:bodyPr/>
                    <a:lstStyle/>
                    <a:p>
                      <a:pPr algn="l" fontAlgn="ctr"/>
                      <a:r>
                        <a:rPr lang="en-GB" sz="2400" b="1" u="none" strike="noStrike" dirty="0">
                          <a:solidFill>
                            <a:schemeClr val="tx1"/>
                          </a:solidFill>
                          <a:effectLst/>
                          <a:latin typeface="Fira Sans"/>
                        </a:rPr>
                        <a:t>Lisa Hodgkinson</a:t>
                      </a:r>
                      <a:endParaRPr lang="en-GB" sz="2400" b="1" i="0" u="none" strike="noStrike" dirty="0">
                        <a:solidFill>
                          <a:schemeClr val="tx1"/>
                        </a:solidFill>
                        <a:effectLst/>
                        <a:latin typeface="Fira Sans"/>
                      </a:endParaRPr>
                    </a:p>
                  </a:txBody>
                  <a:tcPr marL="144000" marR="144000" marT="0" marB="0" anchor="ctr">
                    <a:lnL w="76200" cap="flat" cmpd="sng" algn="ctr">
                      <a:solidFill>
                        <a:schemeClr val="accent6">
                          <a:lumMod val="50000"/>
                        </a:schemeClr>
                      </a:solidFill>
                      <a:prstDash val="solid"/>
                      <a:round/>
                      <a:headEnd type="none" w="med" len="med"/>
                      <a:tailEnd type="none" w="med" len="med"/>
                    </a:lnL>
                    <a:lnR w="57150" cap="flat" cmpd="sng" algn="ctr">
                      <a:solidFill>
                        <a:schemeClr val="accent6">
                          <a:lumMod val="20000"/>
                          <a:lumOff val="80000"/>
                        </a:schemeClr>
                      </a:solidFill>
                      <a:prstDash val="solid"/>
                      <a:round/>
                      <a:headEnd type="none" w="med" len="med"/>
                      <a:tailEnd type="none" w="med" len="med"/>
                    </a:lnR>
                    <a:lnT w="57150" cap="flat" cmpd="sng" algn="ctr">
                      <a:solidFill>
                        <a:schemeClr val="accent6">
                          <a:lumMod val="20000"/>
                          <a:lumOff val="80000"/>
                        </a:schemeClr>
                      </a:solidFill>
                      <a:prstDash val="solid"/>
                      <a:round/>
                      <a:headEnd type="none" w="med" len="med"/>
                      <a:tailEnd type="none" w="med" len="med"/>
                    </a:lnT>
                    <a:lnB w="57150" cap="flat" cmpd="sng" algn="ctr">
                      <a:solidFill>
                        <a:schemeClr val="accent6">
                          <a:lumMod val="20000"/>
                          <a:lumOff val="80000"/>
                        </a:schemeClr>
                      </a:solidFill>
                      <a:prstDash val="solid"/>
                      <a:round/>
                      <a:headEnd type="none" w="med" len="med"/>
                      <a:tailEnd type="none" w="med" len="med"/>
                    </a:lnB>
                    <a:solidFill>
                      <a:schemeClr val="bg1">
                        <a:lumMod val="95000"/>
                      </a:schemeClr>
                    </a:solidFill>
                  </a:tcPr>
                </a:tc>
                <a:tc>
                  <a:txBody>
                    <a:bodyPr/>
                    <a:lstStyle/>
                    <a:p>
                      <a:pPr algn="l" fontAlgn="ctr"/>
                      <a:r>
                        <a:rPr lang="en-GB" sz="2400" b="0" u="none" strike="noStrike" dirty="0">
                          <a:solidFill>
                            <a:schemeClr val="tx1"/>
                          </a:solidFill>
                          <a:effectLst/>
                          <a:latin typeface="Fira Sans"/>
                        </a:rPr>
                        <a:t>Training health care workers to build their knowledge of frailty and the ability to prevent it through interventions</a:t>
                      </a:r>
                      <a:endParaRPr lang="en-GB" sz="2400" b="0" i="0" u="none" strike="noStrike" dirty="0">
                        <a:solidFill>
                          <a:schemeClr val="tx1"/>
                        </a:solidFill>
                        <a:effectLst/>
                        <a:latin typeface="Fira Sans"/>
                      </a:endParaRPr>
                    </a:p>
                  </a:txBody>
                  <a:tcPr marL="144000" marR="144000" marT="0" marB="0" anchor="ctr">
                    <a:lnL w="57150" cap="flat" cmpd="sng" algn="ctr">
                      <a:solidFill>
                        <a:schemeClr val="accent6">
                          <a:lumMod val="20000"/>
                          <a:lumOff val="80000"/>
                        </a:schemeClr>
                      </a:solidFill>
                      <a:prstDash val="solid"/>
                      <a:round/>
                      <a:headEnd type="none" w="med" len="med"/>
                      <a:tailEnd type="none" w="med" len="med"/>
                    </a:lnL>
                    <a:lnR w="76200" cap="flat" cmpd="sng" algn="ctr">
                      <a:solidFill>
                        <a:schemeClr val="accent6">
                          <a:lumMod val="50000"/>
                        </a:schemeClr>
                      </a:solidFill>
                      <a:prstDash val="solid"/>
                      <a:round/>
                      <a:headEnd type="none" w="med" len="med"/>
                      <a:tailEnd type="none" w="med" len="med"/>
                    </a:lnR>
                    <a:lnT w="57150" cap="flat" cmpd="sng" algn="ctr">
                      <a:solidFill>
                        <a:schemeClr val="accent6">
                          <a:lumMod val="20000"/>
                          <a:lumOff val="80000"/>
                        </a:schemeClr>
                      </a:solidFill>
                      <a:prstDash val="solid"/>
                      <a:round/>
                      <a:headEnd type="none" w="med" len="med"/>
                      <a:tailEnd type="none" w="med" len="med"/>
                    </a:lnT>
                    <a:lnB w="5715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xmlns="" val="63478830"/>
                  </a:ext>
                </a:extLst>
              </a:tr>
              <a:tr h="900000">
                <a:tc>
                  <a:txBody>
                    <a:bodyPr/>
                    <a:lstStyle/>
                    <a:p>
                      <a:pPr algn="l" fontAlgn="ctr"/>
                      <a:r>
                        <a:rPr lang="en-GB" sz="2400" b="1" u="none" strike="noStrike" dirty="0">
                          <a:solidFill>
                            <a:schemeClr val="tx1"/>
                          </a:solidFill>
                          <a:effectLst/>
                          <a:latin typeface="Fira Sans"/>
                        </a:rPr>
                        <a:t>Liz Towlson</a:t>
                      </a:r>
                      <a:endParaRPr lang="en-GB" sz="2400" b="1" i="0" u="none" strike="noStrike" dirty="0">
                        <a:solidFill>
                          <a:schemeClr val="tx1"/>
                        </a:solidFill>
                        <a:effectLst/>
                        <a:latin typeface="Fira Sans"/>
                      </a:endParaRPr>
                    </a:p>
                  </a:txBody>
                  <a:tcPr marL="144000" marR="144000" marT="0" marB="0" anchor="ctr">
                    <a:lnL w="76200" cap="flat" cmpd="sng" algn="ctr">
                      <a:solidFill>
                        <a:schemeClr val="accent6">
                          <a:lumMod val="50000"/>
                        </a:schemeClr>
                      </a:solidFill>
                      <a:prstDash val="solid"/>
                      <a:round/>
                      <a:headEnd type="none" w="med" len="med"/>
                      <a:tailEnd type="none" w="med" len="med"/>
                    </a:lnL>
                    <a:lnR w="57150" cap="flat" cmpd="sng" algn="ctr">
                      <a:solidFill>
                        <a:schemeClr val="accent6">
                          <a:lumMod val="20000"/>
                          <a:lumOff val="80000"/>
                        </a:schemeClr>
                      </a:solidFill>
                      <a:prstDash val="solid"/>
                      <a:round/>
                      <a:headEnd type="none" w="med" len="med"/>
                      <a:tailEnd type="none" w="med" len="med"/>
                    </a:lnR>
                    <a:lnT w="57150" cap="flat" cmpd="sng" algn="ctr">
                      <a:solidFill>
                        <a:schemeClr val="accent6">
                          <a:lumMod val="20000"/>
                          <a:lumOff val="80000"/>
                        </a:schemeClr>
                      </a:solidFill>
                      <a:prstDash val="solid"/>
                      <a:round/>
                      <a:headEnd type="none" w="med" len="med"/>
                      <a:tailEnd type="none" w="med" len="med"/>
                    </a:lnT>
                    <a:lnB w="57150" cap="flat" cmpd="sng" algn="ctr">
                      <a:solidFill>
                        <a:schemeClr val="accent6">
                          <a:lumMod val="20000"/>
                          <a:lumOff val="80000"/>
                        </a:schemeClr>
                      </a:solidFill>
                      <a:prstDash val="solid"/>
                      <a:round/>
                      <a:headEnd type="none" w="med" len="med"/>
                      <a:tailEnd type="none" w="med" len="med"/>
                    </a:lnB>
                    <a:solidFill>
                      <a:schemeClr val="bg1">
                        <a:lumMod val="95000"/>
                      </a:schemeClr>
                    </a:solidFill>
                  </a:tcPr>
                </a:tc>
                <a:tc>
                  <a:txBody>
                    <a:bodyPr/>
                    <a:lstStyle/>
                    <a:p>
                      <a:pPr algn="l" fontAlgn="ctr"/>
                      <a:r>
                        <a:rPr lang="en-GB" sz="2400" b="0" u="none" strike="noStrike" dirty="0">
                          <a:solidFill>
                            <a:schemeClr val="tx1"/>
                          </a:solidFill>
                          <a:effectLst/>
                          <a:latin typeface="Fira Sans"/>
                        </a:rPr>
                        <a:t>Providing exercise programmes for patients with chronic disease, such as qi gong, to improve their physical and mental health</a:t>
                      </a:r>
                      <a:endParaRPr lang="en-GB" sz="2400" b="0" i="0" u="none" strike="noStrike" dirty="0">
                        <a:solidFill>
                          <a:schemeClr val="tx1"/>
                        </a:solidFill>
                        <a:effectLst/>
                        <a:latin typeface="Fira Sans"/>
                      </a:endParaRPr>
                    </a:p>
                  </a:txBody>
                  <a:tcPr marL="144000" marR="144000" marT="0" marB="0" anchor="ctr">
                    <a:lnL w="57150" cap="flat" cmpd="sng" algn="ctr">
                      <a:solidFill>
                        <a:schemeClr val="accent6">
                          <a:lumMod val="20000"/>
                          <a:lumOff val="80000"/>
                        </a:schemeClr>
                      </a:solidFill>
                      <a:prstDash val="solid"/>
                      <a:round/>
                      <a:headEnd type="none" w="med" len="med"/>
                      <a:tailEnd type="none" w="med" len="med"/>
                    </a:lnL>
                    <a:lnR w="76200" cap="flat" cmpd="sng" algn="ctr">
                      <a:solidFill>
                        <a:schemeClr val="accent6">
                          <a:lumMod val="50000"/>
                        </a:schemeClr>
                      </a:solidFill>
                      <a:prstDash val="solid"/>
                      <a:round/>
                      <a:headEnd type="none" w="med" len="med"/>
                      <a:tailEnd type="none" w="med" len="med"/>
                    </a:lnR>
                    <a:lnT w="57150" cap="flat" cmpd="sng" algn="ctr">
                      <a:solidFill>
                        <a:schemeClr val="accent6">
                          <a:lumMod val="20000"/>
                          <a:lumOff val="80000"/>
                        </a:schemeClr>
                      </a:solidFill>
                      <a:prstDash val="solid"/>
                      <a:round/>
                      <a:headEnd type="none" w="med" len="med"/>
                      <a:tailEnd type="none" w="med" len="med"/>
                    </a:lnT>
                    <a:lnB w="5715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xmlns="" val="877156428"/>
                  </a:ext>
                </a:extLst>
              </a:tr>
              <a:tr h="900000">
                <a:tc>
                  <a:txBody>
                    <a:bodyPr/>
                    <a:lstStyle/>
                    <a:p>
                      <a:pPr algn="l" fontAlgn="ctr"/>
                      <a:r>
                        <a:rPr lang="en-GB" sz="2400" b="1" u="none" strike="noStrike">
                          <a:solidFill>
                            <a:schemeClr val="tx1"/>
                          </a:solidFill>
                          <a:effectLst/>
                          <a:latin typeface="Fira Sans"/>
                        </a:rPr>
                        <a:t>Ryan Alsop</a:t>
                      </a:r>
                      <a:endParaRPr lang="en-GB" sz="2400" b="1" i="0" u="none" strike="noStrike">
                        <a:solidFill>
                          <a:schemeClr val="tx1"/>
                        </a:solidFill>
                        <a:effectLst/>
                        <a:latin typeface="Fira Sans"/>
                      </a:endParaRPr>
                    </a:p>
                  </a:txBody>
                  <a:tcPr marL="144000" marR="144000" marT="0" marB="0" anchor="ctr">
                    <a:lnL w="76200" cap="flat" cmpd="sng" algn="ctr">
                      <a:solidFill>
                        <a:schemeClr val="accent6">
                          <a:lumMod val="50000"/>
                        </a:schemeClr>
                      </a:solidFill>
                      <a:prstDash val="solid"/>
                      <a:round/>
                      <a:headEnd type="none" w="med" len="med"/>
                      <a:tailEnd type="none" w="med" len="med"/>
                    </a:lnL>
                    <a:lnR w="57150" cap="flat" cmpd="sng" algn="ctr">
                      <a:solidFill>
                        <a:schemeClr val="accent6">
                          <a:lumMod val="20000"/>
                          <a:lumOff val="80000"/>
                        </a:schemeClr>
                      </a:solidFill>
                      <a:prstDash val="solid"/>
                      <a:round/>
                      <a:headEnd type="none" w="med" len="med"/>
                      <a:tailEnd type="none" w="med" len="med"/>
                    </a:lnR>
                    <a:lnT w="57150" cap="flat" cmpd="sng" algn="ctr">
                      <a:solidFill>
                        <a:schemeClr val="accent6">
                          <a:lumMod val="20000"/>
                          <a:lumOff val="80000"/>
                        </a:schemeClr>
                      </a:solidFill>
                      <a:prstDash val="solid"/>
                      <a:round/>
                      <a:headEnd type="none" w="med" len="med"/>
                      <a:tailEnd type="none" w="med" len="med"/>
                    </a:lnT>
                    <a:lnB w="57150" cap="flat" cmpd="sng" algn="ctr">
                      <a:solidFill>
                        <a:schemeClr val="accent6">
                          <a:lumMod val="20000"/>
                          <a:lumOff val="80000"/>
                        </a:schemeClr>
                      </a:solidFill>
                      <a:prstDash val="solid"/>
                      <a:round/>
                      <a:headEnd type="none" w="med" len="med"/>
                      <a:tailEnd type="none" w="med" len="med"/>
                    </a:lnB>
                    <a:solidFill>
                      <a:schemeClr val="bg1">
                        <a:lumMod val="95000"/>
                      </a:schemeClr>
                    </a:solidFill>
                  </a:tcPr>
                </a:tc>
                <a:tc>
                  <a:txBody>
                    <a:bodyPr/>
                    <a:lstStyle/>
                    <a:p>
                      <a:pPr algn="l" fontAlgn="ctr"/>
                      <a:r>
                        <a:rPr lang="en-GB" sz="2400" b="0" u="none" strike="noStrike" dirty="0">
                          <a:solidFill>
                            <a:schemeClr val="tx1"/>
                          </a:solidFill>
                          <a:effectLst/>
                          <a:latin typeface="Fira Sans"/>
                        </a:rPr>
                        <a:t>Influencing commissioning to improve access for the LBGT+ community</a:t>
                      </a:r>
                      <a:endParaRPr lang="en-GB" sz="2400" b="0" i="0" u="none" strike="noStrike" dirty="0">
                        <a:solidFill>
                          <a:schemeClr val="tx1"/>
                        </a:solidFill>
                        <a:effectLst/>
                        <a:latin typeface="Fira Sans"/>
                      </a:endParaRPr>
                    </a:p>
                  </a:txBody>
                  <a:tcPr marL="144000" marR="144000" marT="0" marB="0" anchor="ctr">
                    <a:lnL w="57150" cap="flat" cmpd="sng" algn="ctr">
                      <a:solidFill>
                        <a:schemeClr val="accent6">
                          <a:lumMod val="20000"/>
                          <a:lumOff val="80000"/>
                        </a:schemeClr>
                      </a:solidFill>
                      <a:prstDash val="solid"/>
                      <a:round/>
                      <a:headEnd type="none" w="med" len="med"/>
                      <a:tailEnd type="none" w="med" len="med"/>
                    </a:lnL>
                    <a:lnR w="76200" cap="flat" cmpd="sng" algn="ctr">
                      <a:solidFill>
                        <a:schemeClr val="accent6">
                          <a:lumMod val="50000"/>
                        </a:schemeClr>
                      </a:solidFill>
                      <a:prstDash val="solid"/>
                      <a:round/>
                      <a:headEnd type="none" w="med" len="med"/>
                      <a:tailEnd type="none" w="med" len="med"/>
                    </a:lnR>
                    <a:lnT w="57150" cap="flat" cmpd="sng" algn="ctr">
                      <a:solidFill>
                        <a:schemeClr val="accent6">
                          <a:lumMod val="20000"/>
                          <a:lumOff val="80000"/>
                        </a:schemeClr>
                      </a:solidFill>
                      <a:prstDash val="solid"/>
                      <a:round/>
                      <a:headEnd type="none" w="med" len="med"/>
                      <a:tailEnd type="none" w="med" len="med"/>
                    </a:lnT>
                    <a:lnB w="5715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xmlns="" val="4252632033"/>
                  </a:ext>
                </a:extLst>
              </a:tr>
              <a:tr h="900000">
                <a:tc>
                  <a:txBody>
                    <a:bodyPr/>
                    <a:lstStyle/>
                    <a:p>
                      <a:pPr algn="l" fontAlgn="ctr"/>
                      <a:r>
                        <a:rPr lang="en-GB" sz="2400" b="1" u="none" strike="noStrike">
                          <a:solidFill>
                            <a:schemeClr val="tx1"/>
                          </a:solidFill>
                          <a:effectLst/>
                          <a:latin typeface="Fira Sans"/>
                        </a:rPr>
                        <a:t>Victoria Lee</a:t>
                      </a:r>
                      <a:endParaRPr lang="en-GB" sz="2400" b="1" i="0" u="none" strike="noStrike">
                        <a:solidFill>
                          <a:schemeClr val="tx1"/>
                        </a:solidFill>
                        <a:effectLst/>
                        <a:latin typeface="Fira Sans"/>
                      </a:endParaRPr>
                    </a:p>
                  </a:txBody>
                  <a:tcPr marL="144000" marR="144000" marT="0" marB="0" anchor="ctr">
                    <a:lnL w="76200" cap="flat" cmpd="sng" algn="ctr">
                      <a:solidFill>
                        <a:schemeClr val="accent6">
                          <a:lumMod val="50000"/>
                        </a:schemeClr>
                      </a:solidFill>
                      <a:prstDash val="solid"/>
                      <a:round/>
                      <a:headEnd type="none" w="med" len="med"/>
                      <a:tailEnd type="none" w="med" len="med"/>
                    </a:lnL>
                    <a:lnR w="57150" cap="flat" cmpd="sng" algn="ctr">
                      <a:solidFill>
                        <a:schemeClr val="accent6">
                          <a:lumMod val="20000"/>
                          <a:lumOff val="80000"/>
                        </a:schemeClr>
                      </a:solidFill>
                      <a:prstDash val="solid"/>
                      <a:round/>
                      <a:headEnd type="none" w="med" len="med"/>
                      <a:tailEnd type="none" w="med" len="med"/>
                    </a:lnR>
                    <a:lnT w="57150" cap="flat" cmpd="sng" algn="ctr">
                      <a:solidFill>
                        <a:schemeClr val="accent6">
                          <a:lumMod val="20000"/>
                          <a:lumOff val="80000"/>
                        </a:schemeClr>
                      </a:solidFill>
                      <a:prstDash val="solid"/>
                      <a:round/>
                      <a:headEnd type="none" w="med" len="med"/>
                      <a:tailEnd type="none" w="med" len="med"/>
                    </a:lnT>
                    <a:lnB w="57150" cap="flat" cmpd="sng" algn="ctr">
                      <a:solidFill>
                        <a:schemeClr val="accent6">
                          <a:lumMod val="20000"/>
                          <a:lumOff val="80000"/>
                        </a:schemeClr>
                      </a:solidFill>
                      <a:prstDash val="solid"/>
                      <a:round/>
                      <a:headEnd type="none" w="med" len="med"/>
                      <a:tailEnd type="none" w="med" len="med"/>
                    </a:lnB>
                    <a:solidFill>
                      <a:schemeClr val="bg1">
                        <a:lumMod val="95000"/>
                      </a:schemeClr>
                    </a:solidFill>
                  </a:tcPr>
                </a:tc>
                <a:tc>
                  <a:txBody>
                    <a:bodyPr/>
                    <a:lstStyle/>
                    <a:p>
                      <a:pPr algn="l" fontAlgn="ctr"/>
                      <a:r>
                        <a:rPr lang="en-GB" sz="2400" b="0" u="none" strike="noStrike" dirty="0">
                          <a:solidFill>
                            <a:schemeClr val="tx1"/>
                          </a:solidFill>
                          <a:effectLst/>
                          <a:latin typeface="Fira Sans"/>
                        </a:rPr>
                        <a:t>Supporting children and young people in schools and letting young people know what services are available</a:t>
                      </a:r>
                      <a:endParaRPr lang="en-GB" sz="2400" b="0" i="0" u="none" strike="noStrike" dirty="0">
                        <a:solidFill>
                          <a:schemeClr val="tx1"/>
                        </a:solidFill>
                        <a:effectLst/>
                        <a:latin typeface="Fira Sans"/>
                      </a:endParaRPr>
                    </a:p>
                  </a:txBody>
                  <a:tcPr marL="144000" marR="144000" marT="0" marB="0" anchor="ctr">
                    <a:lnL w="57150" cap="flat" cmpd="sng" algn="ctr">
                      <a:solidFill>
                        <a:schemeClr val="accent6">
                          <a:lumMod val="20000"/>
                          <a:lumOff val="80000"/>
                        </a:schemeClr>
                      </a:solidFill>
                      <a:prstDash val="solid"/>
                      <a:round/>
                      <a:headEnd type="none" w="med" len="med"/>
                      <a:tailEnd type="none" w="med" len="med"/>
                    </a:lnL>
                    <a:lnR w="76200" cap="flat" cmpd="sng" algn="ctr">
                      <a:solidFill>
                        <a:schemeClr val="accent6">
                          <a:lumMod val="50000"/>
                        </a:schemeClr>
                      </a:solidFill>
                      <a:prstDash val="solid"/>
                      <a:round/>
                      <a:headEnd type="none" w="med" len="med"/>
                      <a:tailEnd type="none" w="med" len="med"/>
                    </a:lnR>
                    <a:lnT w="57150" cap="flat" cmpd="sng" algn="ctr">
                      <a:solidFill>
                        <a:schemeClr val="accent6">
                          <a:lumMod val="20000"/>
                          <a:lumOff val="80000"/>
                        </a:schemeClr>
                      </a:solidFill>
                      <a:prstDash val="solid"/>
                      <a:round/>
                      <a:headEnd type="none" w="med" len="med"/>
                      <a:tailEnd type="none" w="med" len="med"/>
                    </a:lnT>
                    <a:lnB w="5715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xmlns="" val="838547673"/>
                  </a:ext>
                </a:extLst>
              </a:tr>
              <a:tr h="900000">
                <a:tc>
                  <a:txBody>
                    <a:bodyPr/>
                    <a:lstStyle/>
                    <a:p>
                      <a:pPr algn="l" fontAlgn="ctr"/>
                      <a:r>
                        <a:rPr lang="en-GB" sz="2400" b="1" u="none" strike="noStrike">
                          <a:solidFill>
                            <a:schemeClr val="tx1"/>
                          </a:solidFill>
                          <a:effectLst/>
                          <a:latin typeface="Fira Sans"/>
                        </a:rPr>
                        <a:t>Kathryn Nussey</a:t>
                      </a:r>
                      <a:endParaRPr lang="en-GB" sz="2400" b="1" i="0" u="none" strike="noStrike">
                        <a:solidFill>
                          <a:schemeClr val="tx1"/>
                        </a:solidFill>
                        <a:effectLst/>
                        <a:latin typeface="Fira Sans"/>
                      </a:endParaRPr>
                    </a:p>
                  </a:txBody>
                  <a:tcPr marL="144000" marR="144000" marT="0" marB="0" anchor="ctr">
                    <a:lnL w="76200" cap="flat" cmpd="sng" algn="ctr">
                      <a:solidFill>
                        <a:schemeClr val="accent6">
                          <a:lumMod val="50000"/>
                        </a:schemeClr>
                      </a:solidFill>
                      <a:prstDash val="solid"/>
                      <a:round/>
                      <a:headEnd type="none" w="med" len="med"/>
                      <a:tailEnd type="none" w="med" len="med"/>
                    </a:lnL>
                    <a:lnR w="57150" cap="flat" cmpd="sng" algn="ctr">
                      <a:solidFill>
                        <a:schemeClr val="accent6">
                          <a:lumMod val="20000"/>
                          <a:lumOff val="80000"/>
                        </a:schemeClr>
                      </a:solidFill>
                      <a:prstDash val="solid"/>
                      <a:round/>
                      <a:headEnd type="none" w="med" len="med"/>
                      <a:tailEnd type="none" w="med" len="med"/>
                    </a:lnR>
                    <a:lnT w="57150" cap="flat" cmpd="sng" algn="ctr">
                      <a:solidFill>
                        <a:schemeClr val="accent6">
                          <a:lumMod val="20000"/>
                          <a:lumOff val="80000"/>
                        </a:schemeClr>
                      </a:solidFill>
                      <a:prstDash val="solid"/>
                      <a:round/>
                      <a:headEnd type="none" w="med" len="med"/>
                      <a:tailEnd type="none" w="med" len="med"/>
                    </a:lnT>
                    <a:lnB w="57150" cap="flat" cmpd="sng" algn="ctr">
                      <a:solidFill>
                        <a:schemeClr val="accent6">
                          <a:lumMod val="20000"/>
                          <a:lumOff val="80000"/>
                        </a:schemeClr>
                      </a:solidFill>
                      <a:prstDash val="solid"/>
                      <a:round/>
                      <a:headEnd type="none" w="med" len="med"/>
                      <a:tailEnd type="none" w="med" len="med"/>
                    </a:lnB>
                    <a:solidFill>
                      <a:schemeClr val="bg1">
                        <a:lumMod val="95000"/>
                      </a:schemeClr>
                    </a:solidFill>
                  </a:tcPr>
                </a:tc>
                <a:tc>
                  <a:txBody>
                    <a:bodyPr/>
                    <a:lstStyle/>
                    <a:p>
                      <a:pPr algn="l" fontAlgn="ctr"/>
                      <a:r>
                        <a:rPr lang="en-GB" sz="2400" b="0" u="none" strike="noStrike" dirty="0">
                          <a:solidFill>
                            <a:schemeClr val="tx1"/>
                          </a:solidFill>
                          <a:effectLst/>
                          <a:latin typeface="Fira Sans"/>
                        </a:rPr>
                        <a:t>Supporting housebound patients in self-management and administering insulin</a:t>
                      </a:r>
                      <a:endParaRPr lang="en-GB" sz="2400" b="0" i="0" u="none" strike="noStrike" dirty="0">
                        <a:solidFill>
                          <a:schemeClr val="tx1"/>
                        </a:solidFill>
                        <a:effectLst/>
                        <a:latin typeface="Fira Sans"/>
                      </a:endParaRPr>
                    </a:p>
                  </a:txBody>
                  <a:tcPr marL="144000" marR="144000" marT="0" marB="0" anchor="ctr">
                    <a:lnL w="57150" cap="flat" cmpd="sng" algn="ctr">
                      <a:solidFill>
                        <a:schemeClr val="accent6">
                          <a:lumMod val="20000"/>
                          <a:lumOff val="80000"/>
                        </a:schemeClr>
                      </a:solidFill>
                      <a:prstDash val="solid"/>
                      <a:round/>
                      <a:headEnd type="none" w="med" len="med"/>
                      <a:tailEnd type="none" w="med" len="med"/>
                    </a:lnL>
                    <a:lnR w="76200" cap="flat" cmpd="sng" algn="ctr">
                      <a:solidFill>
                        <a:schemeClr val="accent6">
                          <a:lumMod val="50000"/>
                        </a:schemeClr>
                      </a:solidFill>
                      <a:prstDash val="solid"/>
                      <a:round/>
                      <a:headEnd type="none" w="med" len="med"/>
                      <a:tailEnd type="none" w="med" len="med"/>
                    </a:lnR>
                    <a:lnT w="57150" cap="flat" cmpd="sng" algn="ctr">
                      <a:solidFill>
                        <a:schemeClr val="accent6">
                          <a:lumMod val="20000"/>
                          <a:lumOff val="80000"/>
                        </a:schemeClr>
                      </a:solidFill>
                      <a:prstDash val="solid"/>
                      <a:round/>
                      <a:headEnd type="none" w="med" len="med"/>
                      <a:tailEnd type="none" w="med" len="med"/>
                    </a:lnT>
                    <a:lnB w="5715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xmlns="" val="3773109299"/>
                  </a:ext>
                </a:extLst>
              </a:tr>
              <a:tr h="900000">
                <a:tc>
                  <a:txBody>
                    <a:bodyPr/>
                    <a:lstStyle/>
                    <a:p>
                      <a:pPr algn="l" fontAlgn="ctr"/>
                      <a:r>
                        <a:rPr lang="en-GB" sz="2400" b="1" u="none" strike="noStrike">
                          <a:solidFill>
                            <a:schemeClr val="tx1"/>
                          </a:solidFill>
                          <a:effectLst/>
                          <a:latin typeface="Fira Sans"/>
                        </a:rPr>
                        <a:t>Janet Redfearn</a:t>
                      </a:r>
                      <a:endParaRPr lang="en-GB" sz="2400" b="1" i="0" u="none" strike="noStrike">
                        <a:solidFill>
                          <a:schemeClr val="tx1"/>
                        </a:solidFill>
                        <a:effectLst/>
                        <a:latin typeface="Fira Sans"/>
                      </a:endParaRPr>
                    </a:p>
                  </a:txBody>
                  <a:tcPr marL="144000" marR="144000" marT="0" marB="0" anchor="ctr">
                    <a:lnL w="76200" cap="flat" cmpd="sng" algn="ctr">
                      <a:solidFill>
                        <a:schemeClr val="accent6">
                          <a:lumMod val="50000"/>
                        </a:schemeClr>
                      </a:solidFill>
                      <a:prstDash val="solid"/>
                      <a:round/>
                      <a:headEnd type="none" w="med" len="med"/>
                      <a:tailEnd type="none" w="med" len="med"/>
                    </a:lnL>
                    <a:lnR w="57150" cap="flat" cmpd="sng" algn="ctr">
                      <a:solidFill>
                        <a:schemeClr val="accent6">
                          <a:lumMod val="20000"/>
                          <a:lumOff val="80000"/>
                        </a:schemeClr>
                      </a:solidFill>
                      <a:prstDash val="solid"/>
                      <a:round/>
                      <a:headEnd type="none" w="med" len="med"/>
                      <a:tailEnd type="none" w="med" len="med"/>
                    </a:lnR>
                    <a:lnT w="57150" cap="flat" cmpd="sng" algn="ctr">
                      <a:solidFill>
                        <a:schemeClr val="accent6">
                          <a:lumMod val="20000"/>
                          <a:lumOff val="80000"/>
                        </a:schemeClr>
                      </a:solidFill>
                      <a:prstDash val="solid"/>
                      <a:round/>
                      <a:headEnd type="none" w="med" len="med"/>
                      <a:tailEnd type="none" w="med" len="med"/>
                    </a:lnT>
                    <a:lnB w="57150" cap="flat" cmpd="sng" algn="ctr">
                      <a:solidFill>
                        <a:schemeClr val="accent6">
                          <a:lumMod val="20000"/>
                          <a:lumOff val="80000"/>
                        </a:schemeClr>
                      </a:solidFill>
                      <a:prstDash val="solid"/>
                      <a:round/>
                      <a:headEnd type="none" w="med" len="med"/>
                      <a:tailEnd type="none" w="med" len="med"/>
                    </a:lnB>
                    <a:solidFill>
                      <a:schemeClr val="bg1">
                        <a:lumMod val="95000"/>
                      </a:schemeClr>
                    </a:solidFill>
                  </a:tcPr>
                </a:tc>
                <a:tc>
                  <a:txBody>
                    <a:bodyPr/>
                    <a:lstStyle/>
                    <a:p>
                      <a:pPr algn="l" fontAlgn="ctr"/>
                      <a:r>
                        <a:rPr lang="en-GB" sz="2400" b="0" u="none" strike="noStrike">
                          <a:solidFill>
                            <a:schemeClr val="tx1"/>
                          </a:solidFill>
                          <a:effectLst/>
                          <a:latin typeface="Fira Sans"/>
                        </a:rPr>
                        <a:t>Increasing update of vaccinations and improving awareness in order to keep older people keep out of hospital </a:t>
                      </a:r>
                      <a:endParaRPr lang="en-GB" sz="2400" b="0" i="0" u="none" strike="noStrike">
                        <a:solidFill>
                          <a:schemeClr val="tx1"/>
                        </a:solidFill>
                        <a:effectLst/>
                        <a:latin typeface="Fira Sans"/>
                      </a:endParaRPr>
                    </a:p>
                  </a:txBody>
                  <a:tcPr marL="144000" marR="144000" marT="0" marB="0" anchor="ctr">
                    <a:lnL w="57150" cap="flat" cmpd="sng" algn="ctr">
                      <a:solidFill>
                        <a:schemeClr val="accent6">
                          <a:lumMod val="20000"/>
                          <a:lumOff val="80000"/>
                        </a:schemeClr>
                      </a:solidFill>
                      <a:prstDash val="solid"/>
                      <a:round/>
                      <a:headEnd type="none" w="med" len="med"/>
                      <a:tailEnd type="none" w="med" len="med"/>
                    </a:lnL>
                    <a:lnR w="76200" cap="flat" cmpd="sng" algn="ctr">
                      <a:solidFill>
                        <a:schemeClr val="accent6">
                          <a:lumMod val="50000"/>
                        </a:schemeClr>
                      </a:solidFill>
                      <a:prstDash val="solid"/>
                      <a:round/>
                      <a:headEnd type="none" w="med" len="med"/>
                      <a:tailEnd type="none" w="med" len="med"/>
                    </a:lnR>
                    <a:lnT w="57150" cap="flat" cmpd="sng" algn="ctr">
                      <a:solidFill>
                        <a:schemeClr val="accent6">
                          <a:lumMod val="20000"/>
                          <a:lumOff val="80000"/>
                        </a:schemeClr>
                      </a:solidFill>
                      <a:prstDash val="solid"/>
                      <a:round/>
                      <a:headEnd type="none" w="med" len="med"/>
                      <a:tailEnd type="none" w="med" len="med"/>
                    </a:lnT>
                    <a:lnB w="5715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xmlns="" val="1046961228"/>
                  </a:ext>
                </a:extLst>
              </a:tr>
              <a:tr h="900000">
                <a:tc>
                  <a:txBody>
                    <a:bodyPr/>
                    <a:lstStyle/>
                    <a:p>
                      <a:pPr algn="l" fontAlgn="ctr"/>
                      <a:r>
                        <a:rPr lang="en-GB" sz="2400" b="1" u="none" strike="noStrike" dirty="0">
                          <a:solidFill>
                            <a:schemeClr val="tx1"/>
                          </a:solidFill>
                          <a:effectLst/>
                          <a:latin typeface="Fira Sans"/>
                        </a:rPr>
                        <a:t>Denise McCoid</a:t>
                      </a:r>
                      <a:endParaRPr lang="en-GB" sz="2400" b="1" i="0" u="none" strike="noStrike" dirty="0">
                        <a:solidFill>
                          <a:schemeClr val="tx1"/>
                        </a:solidFill>
                        <a:effectLst/>
                        <a:latin typeface="Fira Sans"/>
                      </a:endParaRPr>
                    </a:p>
                  </a:txBody>
                  <a:tcPr marL="144000" marR="144000" marT="0" marB="0" anchor="ctr">
                    <a:lnL w="76200" cap="flat" cmpd="sng" algn="ctr">
                      <a:solidFill>
                        <a:schemeClr val="accent6">
                          <a:lumMod val="50000"/>
                        </a:schemeClr>
                      </a:solidFill>
                      <a:prstDash val="solid"/>
                      <a:round/>
                      <a:headEnd type="none" w="med" len="med"/>
                      <a:tailEnd type="none" w="med" len="med"/>
                    </a:lnL>
                    <a:lnR w="57150" cap="flat" cmpd="sng" algn="ctr">
                      <a:solidFill>
                        <a:schemeClr val="accent6">
                          <a:lumMod val="20000"/>
                          <a:lumOff val="80000"/>
                        </a:schemeClr>
                      </a:solidFill>
                      <a:prstDash val="solid"/>
                      <a:round/>
                      <a:headEnd type="none" w="med" len="med"/>
                      <a:tailEnd type="none" w="med" len="med"/>
                    </a:lnR>
                    <a:lnT w="57150" cap="flat" cmpd="sng" algn="ctr">
                      <a:solidFill>
                        <a:schemeClr val="accent6">
                          <a:lumMod val="20000"/>
                          <a:lumOff val="80000"/>
                        </a:schemeClr>
                      </a:solidFill>
                      <a:prstDash val="solid"/>
                      <a:round/>
                      <a:headEnd type="none" w="med" len="med"/>
                      <a:tailEnd type="none" w="med" len="med"/>
                    </a:lnT>
                    <a:lnB w="76200" cap="flat" cmpd="sng" algn="ctr">
                      <a:solidFill>
                        <a:schemeClr val="accent6">
                          <a:lumMod val="50000"/>
                        </a:schemeClr>
                      </a:solidFill>
                      <a:prstDash val="solid"/>
                      <a:round/>
                      <a:headEnd type="none" w="med" len="med"/>
                      <a:tailEnd type="none" w="med" len="med"/>
                    </a:lnB>
                    <a:solidFill>
                      <a:schemeClr val="bg1">
                        <a:lumMod val="95000"/>
                      </a:schemeClr>
                    </a:solidFill>
                  </a:tcPr>
                </a:tc>
                <a:tc>
                  <a:txBody>
                    <a:bodyPr/>
                    <a:lstStyle/>
                    <a:p>
                      <a:pPr algn="l" fontAlgn="ctr"/>
                      <a:r>
                        <a:rPr lang="en-GB" sz="2400" b="0" u="none" strike="noStrike" dirty="0">
                          <a:solidFill>
                            <a:schemeClr val="tx1"/>
                          </a:solidFill>
                          <a:effectLst/>
                          <a:latin typeface="Fira Sans"/>
                        </a:rPr>
                        <a:t>Training for care home staff in the administration of insulin </a:t>
                      </a:r>
                      <a:endParaRPr lang="en-GB" sz="2400" b="0" i="0" u="none" strike="noStrike" dirty="0">
                        <a:solidFill>
                          <a:schemeClr val="tx1"/>
                        </a:solidFill>
                        <a:effectLst/>
                        <a:latin typeface="Fira Sans"/>
                      </a:endParaRPr>
                    </a:p>
                  </a:txBody>
                  <a:tcPr marL="144000" marR="144000" marT="0" marB="0" anchor="ctr">
                    <a:lnL w="57150" cap="flat" cmpd="sng" algn="ctr">
                      <a:solidFill>
                        <a:schemeClr val="accent6">
                          <a:lumMod val="20000"/>
                          <a:lumOff val="80000"/>
                        </a:schemeClr>
                      </a:solidFill>
                      <a:prstDash val="solid"/>
                      <a:round/>
                      <a:headEnd type="none" w="med" len="med"/>
                      <a:tailEnd type="none" w="med" len="med"/>
                    </a:lnL>
                    <a:lnR w="76200" cap="flat" cmpd="sng" algn="ctr">
                      <a:solidFill>
                        <a:schemeClr val="accent6">
                          <a:lumMod val="50000"/>
                        </a:schemeClr>
                      </a:solidFill>
                      <a:prstDash val="solid"/>
                      <a:round/>
                      <a:headEnd type="none" w="med" len="med"/>
                      <a:tailEnd type="none" w="med" len="med"/>
                    </a:lnR>
                    <a:lnT w="57150" cap="flat" cmpd="sng" algn="ctr">
                      <a:solidFill>
                        <a:schemeClr val="accent6">
                          <a:lumMod val="20000"/>
                          <a:lumOff val="80000"/>
                        </a:schemeClr>
                      </a:solidFill>
                      <a:prstDash val="solid"/>
                      <a:round/>
                      <a:headEnd type="none" w="med" len="med"/>
                      <a:tailEnd type="none" w="med" len="med"/>
                    </a:lnT>
                    <a:lnB w="76200"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xmlns="" val="4163822290"/>
                  </a:ext>
                </a:extLst>
              </a:tr>
            </a:tbl>
          </a:graphicData>
        </a:graphic>
      </p:graphicFrame>
      <p:sp>
        <p:nvSpPr>
          <p:cNvPr id="8" name="Speech Bubble: Rectangle 7">
            <a:extLst>
              <a:ext uri="{FF2B5EF4-FFF2-40B4-BE49-F238E27FC236}">
                <a16:creationId xmlns:a16="http://schemas.microsoft.com/office/drawing/2014/main" xmlns="" id="{88936287-278D-4FC6-911C-F1D8597AC631}"/>
              </a:ext>
            </a:extLst>
          </p:cNvPr>
          <p:cNvSpPr/>
          <p:nvPr/>
        </p:nvSpPr>
        <p:spPr>
          <a:xfrm>
            <a:off x="16298919" y="3971655"/>
            <a:ext cx="6268473" cy="7652004"/>
          </a:xfrm>
          <a:prstGeom prst="wedgeRectCallout">
            <a:avLst>
              <a:gd name="adj1" fmla="val -66477"/>
              <a:gd name="adj2" fmla="val -18409"/>
            </a:avLst>
          </a:prstGeom>
          <a:solidFill>
            <a:schemeClr val="accent6">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0" tIns="360000" rIns="360000" bIns="360000" numCol="1" spcCol="38100" rtlCol="0" anchor="ctr">
            <a:spAutoFit/>
          </a:bodyPr>
          <a:lstStyle/>
          <a:p>
            <a:r>
              <a:rPr lang="en-GB" sz="4500" b="0" i="1" dirty="0">
                <a:solidFill>
                  <a:schemeClr val="accent6">
                    <a:lumMod val="20000"/>
                    <a:lumOff val="80000"/>
                  </a:schemeClr>
                </a:solidFill>
                <a:latin typeface="wf_segoe-ui_normal"/>
              </a:rPr>
              <a:t>Each p</a:t>
            </a:r>
            <a:r>
              <a:rPr lang="en-GB" sz="4500" b="0" i="1" dirty="0">
                <a:solidFill>
                  <a:schemeClr val="accent6">
                    <a:lumMod val="20000"/>
                    <a:lumOff val="80000"/>
                  </a:schemeClr>
                </a:solidFill>
                <a:effectLst/>
                <a:latin typeface="wf_segoe-ui_normal"/>
              </a:rPr>
              <a:t>roject aims to </a:t>
            </a:r>
            <a:r>
              <a:rPr lang="en-GB" sz="4500" i="1" dirty="0">
                <a:solidFill>
                  <a:schemeClr val="bg1"/>
                </a:solidFill>
                <a:effectLst/>
                <a:latin typeface="wf_segoe-ui_normal"/>
              </a:rPr>
              <a:t>test new ideas </a:t>
            </a:r>
            <a:r>
              <a:rPr lang="en-GB" sz="4500" b="0" i="1" dirty="0">
                <a:solidFill>
                  <a:schemeClr val="accent6">
                    <a:lumMod val="20000"/>
                    <a:lumOff val="80000"/>
                  </a:schemeClr>
                </a:solidFill>
                <a:effectLst/>
                <a:latin typeface="wf_segoe-ui_normal"/>
              </a:rPr>
              <a:t>and achieve measurable</a:t>
            </a:r>
            <a:r>
              <a:rPr lang="en-GB" sz="4500" b="0" i="1" dirty="0">
                <a:solidFill>
                  <a:schemeClr val="accent6">
                    <a:lumMod val="20000"/>
                    <a:lumOff val="80000"/>
                  </a:schemeClr>
                </a:solidFill>
                <a:latin typeface="wf_segoe-ui_normal"/>
              </a:rPr>
              <a:t> improvements in </a:t>
            </a:r>
            <a:r>
              <a:rPr lang="en-GB" sz="4500" i="1" dirty="0">
                <a:solidFill>
                  <a:schemeClr val="bg1"/>
                </a:solidFill>
                <a:latin typeface="wf_segoe-ui_normal"/>
              </a:rPr>
              <a:t>population health</a:t>
            </a:r>
            <a:r>
              <a:rPr lang="en-GB" sz="4500" b="0" i="1" dirty="0">
                <a:solidFill>
                  <a:schemeClr val="accent6">
                    <a:lumMod val="20000"/>
                    <a:lumOff val="80000"/>
                  </a:schemeClr>
                </a:solidFill>
                <a:latin typeface="wf_segoe-ui_normal"/>
              </a:rPr>
              <a:t>, </a:t>
            </a:r>
            <a:r>
              <a:rPr lang="en-GB" sz="4500" i="1" dirty="0">
                <a:solidFill>
                  <a:schemeClr val="bg1"/>
                </a:solidFill>
                <a:latin typeface="wf_segoe-ui_normal"/>
              </a:rPr>
              <a:t>patient activation </a:t>
            </a:r>
            <a:r>
              <a:rPr lang="en-GB" sz="4500" b="0" i="1" dirty="0">
                <a:solidFill>
                  <a:schemeClr val="accent6">
                    <a:lumMod val="20000"/>
                    <a:lumOff val="80000"/>
                  </a:schemeClr>
                </a:solidFill>
                <a:latin typeface="wf_segoe-ui_normal"/>
              </a:rPr>
              <a:t>and </a:t>
            </a:r>
            <a:r>
              <a:rPr lang="en-GB" sz="4500" i="1" dirty="0">
                <a:solidFill>
                  <a:schemeClr val="bg1"/>
                </a:solidFill>
                <a:latin typeface="wf_segoe-ui_normal"/>
              </a:rPr>
              <a:t>system</a:t>
            </a:r>
            <a:r>
              <a:rPr lang="en-GB" sz="4500" b="0" i="1" dirty="0">
                <a:solidFill>
                  <a:schemeClr val="bg1"/>
                </a:solidFill>
                <a:latin typeface="wf_segoe-ui_normal"/>
              </a:rPr>
              <a:t> </a:t>
            </a:r>
            <a:r>
              <a:rPr lang="en-GB" sz="4500" i="1" dirty="0">
                <a:solidFill>
                  <a:schemeClr val="bg1"/>
                </a:solidFill>
                <a:latin typeface="wf_segoe-ui_normal"/>
              </a:rPr>
              <a:t>demand</a:t>
            </a:r>
            <a:r>
              <a:rPr lang="en-GB" sz="4500" b="0" i="1" dirty="0">
                <a:solidFill>
                  <a:schemeClr val="bg1"/>
                </a:solidFill>
                <a:latin typeface="wf_segoe-ui_normal"/>
              </a:rPr>
              <a:t> </a:t>
            </a:r>
            <a:r>
              <a:rPr lang="en-GB" sz="4500" b="0" i="1" dirty="0">
                <a:solidFill>
                  <a:schemeClr val="accent6">
                    <a:lumMod val="20000"/>
                    <a:lumOff val="80000"/>
                  </a:schemeClr>
                </a:solidFill>
                <a:latin typeface="wf_segoe-ui_normal"/>
              </a:rPr>
              <a:t>while acting as a vehicle for participants to </a:t>
            </a:r>
            <a:r>
              <a:rPr lang="en-GB" sz="4500" i="1" dirty="0">
                <a:solidFill>
                  <a:schemeClr val="bg1"/>
                </a:solidFill>
                <a:latin typeface="wf_segoe-ui_normal"/>
              </a:rPr>
              <a:t>develop their skills</a:t>
            </a:r>
            <a:r>
              <a:rPr lang="en-GB" sz="4500" b="0" i="1" dirty="0">
                <a:solidFill>
                  <a:schemeClr val="accent6">
                    <a:lumMod val="20000"/>
                    <a:lumOff val="80000"/>
                  </a:schemeClr>
                </a:solidFill>
                <a:latin typeface="wf_segoe-ui_normal"/>
              </a:rPr>
              <a:t> further</a:t>
            </a:r>
          </a:p>
        </p:txBody>
      </p:sp>
    </p:spTree>
    <p:extLst>
      <p:ext uri="{BB962C8B-B14F-4D97-AF65-F5344CB8AC3E}">
        <p14:creationId xmlns:p14="http://schemas.microsoft.com/office/powerpoint/2010/main" val="124009826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D433014-4FCA-4422-BDD4-0AF8B7D3E93F}"/>
              </a:ext>
            </a:extLst>
          </p:cNvPr>
          <p:cNvSpPr/>
          <p:nvPr/>
        </p:nvSpPr>
        <p:spPr>
          <a:xfrm>
            <a:off x="3064475" y="11788149"/>
            <a:ext cx="20386368" cy="152926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GB" sz="3000" b="0" i="0" u="none" strike="noStrike" cap="none" spc="0" normalizeH="0" baseline="0" dirty="0">
              <a:ln>
                <a:noFill/>
              </a:ln>
              <a:solidFill>
                <a:schemeClr val="bg1"/>
              </a:solidFill>
              <a:effectLst/>
              <a:uFillTx/>
              <a:latin typeface="+mn-lt"/>
              <a:ea typeface="+mn-ea"/>
              <a:cs typeface="+mn-cs"/>
              <a:sym typeface="Helvetica Neue Medium"/>
            </a:endParaRPr>
          </a:p>
          <a:p>
            <a:pPr marL="0" marR="0" indent="0" algn="ctr" defTabSz="821531" rtl="0" fontAlgn="auto" latinLnBrk="0" hangingPunct="0">
              <a:lnSpc>
                <a:spcPct val="100000"/>
              </a:lnSpc>
              <a:spcBef>
                <a:spcPts val="0"/>
              </a:spcBef>
              <a:spcAft>
                <a:spcPts val="0"/>
              </a:spcAft>
              <a:buClrTx/>
              <a:buSzTx/>
              <a:buFontTx/>
              <a:buNone/>
              <a:tabLst/>
            </a:pPr>
            <a:endParaRPr lang="en-GB" sz="3000" b="0" dirty="0">
              <a:solidFill>
                <a:schemeClr val="bg1"/>
              </a:solidFill>
              <a:latin typeface="+mn-lt"/>
              <a:ea typeface="+mn-ea"/>
              <a:cs typeface="+mn-cs"/>
              <a:sym typeface="Helvetica Neue Medium"/>
            </a:endParaRPr>
          </a:p>
          <a:p>
            <a:pPr marL="0" marR="0" indent="0" algn="ctr" defTabSz="821531" rtl="0" fontAlgn="auto" latinLnBrk="0" hangingPunct="0">
              <a:lnSpc>
                <a:spcPct val="100000"/>
              </a:lnSpc>
              <a:spcBef>
                <a:spcPts val="0"/>
              </a:spcBef>
              <a:spcAft>
                <a:spcPts val="0"/>
              </a:spcAft>
              <a:buClrTx/>
              <a:buSzTx/>
              <a:buFontTx/>
              <a:buNone/>
              <a:tabLst/>
            </a:pPr>
            <a:endParaRPr kumimoji="0" lang="en-GB" sz="3000" b="0" i="0" u="none" strike="noStrike" cap="none" spc="0" normalizeH="0" baseline="0" dirty="0">
              <a:ln>
                <a:noFill/>
              </a:ln>
              <a:solidFill>
                <a:schemeClr val="bg1"/>
              </a:solidFill>
              <a:effectLst/>
              <a:uFillTx/>
              <a:latin typeface="+mn-lt"/>
              <a:ea typeface="+mn-ea"/>
              <a:cs typeface="+mn-cs"/>
              <a:sym typeface="Helvetica Neue Medium"/>
            </a:endParaRPr>
          </a:p>
        </p:txBody>
      </p:sp>
      <p:sp>
        <p:nvSpPr>
          <p:cNvPr id="3" name="Title 2">
            <a:extLst>
              <a:ext uri="{FF2B5EF4-FFF2-40B4-BE49-F238E27FC236}">
                <a16:creationId xmlns:a16="http://schemas.microsoft.com/office/drawing/2014/main" xmlns="" id="{9A023132-B3C2-284B-A060-01E903BF168D}"/>
              </a:ext>
            </a:extLst>
          </p:cNvPr>
          <p:cNvSpPr>
            <a:spLocks noGrp="1"/>
          </p:cNvSpPr>
          <p:nvPr>
            <p:ph type="title"/>
          </p:nvPr>
        </p:nvSpPr>
        <p:spPr>
          <a:xfrm>
            <a:off x="1158212" y="543182"/>
            <a:ext cx="21010446" cy="1080849"/>
          </a:xfrm>
          <a:noFill/>
        </p:spPr>
        <p:txBody>
          <a:bodyPr>
            <a:noAutofit/>
          </a:bodyPr>
          <a:lstStyle/>
          <a:p>
            <a:r>
              <a:rPr lang="en-US" sz="7200" b="1" dirty="0">
                <a:solidFill>
                  <a:schemeClr val="tx1"/>
                </a:solidFill>
              </a:rPr>
              <a:t>The Impact of CARE in Numbers </a:t>
            </a:r>
            <a:r>
              <a:rPr lang="en-US" sz="7200" dirty="0">
                <a:solidFill>
                  <a:schemeClr val="tx1"/>
                </a:solidFill>
              </a:rPr>
              <a:t>(1/2)</a:t>
            </a:r>
            <a:endParaRPr lang="en-US" sz="7200" b="1" dirty="0">
              <a:solidFill>
                <a:schemeClr val="tx1"/>
              </a:solidFill>
            </a:endParaRPr>
          </a:p>
        </p:txBody>
      </p:sp>
      <p:pic>
        <p:nvPicPr>
          <p:cNvPr id="4" name="Picture 3">
            <a:extLst>
              <a:ext uri="{FF2B5EF4-FFF2-40B4-BE49-F238E27FC236}">
                <a16:creationId xmlns:a16="http://schemas.microsoft.com/office/drawing/2014/main" xmlns="" id="{1D3AE925-65FF-4A50-BA57-DD4FCE29D91C}"/>
              </a:ext>
            </a:extLst>
          </p:cNvPr>
          <p:cNvPicPr>
            <a:picLocks noChangeAspect="1"/>
          </p:cNvPicPr>
          <p:nvPr/>
        </p:nvPicPr>
        <p:blipFill>
          <a:blip r:embed="rId3"/>
          <a:stretch>
            <a:fillRect/>
          </a:stretch>
        </p:blipFill>
        <p:spPr>
          <a:xfrm>
            <a:off x="1158212" y="2724913"/>
            <a:ext cx="19319855" cy="8887968"/>
          </a:xfrm>
          <a:prstGeom prst="rect">
            <a:avLst/>
          </a:prstGeom>
        </p:spPr>
      </p:pic>
      <p:pic>
        <p:nvPicPr>
          <p:cNvPr id="6" name="Picture 5">
            <a:extLst>
              <a:ext uri="{FF2B5EF4-FFF2-40B4-BE49-F238E27FC236}">
                <a16:creationId xmlns:a16="http://schemas.microsoft.com/office/drawing/2014/main" xmlns="" id="{9BDC8471-A262-40ED-ACB5-588DEDE92745}"/>
              </a:ext>
            </a:extLst>
          </p:cNvPr>
          <p:cNvPicPr>
            <a:picLocks noChangeAspect="1"/>
          </p:cNvPicPr>
          <p:nvPr/>
        </p:nvPicPr>
        <p:blipFill>
          <a:blip r:embed="rId4"/>
          <a:stretch>
            <a:fillRect/>
          </a:stretch>
        </p:blipFill>
        <p:spPr>
          <a:xfrm>
            <a:off x="9577850" y="11788148"/>
            <a:ext cx="6241270" cy="472613"/>
          </a:xfrm>
          <a:prstGeom prst="rect">
            <a:avLst/>
          </a:prstGeom>
        </p:spPr>
      </p:pic>
      <p:graphicFrame>
        <p:nvGraphicFramePr>
          <p:cNvPr id="8" name="Table 8">
            <a:extLst>
              <a:ext uri="{FF2B5EF4-FFF2-40B4-BE49-F238E27FC236}">
                <a16:creationId xmlns:a16="http://schemas.microsoft.com/office/drawing/2014/main" xmlns="" id="{53F0ADE8-C8F4-499A-8D35-933A0EFC32B8}"/>
              </a:ext>
            </a:extLst>
          </p:cNvPr>
          <p:cNvGraphicFramePr>
            <a:graphicFrameLocks noGrp="1"/>
          </p:cNvGraphicFramePr>
          <p:nvPr/>
        </p:nvGraphicFramePr>
        <p:xfrm>
          <a:off x="17706848" y="3730752"/>
          <a:ext cx="6488176" cy="8046720"/>
        </p:xfrm>
        <a:graphic>
          <a:graphicData uri="http://schemas.openxmlformats.org/drawingml/2006/table">
            <a:tbl>
              <a:tblPr firstRow="1" bandRow="1">
                <a:tableStyleId>{5940675A-B579-460E-94D1-54222C63F5DA}</a:tableStyleId>
              </a:tblPr>
              <a:tblGrid>
                <a:gridCol w="6488176">
                  <a:extLst>
                    <a:ext uri="{9D8B030D-6E8A-4147-A177-3AD203B41FA5}">
                      <a16:colId xmlns:a16="http://schemas.microsoft.com/office/drawing/2014/main" xmlns="" val="846650618"/>
                    </a:ext>
                  </a:extLst>
                </a:gridCol>
              </a:tblGrid>
              <a:tr h="1341120">
                <a:tc>
                  <a:txBody>
                    <a:bodyPr/>
                    <a:lstStyle/>
                    <a:p>
                      <a:pPr algn="l"/>
                      <a:r>
                        <a:rPr lang="en-GB" sz="2800" b="1" dirty="0">
                          <a:solidFill>
                            <a:srgbClr val="00B050"/>
                          </a:solidFill>
                        </a:rPr>
                        <a:t>100%</a:t>
                      </a:r>
                    </a:p>
                    <a:p>
                      <a:pPr algn="l"/>
                      <a:r>
                        <a:rPr lang="en-GB" sz="2800" b="1" dirty="0">
                          <a:solidFill>
                            <a:srgbClr val="00B050"/>
                          </a:solidFill>
                        </a:rPr>
                        <a:t>improved</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421151616"/>
                  </a:ext>
                </a:extLst>
              </a:tr>
              <a:tr h="1341120">
                <a:tc>
                  <a:txBody>
                    <a:bodyPr/>
                    <a:lstStyle/>
                    <a:p>
                      <a:pPr algn="l"/>
                      <a:r>
                        <a:rPr lang="en-GB" sz="2800" b="1" dirty="0">
                          <a:solidFill>
                            <a:schemeClr val="tx1">
                              <a:lumMod val="65000"/>
                              <a:lumOff val="35000"/>
                            </a:schemeClr>
                          </a:solidFill>
                        </a:rPr>
                        <a:t>29%</a:t>
                      </a:r>
                    </a:p>
                    <a:p>
                      <a:pPr algn="l"/>
                      <a:r>
                        <a:rPr lang="en-GB" sz="2800" b="1" dirty="0">
                          <a:solidFill>
                            <a:schemeClr val="tx1">
                              <a:lumMod val="65000"/>
                              <a:lumOff val="35000"/>
                            </a:schemeClr>
                          </a:solidFill>
                        </a:rPr>
                        <a:t>Improved</a:t>
                      </a:r>
                      <a:endParaRPr lang="en-GB" sz="2800" dirty="0">
                        <a:solidFill>
                          <a:schemeClr val="tx1">
                            <a:lumMod val="65000"/>
                            <a:lumOff val="35000"/>
                          </a:schemeClr>
                        </a:solidFill>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1660293"/>
                  </a:ext>
                </a:extLst>
              </a:tr>
              <a:tr h="1341120">
                <a:tc>
                  <a:txBody>
                    <a:bodyPr/>
                    <a:lstStyle/>
                    <a:p>
                      <a:pPr algn="l"/>
                      <a:r>
                        <a:rPr lang="en-GB" sz="2800" b="1" dirty="0">
                          <a:solidFill>
                            <a:srgbClr val="00B050"/>
                          </a:solidFill>
                        </a:rPr>
                        <a:t>93%</a:t>
                      </a:r>
                    </a:p>
                    <a:p>
                      <a:pPr algn="l"/>
                      <a:r>
                        <a:rPr lang="en-GB" sz="2800" b="1" dirty="0">
                          <a:solidFill>
                            <a:srgbClr val="00B050"/>
                          </a:solidFill>
                        </a:rPr>
                        <a:t>improved</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436397578"/>
                  </a:ext>
                </a:extLst>
              </a:tr>
              <a:tr h="1341120">
                <a:tc>
                  <a:txBody>
                    <a:bodyPr/>
                    <a:lstStyle/>
                    <a:p>
                      <a:pPr marL="0" marR="0" lvl="0" indent="0" algn="l" defTabSz="821531" eaLnBrk="1" fontAlgn="auto" latinLnBrk="0" hangingPunct="1">
                        <a:lnSpc>
                          <a:spcPct val="100000"/>
                        </a:lnSpc>
                        <a:spcBef>
                          <a:spcPts val="0"/>
                        </a:spcBef>
                        <a:spcAft>
                          <a:spcPts val="0"/>
                        </a:spcAft>
                        <a:buClrTx/>
                        <a:buSzTx/>
                        <a:buFontTx/>
                        <a:buNone/>
                        <a:tabLst/>
                        <a:defRPr/>
                      </a:pPr>
                      <a:r>
                        <a:rPr lang="en-GB" sz="2800" b="1" dirty="0">
                          <a:solidFill>
                            <a:srgbClr val="00B050"/>
                          </a:solidFill>
                        </a:rPr>
                        <a:t>72%</a:t>
                      </a:r>
                    </a:p>
                    <a:p>
                      <a:pPr marL="0" marR="0" lvl="0" indent="0" algn="l" defTabSz="821531" eaLnBrk="1" fontAlgn="auto" latinLnBrk="0" hangingPunct="1">
                        <a:lnSpc>
                          <a:spcPct val="100000"/>
                        </a:lnSpc>
                        <a:spcBef>
                          <a:spcPts val="0"/>
                        </a:spcBef>
                        <a:spcAft>
                          <a:spcPts val="0"/>
                        </a:spcAft>
                        <a:buClrTx/>
                        <a:buSzTx/>
                        <a:buFontTx/>
                        <a:buNone/>
                        <a:tabLst/>
                        <a:defRPr/>
                      </a:pPr>
                      <a:r>
                        <a:rPr lang="en-GB" sz="2800" b="1" dirty="0">
                          <a:solidFill>
                            <a:srgbClr val="00B050"/>
                          </a:solidFill>
                        </a:rPr>
                        <a:t>improved</a:t>
                      </a:r>
                      <a:endParaRPr lang="en-GB" sz="2800" b="1" dirty="0">
                        <a:solidFill>
                          <a:schemeClr val="tx1">
                            <a:lumMod val="65000"/>
                            <a:lumOff val="35000"/>
                          </a:schemeClr>
                        </a:solidFill>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314682612"/>
                  </a:ext>
                </a:extLst>
              </a:tr>
              <a:tr h="1341120">
                <a:tc>
                  <a:txBody>
                    <a:bodyPr/>
                    <a:lstStyle/>
                    <a:p>
                      <a:pPr marL="0" marR="0" lvl="0" indent="0" algn="l" defTabSz="821531" eaLnBrk="1" fontAlgn="auto" latinLnBrk="0" hangingPunct="1">
                        <a:lnSpc>
                          <a:spcPct val="100000"/>
                        </a:lnSpc>
                        <a:spcBef>
                          <a:spcPts val="0"/>
                        </a:spcBef>
                        <a:spcAft>
                          <a:spcPts val="0"/>
                        </a:spcAft>
                        <a:buClrTx/>
                        <a:buSzTx/>
                        <a:buFontTx/>
                        <a:buNone/>
                        <a:tabLst/>
                        <a:defRPr/>
                      </a:pPr>
                      <a:r>
                        <a:rPr lang="en-GB" sz="2800" b="1" dirty="0">
                          <a:solidFill>
                            <a:srgbClr val="00B050"/>
                          </a:solidFill>
                        </a:rPr>
                        <a:t>93%</a:t>
                      </a:r>
                    </a:p>
                    <a:p>
                      <a:pPr marL="0" marR="0" lvl="0" indent="0" algn="l" defTabSz="821531" eaLnBrk="1" fontAlgn="auto" latinLnBrk="0" hangingPunct="1">
                        <a:lnSpc>
                          <a:spcPct val="100000"/>
                        </a:lnSpc>
                        <a:spcBef>
                          <a:spcPts val="0"/>
                        </a:spcBef>
                        <a:spcAft>
                          <a:spcPts val="0"/>
                        </a:spcAft>
                        <a:buClrTx/>
                        <a:buSzTx/>
                        <a:buFontTx/>
                        <a:buNone/>
                        <a:tabLst/>
                        <a:defRPr/>
                      </a:pPr>
                      <a:r>
                        <a:rPr lang="en-GB" sz="2800" b="1" dirty="0">
                          <a:solidFill>
                            <a:srgbClr val="00B050"/>
                          </a:solidFill>
                        </a:rPr>
                        <a:t>improved</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047597220"/>
                  </a:ext>
                </a:extLst>
              </a:tr>
              <a:tr h="1341120">
                <a:tc>
                  <a:txBody>
                    <a:bodyPr/>
                    <a:lstStyle/>
                    <a:p>
                      <a:pPr marL="0" marR="0" lvl="0" indent="0" algn="l" defTabSz="821531" eaLnBrk="1" fontAlgn="auto" latinLnBrk="0" hangingPunct="1">
                        <a:lnSpc>
                          <a:spcPct val="100000"/>
                        </a:lnSpc>
                        <a:spcBef>
                          <a:spcPts val="0"/>
                        </a:spcBef>
                        <a:spcAft>
                          <a:spcPts val="0"/>
                        </a:spcAft>
                        <a:buClrTx/>
                        <a:buSzTx/>
                        <a:buFontTx/>
                        <a:buNone/>
                        <a:tabLst/>
                        <a:defRPr/>
                      </a:pPr>
                      <a:r>
                        <a:rPr lang="en-GB" sz="2800" b="1" dirty="0">
                          <a:solidFill>
                            <a:srgbClr val="00B050"/>
                          </a:solidFill>
                        </a:rPr>
                        <a:t>100%</a:t>
                      </a:r>
                    </a:p>
                    <a:p>
                      <a:pPr marL="0" marR="0" lvl="0" indent="0" algn="l" defTabSz="821531" eaLnBrk="1" fontAlgn="auto" latinLnBrk="0" hangingPunct="1">
                        <a:lnSpc>
                          <a:spcPct val="100000"/>
                        </a:lnSpc>
                        <a:spcBef>
                          <a:spcPts val="0"/>
                        </a:spcBef>
                        <a:spcAft>
                          <a:spcPts val="0"/>
                        </a:spcAft>
                        <a:buClrTx/>
                        <a:buSzTx/>
                        <a:buFontTx/>
                        <a:buNone/>
                        <a:tabLst/>
                        <a:defRPr/>
                      </a:pPr>
                      <a:r>
                        <a:rPr lang="en-GB" sz="2800" b="1" dirty="0">
                          <a:solidFill>
                            <a:srgbClr val="00B050"/>
                          </a:solidFill>
                        </a:rPr>
                        <a:t>improved</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8643947"/>
                  </a:ext>
                </a:extLst>
              </a:tr>
            </a:tbl>
          </a:graphicData>
        </a:graphic>
      </p:graphicFrame>
      <p:sp>
        <p:nvSpPr>
          <p:cNvPr id="10" name="Speech Bubble: Rectangle 9">
            <a:extLst>
              <a:ext uri="{FF2B5EF4-FFF2-40B4-BE49-F238E27FC236}">
                <a16:creationId xmlns:a16="http://schemas.microsoft.com/office/drawing/2014/main" xmlns="" id="{7ACA564B-03F3-43D5-8229-26639AB5C7A8}"/>
              </a:ext>
            </a:extLst>
          </p:cNvPr>
          <p:cNvSpPr/>
          <p:nvPr/>
        </p:nvSpPr>
        <p:spPr>
          <a:xfrm>
            <a:off x="20305278" y="5051722"/>
            <a:ext cx="3249665" cy="4882015"/>
          </a:xfrm>
          <a:prstGeom prst="wedgeRectCallout">
            <a:avLst>
              <a:gd name="adj1" fmla="val -73021"/>
              <a:gd name="adj2" fmla="val -29970"/>
            </a:avLst>
          </a:prstGeom>
          <a:solidFill>
            <a:schemeClr val="tx1">
              <a:lumMod val="50000"/>
              <a:lumOff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0" tIns="360000" rIns="360000" bIns="360000" numCol="1" spcCol="38100" rtlCol="0" anchor="ctr">
            <a:spAutoFit/>
          </a:bodyPr>
          <a:lstStyle/>
          <a:p>
            <a:r>
              <a:rPr lang="en-GB" sz="3000" b="0" i="1" dirty="0">
                <a:solidFill>
                  <a:schemeClr val="bg1">
                    <a:lumMod val="95000"/>
                  </a:schemeClr>
                </a:solidFill>
                <a:latin typeface="wf_segoe-ui_normal"/>
                <a:sym typeface="Helvetica Neue Medium"/>
              </a:rPr>
              <a:t>Question used as an additional baseline for other questions as CARE does not directly aim to improve the clinical skills of participants</a:t>
            </a:r>
          </a:p>
        </p:txBody>
      </p:sp>
    </p:spTree>
    <p:extLst>
      <p:ext uri="{BB962C8B-B14F-4D97-AF65-F5344CB8AC3E}">
        <p14:creationId xmlns:p14="http://schemas.microsoft.com/office/powerpoint/2010/main" val="285899457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D433014-4FCA-4422-BDD4-0AF8B7D3E93F}"/>
              </a:ext>
            </a:extLst>
          </p:cNvPr>
          <p:cNvSpPr/>
          <p:nvPr/>
        </p:nvSpPr>
        <p:spPr>
          <a:xfrm>
            <a:off x="3064475" y="11788149"/>
            <a:ext cx="20386368" cy="152926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GB" sz="3000" b="0" i="0" u="none" strike="noStrike" cap="none" spc="0" normalizeH="0" baseline="0" dirty="0">
              <a:ln>
                <a:noFill/>
              </a:ln>
              <a:solidFill>
                <a:schemeClr val="bg1"/>
              </a:solidFill>
              <a:effectLst/>
              <a:uFillTx/>
              <a:latin typeface="+mn-lt"/>
              <a:ea typeface="+mn-ea"/>
              <a:cs typeface="+mn-cs"/>
              <a:sym typeface="Helvetica Neue Medium"/>
            </a:endParaRPr>
          </a:p>
          <a:p>
            <a:pPr marL="0" marR="0" indent="0" algn="ctr" defTabSz="821531" rtl="0" fontAlgn="auto" latinLnBrk="0" hangingPunct="0">
              <a:lnSpc>
                <a:spcPct val="100000"/>
              </a:lnSpc>
              <a:spcBef>
                <a:spcPts val="0"/>
              </a:spcBef>
              <a:spcAft>
                <a:spcPts val="0"/>
              </a:spcAft>
              <a:buClrTx/>
              <a:buSzTx/>
              <a:buFontTx/>
              <a:buNone/>
              <a:tabLst/>
            </a:pPr>
            <a:endParaRPr lang="en-GB" sz="3000" b="0" dirty="0">
              <a:solidFill>
                <a:schemeClr val="bg1"/>
              </a:solidFill>
              <a:latin typeface="+mn-lt"/>
              <a:ea typeface="+mn-ea"/>
              <a:cs typeface="+mn-cs"/>
              <a:sym typeface="Helvetica Neue Medium"/>
            </a:endParaRPr>
          </a:p>
          <a:p>
            <a:pPr marL="0" marR="0" indent="0" algn="ctr" defTabSz="821531" rtl="0" fontAlgn="auto" latinLnBrk="0" hangingPunct="0">
              <a:lnSpc>
                <a:spcPct val="100000"/>
              </a:lnSpc>
              <a:spcBef>
                <a:spcPts val="0"/>
              </a:spcBef>
              <a:spcAft>
                <a:spcPts val="0"/>
              </a:spcAft>
              <a:buClrTx/>
              <a:buSzTx/>
              <a:buFontTx/>
              <a:buNone/>
              <a:tabLst/>
            </a:pPr>
            <a:endParaRPr kumimoji="0" lang="en-GB" sz="3000" b="0" i="0" u="none" strike="noStrike" cap="none" spc="0" normalizeH="0" baseline="0" dirty="0">
              <a:ln>
                <a:noFill/>
              </a:ln>
              <a:solidFill>
                <a:schemeClr val="bg1"/>
              </a:solidFill>
              <a:effectLst/>
              <a:uFillTx/>
              <a:latin typeface="+mn-lt"/>
              <a:ea typeface="+mn-ea"/>
              <a:cs typeface="+mn-cs"/>
              <a:sym typeface="Helvetica Neue Medium"/>
            </a:endParaRPr>
          </a:p>
        </p:txBody>
      </p:sp>
      <p:sp>
        <p:nvSpPr>
          <p:cNvPr id="3" name="Title 2">
            <a:extLst>
              <a:ext uri="{FF2B5EF4-FFF2-40B4-BE49-F238E27FC236}">
                <a16:creationId xmlns:a16="http://schemas.microsoft.com/office/drawing/2014/main" xmlns="" id="{9A023132-B3C2-284B-A060-01E903BF168D}"/>
              </a:ext>
            </a:extLst>
          </p:cNvPr>
          <p:cNvSpPr>
            <a:spLocks noGrp="1"/>
          </p:cNvSpPr>
          <p:nvPr>
            <p:ph type="title"/>
          </p:nvPr>
        </p:nvSpPr>
        <p:spPr>
          <a:xfrm>
            <a:off x="1158212" y="543182"/>
            <a:ext cx="21010446" cy="1080849"/>
          </a:xfrm>
          <a:noFill/>
        </p:spPr>
        <p:txBody>
          <a:bodyPr>
            <a:noAutofit/>
          </a:bodyPr>
          <a:lstStyle/>
          <a:p>
            <a:r>
              <a:rPr lang="en-US" sz="7200" b="1" dirty="0">
                <a:solidFill>
                  <a:schemeClr val="tx1"/>
                </a:solidFill>
              </a:rPr>
              <a:t>The Impact of CARE in Numbers </a:t>
            </a:r>
            <a:r>
              <a:rPr lang="en-US" sz="7200" dirty="0">
                <a:solidFill>
                  <a:schemeClr val="tx1"/>
                </a:solidFill>
              </a:rPr>
              <a:t>(2/2)</a:t>
            </a:r>
            <a:endParaRPr lang="en-US" sz="7200" b="1" dirty="0">
              <a:solidFill>
                <a:schemeClr val="tx1"/>
              </a:solidFill>
            </a:endParaRPr>
          </a:p>
        </p:txBody>
      </p:sp>
      <p:pic>
        <p:nvPicPr>
          <p:cNvPr id="4" name="Picture 3">
            <a:extLst>
              <a:ext uri="{FF2B5EF4-FFF2-40B4-BE49-F238E27FC236}">
                <a16:creationId xmlns:a16="http://schemas.microsoft.com/office/drawing/2014/main" xmlns="" id="{1D3AE925-65FF-4A50-BA57-DD4FCE29D91C}"/>
              </a:ext>
            </a:extLst>
          </p:cNvPr>
          <p:cNvPicPr>
            <a:picLocks noChangeAspect="1"/>
          </p:cNvPicPr>
          <p:nvPr/>
        </p:nvPicPr>
        <p:blipFill rotWithShape="1">
          <a:blip r:embed="rId3"/>
          <a:srcRect b="86304"/>
          <a:stretch/>
        </p:blipFill>
        <p:spPr>
          <a:xfrm>
            <a:off x="1158212" y="2724913"/>
            <a:ext cx="19319855" cy="1217245"/>
          </a:xfrm>
          <a:prstGeom prst="rect">
            <a:avLst/>
          </a:prstGeom>
        </p:spPr>
      </p:pic>
      <p:pic>
        <p:nvPicPr>
          <p:cNvPr id="6" name="Picture 5">
            <a:extLst>
              <a:ext uri="{FF2B5EF4-FFF2-40B4-BE49-F238E27FC236}">
                <a16:creationId xmlns:a16="http://schemas.microsoft.com/office/drawing/2014/main" xmlns="" id="{9BDC8471-A262-40ED-ACB5-588DEDE92745}"/>
              </a:ext>
            </a:extLst>
          </p:cNvPr>
          <p:cNvPicPr>
            <a:picLocks noChangeAspect="1"/>
          </p:cNvPicPr>
          <p:nvPr/>
        </p:nvPicPr>
        <p:blipFill>
          <a:blip r:embed="rId4"/>
          <a:stretch>
            <a:fillRect/>
          </a:stretch>
        </p:blipFill>
        <p:spPr>
          <a:xfrm>
            <a:off x="9577850" y="11788148"/>
            <a:ext cx="6241270" cy="472613"/>
          </a:xfrm>
          <a:prstGeom prst="rect">
            <a:avLst/>
          </a:prstGeom>
        </p:spPr>
      </p:pic>
      <p:pic>
        <p:nvPicPr>
          <p:cNvPr id="5" name="Picture 4">
            <a:extLst>
              <a:ext uri="{FF2B5EF4-FFF2-40B4-BE49-F238E27FC236}">
                <a16:creationId xmlns:a16="http://schemas.microsoft.com/office/drawing/2014/main" xmlns="" id="{3B01CDA5-89C5-4331-B658-E9F0DF8C7E6C}"/>
              </a:ext>
            </a:extLst>
          </p:cNvPr>
          <p:cNvPicPr>
            <a:picLocks noChangeAspect="1"/>
          </p:cNvPicPr>
          <p:nvPr/>
        </p:nvPicPr>
        <p:blipFill rotWithShape="1">
          <a:blip r:embed="rId5"/>
          <a:srcRect l="1559"/>
          <a:stretch/>
        </p:blipFill>
        <p:spPr>
          <a:xfrm>
            <a:off x="1158212" y="3942159"/>
            <a:ext cx="15014680" cy="7689009"/>
          </a:xfrm>
          <a:prstGeom prst="rect">
            <a:avLst/>
          </a:prstGeom>
        </p:spPr>
      </p:pic>
      <p:graphicFrame>
        <p:nvGraphicFramePr>
          <p:cNvPr id="8" name="Table 8">
            <a:extLst>
              <a:ext uri="{FF2B5EF4-FFF2-40B4-BE49-F238E27FC236}">
                <a16:creationId xmlns:a16="http://schemas.microsoft.com/office/drawing/2014/main" xmlns="" id="{AE5CE0E5-0554-4716-A293-1E6577ACD396}"/>
              </a:ext>
            </a:extLst>
          </p:cNvPr>
          <p:cNvGraphicFramePr>
            <a:graphicFrameLocks noGrp="1"/>
          </p:cNvGraphicFramePr>
          <p:nvPr/>
        </p:nvGraphicFramePr>
        <p:xfrm>
          <a:off x="16701008" y="3730752"/>
          <a:ext cx="2611120" cy="8046720"/>
        </p:xfrm>
        <a:graphic>
          <a:graphicData uri="http://schemas.openxmlformats.org/drawingml/2006/table">
            <a:tbl>
              <a:tblPr firstRow="1" bandRow="1">
                <a:tableStyleId>{5940675A-B579-460E-94D1-54222C63F5DA}</a:tableStyleId>
              </a:tblPr>
              <a:tblGrid>
                <a:gridCol w="2611120">
                  <a:extLst>
                    <a:ext uri="{9D8B030D-6E8A-4147-A177-3AD203B41FA5}">
                      <a16:colId xmlns:a16="http://schemas.microsoft.com/office/drawing/2014/main" xmlns="" val="846650618"/>
                    </a:ext>
                  </a:extLst>
                </a:gridCol>
              </a:tblGrid>
              <a:tr h="1341120">
                <a:tc>
                  <a:txBody>
                    <a:bodyPr/>
                    <a:lstStyle/>
                    <a:p>
                      <a:pPr algn="l"/>
                      <a:r>
                        <a:rPr lang="en-GB" sz="2800" b="1" dirty="0">
                          <a:solidFill>
                            <a:srgbClr val="00B050"/>
                          </a:solidFill>
                        </a:rPr>
                        <a:t>100%</a:t>
                      </a:r>
                    </a:p>
                    <a:p>
                      <a:pPr algn="l"/>
                      <a:r>
                        <a:rPr lang="en-GB" sz="2800" b="1" dirty="0">
                          <a:solidFill>
                            <a:srgbClr val="00B050"/>
                          </a:solidFill>
                        </a:rPr>
                        <a:t>improved</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421151616"/>
                  </a:ext>
                </a:extLst>
              </a:tr>
              <a:tr h="1341120">
                <a:tc>
                  <a:txBody>
                    <a:bodyPr/>
                    <a:lstStyle/>
                    <a:p>
                      <a:pPr algn="l"/>
                      <a:r>
                        <a:rPr lang="en-GB" sz="2800" b="1" dirty="0">
                          <a:solidFill>
                            <a:srgbClr val="00B050"/>
                          </a:solidFill>
                        </a:rPr>
                        <a:t>79%</a:t>
                      </a:r>
                    </a:p>
                    <a:p>
                      <a:pPr algn="l"/>
                      <a:r>
                        <a:rPr lang="en-GB" sz="2800" b="1" dirty="0">
                          <a:solidFill>
                            <a:srgbClr val="00B050"/>
                          </a:solidFill>
                        </a:rPr>
                        <a:t>improved</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1660293"/>
                  </a:ext>
                </a:extLst>
              </a:tr>
              <a:tr h="1341120">
                <a:tc>
                  <a:txBody>
                    <a:bodyPr/>
                    <a:lstStyle/>
                    <a:p>
                      <a:pPr algn="l"/>
                      <a:r>
                        <a:rPr lang="en-GB" sz="2800" b="1" dirty="0">
                          <a:solidFill>
                            <a:srgbClr val="00B050"/>
                          </a:solidFill>
                        </a:rPr>
                        <a:t>100%</a:t>
                      </a:r>
                    </a:p>
                    <a:p>
                      <a:pPr algn="l"/>
                      <a:r>
                        <a:rPr lang="en-GB" sz="2800" b="1" dirty="0">
                          <a:solidFill>
                            <a:srgbClr val="00B050"/>
                          </a:solidFill>
                        </a:rPr>
                        <a:t>improved</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436397578"/>
                  </a:ext>
                </a:extLst>
              </a:tr>
              <a:tr h="1341120">
                <a:tc>
                  <a:txBody>
                    <a:bodyPr/>
                    <a:lstStyle/>
                    <a:p>
                      <a:pPr marL="0" marR="0" lvl="0" indent="0" algn="l" defTabSz="821531" eaLnBrk="1" fontAlgn="auto" latinLnBrk="0" hangingPunct="1">
                        <a:lnSpc>
                          <a:spcPct val="100000"/>
                        </a:lnSpc>
                        <a:spcBef>
                          <a:spcPts val="0"/>
                        </a:spcBef>
                        <a:spcAft>
                          <a:spcPts val="0"/>
                        </a:spcAft>
                        <a:buClrTx/>
                        <a:buSzTx/>
                        <a:buFontTx/>
                        <a:buNone/>
                        <a:tabLst/>
                        <a:defRPr/>
                      </a:pPr>
                      <a:r>
                        <a:rPr lang="en-GB" sz="2800" b="1" dirty="0">
                          <a:solidFill>
                            <a:srgbClr val="00B050"/>
                          </a:solidFill>
                        </a:rPr>
                        <a:t>100%</a:t>
                      </a:r>
                    </a:p>
                    <a:p>
                      <a:pPr marL="0" marR="0" lvl="0" indent="0" algn="l" defTabSz="821531" eaLnBrk="1" fontAlgn="auto" latinLnBrk="0" hangingPunct="1">
                        <a:lnSpc>
                          <a:spcPct val="100000"/>
                        </a:lnSpc>
                        <a:spcBef>
                          <a:spcPts val="0"/>
                        </a:spcBef>
                        <a:spcAft>
                          <a:spcPts val="0"/>
                        </a:spcAft>
                        <a:buClrTx/>
                        <a:buSzTx/>
                        <a:buFontTx/>
                        <a:buNone/>
                        <a:tabLst/>
                        <a:defRPr/>
                      </a:pPr>
                      <a:r>
                        <a:rPr lang="en-GB" sz="2800" b="1" dirty="0">
                          <a:solidFill>
                            <a:srgbClr val="00B050"/>
                          </a:solidFill>
                        </a:rPr>
                        <a:t>improved</a:t>
                      </a:r>
                      <a:endParaRPr lang="en-GB" sz="2800" b="1" dirty="0">
                        <a:solidFill>
                          <a:schemeClr val="tx1">
                            <a:lumMod val="65000"/>
                            <a:lumOff val="35000"/>
                          </a:schemeClr>
                        </a:solidFill>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314682612"/>
                  </a:ext>
                </a:extLst>
              </a:tr>
              <a:tr h="1341120">
                <a:tc>
                  <a:txBody>
                    <a:bodyPr/>
                    <a:lstStyle/>
                    <a:p>
                      <a:pPr marL="0" marR="0" lvl="0" indent="0" algn="l" defTabSz="821531" eaLnBrk="1" fontAlgn="auto" latinLnBrk="0" hangingPunct="1">
                        <a:lnSpc>
                          <a:spcPct val="100000"/>
                        </a:lnSpc>
                        <a:spcBef>
                          <a:spcPts val="0"/>
                        </a:spcBef>
                        <a:spcAft>
                          <a:spcPts val="0"/>
                        </a:spcAft>
                        <a:buClrTx/>
                        <a:buSzTx/>
                        <a:buFontTx/>
                        <a:buNone/>
                        <a:tabLst/>
                        <a:defRPr/>
                      </a:pPr>
                      <a:r>
                        <a:rPr lang="en-GB" sz="2800" b="1" dirty="0">
                          <a:solidFill>
                            <a:srgbClr val="00B050"/>
                          </a:solidFill>
                        </a:rPr>
                        <a:t>100%</a:t>
                      </a:r>
                    </a:p>
                    <a:p>
                      <a:pPr marL="0" marR="0" lvl="0" indent="0" algn="l" defTabSz="821531" eaLnBrk="1" fontAlgn="auto" latinLnBrk="0" hangingPunct="1">
                        <a:lnSpc>
                          <a:spcPct val="100000"/>
                        </a:lnSpc>
                        <a:spcBef>
                          <a:spcPts val="0"/>
                        </a:spcBef>
                        <a:spcAft>
                          <a:spcPts val="0"/>
                        </a:spcAft>
                        <a:buClrTx/>
                        <a:buSzTx/>
                        <a:buFontTx/>
                        <a:buNone/>
                        <a:tabLst/>
                        <a:defRPr/>
                      </a:pPr>
                      <a:r>
                        <a:rPr lang="en-GB" sz="2800" b="1" dirty="0">
                          <a:solidFill>
                            <a:srgbClr val="00B050"/>
                          </a:solidFill>
                        </a:rPr>
                        <a:t>improved</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047597220"/>
                  </a:ext>
                </a:extLst>
              </a:tr>
              <a:tr h="1341120">
                <a:tc>
                  <a:txBody>
                    <a:bodyPr/>
                    <a:lstStyle/>
                    <a:p>
                      <a:pPr marL="0" marR="0" lvl="0" indent="0" algn="l" defTabSz="821531" eaLnBrk="1" fontAlgn="auto" latinLnBrk="0" hangingPunct="1">
                        <a:lnSpc>
                          <a:spcPct val="100000"/>
                        </a:lnSpc>
                        <a:spcBef>
                          <a:spcPts val="0"/>
                        </a:spcBef>
                        <a:spcAft>
                          <a:spcPts val="0"/>
                        </a:spcAft>
                        <a:buClrTx/>
                        <a:buSzTx/>
                        <a:buFontTx/>
                        <a:buNone/>
                        <a:tabLst/>
                        <a:defRPr/>
                      </a:pPr>
                      <a:r>
                        <a:rPr lang="en-GB" sz="2800" b="1" dirty="0">
                          <a:solidFill>
                            <a:srgbClr val="00B050"/>
                          </a:solidFill>
                        </a:rPr>
                        <a:t>100%</a:t>
                      </a:r>
                    </a:p>
                    <a:p>
                      <a:pPr marL="0" marR="0" lvl="0" indent="0" algn="l" defTabSz="821531" eaLnBrk="1" fontAlgn="auto" latinLnBrk="0" hangingPunct="1">
                        <a:lnSpc>
                          <a:spcPct val="100000"/>
                        </a:lnSpc>
                        <a:spcBef>
                          <a:spcPts val="0"/>
                        </a:spcBef>
                        <a:spcAft>
                          <a:spcPts val="0"/>
                        </a:spcAft>
                        <a:buClrTx/>
                        <a:buSzTx/>
                        <a:buFontTx/>
                        <a:buNone/>
                        <a:tabLst/>
                        <a:defRPr/>
                      </a:pPr>
                      <a:r>
                        <a:rPr lang="en-GB" sz="2800" b="1" dirty="0">
                          <a:solidFill>
                            <a:srgbClr val="00B050"/>
                          </a:solidFill>
                        </a:rPr>
                        <a:t>improved</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8643947"/>
                  </a:ext>
                </a:extLst>
              </a:tr>
            </a:tbl>
          </a:graphicData>
        </a:graphic>
      </p:graphicFrame>
      <p:sp>
        <p:nvSpPr>
          <p:cNvPr id="9" name="Speech Bubble: Rectangle 8">
            <a:extLst>
              <a:ext uri="{FF2B5EF4-FFF2-40B4-BE49-F238E27FC236}">
                <a16:creationId xmlns:a16="http://schemas.microsoft.com/office/drawing/2014/main" xmlns="" id="{EE2C4F6B-223B-409D-BFF4-35A2D8937C52}"/>
              </a:ext>
            </a:extLst>
          </p:cNvPr>
          <p:cNvSpPr/>
          <p:nvPr/>
        </p:nvSpPr>
        <p:spPr>
          <a:xfrm>
            <a:off x="19495008" y="4208453"/>
            <a:ext cx="3785644" cy="7190339"/>
          </a:xfrm>
          <a:prstGeom prst="wedgeRectCallout">
            <a:avLst>
              <a:gd name="adj1" fmla="val -77145"/>
              <a:gd name="adj2" fmla="val 43931"/>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0" tIns="360000" rIns="360000" bIns="360000" numCol="1" spcCol="38100" rtlCol="0" anchor="ctr">
            <a:spAutoFit/>
          </a:bodyPr>
          <a:lstStyle/>
          <a:p>
            <a:r>
              <a:rPr lang="en-GB" sz="3000" b="0" i="1" dirty="0">
                <a:solidFill>
                  <a:schemeClr val="accent2">
                    <a:lumMod val="20000"/>
                    <a:lumOff val="80000"/>
                  </a:schemeClr>
                </a:solidFill>
                <a:latin typeface="wf_segoe-ui_normal"/>
                <a:sym typeface="Helvetica Neue Medium"/>
              </a:rPr>
              <a:t>Each participant put what they had learned into practice and developed over </a:t>
            </a:r>
            <a:r>
              <a:rPr lang="en-GB" sz="3000" i="1" dirty="0">
                <a:solidFill>
                  <a:schemeClr val="bg1"/>
                </a:solidFill>
                <a:latin typeface="wf_segoe-ui_normal"/>
                <a:sym typeface="Helvetica Neue Medium"/>
              </a:rPr>
              <a:t>6  relationships</a:t>
            </a:r>
            <a:endParaRPr lang="en-GB" sz="3000" b="0" i="1" dirty="0">
              <a:solidFill>
                <a:schemeClr val="accent2">
                  <a:lumMod val="20000"/>
                  <a:lumOff val="80000"/>
                </a:schemeClr>
              </a:solidFill>
              <a:latin typeface="wf_segoe-ui_normal"/>
              <a:sym typeface="Helvetica Neue Medium"/>
            </a:endParaRPr>
          </a:p>
          <a:p>
            <a:endParaRPr lang="en-GB" sz="3000" b="0" i="1" dirty="0">
              <a:solidFill>
                <a:schemeClr val="accent2">
                  <a:lumMod val="20000"/>
                  <a:lumOff val="80000"/>
                </a:schemeClr>
              </a:solidFill>
              <a:latin typeface="wf_segoe-ui_normal"/>
              <a:sym typeface="Helvetica Neue Medium"/>
            </a:endParaRPr>
          </a:p>
          <a:p>
            <a:r>
              <a:rPr lang="en-GB" sz="3000" b="0" i="1" dirty="0">
                <a:solidFill>
                  <a:schemeClr val="accent2">
                    <a:lumMod val="20000"/>
                    <a:lumOff val="80000"/>
                  </a:schemeClr>
                </a:solidFill>
                <a:latin typeface="wf_segoe-ui_normal"/>
                <a:sym typeface="Helvetica Neue Medium"/>
              </a:rPr>
              <a:t>This means that </a:t>
            </a:r>
            <a:r>
              <a:rPr lang="en-GB" sz="3000" i="1" dirty="0">
                <a:solidFill>
                  <a:schemeClr val="bg1"/>
                </a:solidFill>
                <a:latin typeface="wf_segoe-ui_normal"/>
                <a:sym typeface="Helvetica Neue Medium"/>
              </a:rPr>
              <a:t>CARE has made a positive difference to 75 NHS staff </a:t>
            </a:r>
            <a:r>
              <a:rPr lang="en-GB" sz="3000" b="0" i="1" dirty="0">
                <a:solidFill>
                  <a:schemeClr val="accent2">
                    <a:lumMod val="20000"/>
                    <a:lumOff val="80000"/>
                  </a:schemeClr>
                </a:solidFill>
                <a:latin typeface="wf_segoe-ui_normal"/>
                <a:sym typeface="Helvetica Neue Medium"/>
              </a:rPr>
              <a:t>so far with the number likely to grow over time.</a:t>
            </a:r>
          </a:p>
        </p:txBody>
      </p:sp>
    </p:spTree>
    <p:extLst>
      <p:ext uri="{BB962C8B-B14F-4D97-AF65-F5344CB8AC3E}">
        <p14:creationId xmlns:p14="http://schemas.microsoft.com/office/powerpoint/2010/main" val="819387381"/>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ln w="12700">
          <a:miter lim="400000"/>
        </a:ln>
        <a:extLst>
          <a:ext uri="{C572A759-6A51-4108-AA02-DFA0A04FC94B}">
            <ma14:wrappingTextBoxFlag xmlns=""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val="1"/>
          </a:ext>
        </a:extLst>
      </a:spPr>
      <a:bodyPr wrap="square" lIns="71437" tIns="71437" rIns="71437" bIns="71437" anchor="ctr">
        <a:spAutoFit/>
      </a:bodyPr>
      <a:lstStyle>
        <a:defPPr algn="l">
          <a:defRPr dirty="0"/>
        </a:defPPr>
      </a:lst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18ECCED637594AA321C68D1A290BCF" ma:contentTypeVersion="12" ma:contentTypeDescription="Create a new document." ma:contentTypeScope="" ma:versionID="c2f88d820f7d5a788797125014fa80d8">
  <xsd:schema xmlns:xsd="http://www.w3.org/2001/XMLSchema" xmlns:xs="http://www.w3.org/2001/XMLSchema" xmlns:p="http://schemas.microsoft.com/office/2006/metadata/properties" xmlns:ns2="98b83dc3-f8d4-4996-b007-09633c2842aa" xmlns:ns3="177659c5-0244-4c75-9eea-d85ec5bacdc0" targetNamespace="http://schemas.microsoft.com/office/2006/metadata/properties" ma:root="true" ma:fieldsID="ad6d60c908384164427ea81ebc5486c0" ns2:_="" ns3:_="">
    <xsd:import namespace="98b83dc3-f8d4-4996-b007-09633c2842aa"/>
    <xsd:import namespace="177659c5-0244-4c75-9eea-d85ec5bacdc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b83dc3-f8d4-4996-b007-09633c2842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7659c5-0244-4c75-9eea-d85ec5bacdc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B983412-F8A5-4869-8197-2AD3838605D4}">
  <ds:schemaRefs>
    <ds:schemaRef ds:uri="http://schemas.microsoft.com/sharepoint/v3/contenttype/forms"/>
  </ds:schemaRefs>
</ds:datastoreItem>
</file>

<file path=customXml/itemProps2.xml><?xml version="1.0" encoding="utf-8"?>
<ds:datastoreItem xmlns:ds="http://schemas.openxmlformats.org/officeDocument/2006/customXml" ds:itemID="{2D17723E-4178-4576-8FE8-5ED8ACC20E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b83dc3-f8d4-4996-b007-09633c2842aa"/>
    <ds:schemaRef ds:uri="177659c5-0244-4c75-9eea-d85ec5bacd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908FC4-1FBC-4EF0-9BDA-E6298399BFED}">
  <ds:schemaRefs>
    <ds:schemaRef ds:uri="http://schemas.microsoft.com/office/2006/documentManagement/types"/>
    <ds:schemaRef ds:uri="http://schemas.microsoft.com/office/infopath/2007/PartnerControls"/>
    <ds:schemaRef ds:uri="177659c5-0244-4c75-9eea-d85ec5bacdc0"/>
    <ds:schemaRef ds:uri="98b83dc3-f8d4-4996-b007-09633c2842aa"/>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6117</TotalTime>
  <Words>2172</Words>
  <Application>Microsoft Office PowerPoint</Application>
  <PresentationFormat>Custom</PresentationFormat>
  <Paragraphs>198</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White</vt:lpstr>
      <vt:lpstr>PowerPoint Presentation</vt:lpstr>
      <vt:lpstr>Summary highlights</vt:lpstr>
      <vt:lpstr>Programme Overview</vt:lpstr>
      <vt:lpstr>PowerPoint Presentation</vt:lpstr>
      <vt:lpstr>PowerPoint Presentation</vt:lpstr>
      <vt:lpstr>A Net Promoter Score® (NPS) for the CARE Programme</vt:lpstr>
      <vt:lpstr>CARE Projects to Improve Population Health</vt:lpstr>
      <vt:lpstr>The Impact of CARE in Numbers (1/2)</vt:lpstr>
      <vt:lpstr>The Impact of CARE in Numbers (2/2)</vt:lpstr>
      <vt:lpstr>The Impact of CARE in Words (1/4)</vt:lpstr>
      <vt:lpstr>The Impact of CARE in Words (2/4)</vt:lpstr>
      <vt:lpstr>The Impact of CARE in Words (3/4)</vt:lpstr>
      <vt:lpstr>The Impact of CARE in Words (4/4)</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McBride</dc:creator>
  <cp:lastModifiedBy>paynnic2</cp:lastModifiedBy>
  <cp:revision>136</cp:revision>
  <cp:lastPrinted>2020-05-27T10:24:29Z</cp:lastPrinted>
  <dcterms:modified xsi:type="dcterms:W3CDTF">2020-12-23T07:21:50Z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0x010100C518ECCED637594AA321C68D1A290BCF</vt:lpwstr>
  </property>
</Properties>
</file>